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64" r:id="rId3"/>
    <p:sldId id="256" r:id="rId4"/>
    <p:sldId id="257" r:id="rId5"/>
    <p:sldId id="259" r:id="rId6"/>
    <p:sldId id="260" r:id="rId7"/>
    <p:sldId id="261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-210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58079-538F-1D46-B0EB-CE898359A8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39495-2C2C-B446-B06E-AFC7794B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5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39495-2C2C-B446-B06E-AFC7794B55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You’ll be working closely together, so establish the ground rules – what are you each looking for and how can you help each other achieve that?</a:t>
            </a:r>
          </a:p>
          <a:p>
            <a:pPr marL="228600" indent="-228600">
              <a:buAutoNum type="arabicPeriod"/>
            </a:pPr>
            <a:r>
              <a:rPr lang="en-US" dirty="0" smtClean="0"/>
              <a:t>Editors have</a:t>
            </a:r>
            <a:r>
              <a:rPr lang="en-US" baseline="0" dirty="0" smtClean="0"/>
              <a:t> the toughest job on the planet – help THEM help YOU!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to expect first go-around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Take the lessons you’ve learned to make for a smoother “next time” – be better prepared – know if you have to “explain it” you didn’t communicate it – trust the process </a:t>
            </a:r>
            <a:r>
              <a:rPr lang="en-US" baseline="0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39495-2C2C-B446-B06E-AFC7794B55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Remember that dreaded elevator pitch? Can you still recite it about your book? Does it still stand</a:t>
            </a:r>
            <a:r>
              <a:rPr lang="en-US" baseline="0" dirty="0" smtClean="0"/>
              <a:t> up?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There’s no substitute for research. Find comparable titles and bestsellers – read their blurbs – start w/ similar and insert your own story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Your work does NOT appeal to everybody, nor should it. Analyze who you wrote it for – speak to THEM when writing your blurb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motivates YOU to read a book? Capture an emotion (fiction); speak to their pain/value proposition (non-fiction)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39495-2C2C-B446-B06E-AFC7794B55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A series hooks people (just look at successful TV melodramas) and are easy to find/buy </a:t>
            </a:r>
          </a:p>
          <a:p>
            <a:pPr marL="228600" indent="-228600">
              <a:buAutoNum type="arabicPeriod"/>
            </a:pPr>
            <a:r>
              <a:rPr lang="en-US" dirty="0" smtClean="0"/>
              <a:t>Defining a series with a great title gives you a great BRAND with which to work in your individual products</a:t>
            </a:r>
          </a:p>
          <a:p>
            <a:pPr marL="228600" indent="-228600">
              <a:buAutoNum type="arabicPeriod"/>
            </a:pPr>
            <a:r>
              <a:rPr lang="en-US" dirty="0" smtClean="0"/>
              <a:t>Any brand, from Coke</a:t>
            </a:r>
            <a:r>
              <a:rPr lang="en-US" baseline="0" dirty="0" smtClean="0"/>
              <a:t> to Starbucks to Hostess is the “series” under which several products exist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series allows for cost-effective marketing, try-one, buy-one opportunities,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39495-2C2C-B446-B06E-AFC7794B5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Book cover design has been turned upside down in the past few years, in no small part due to HOW</a:t>
            </a:r>
            <a:r>
              <a:rPr lang="en-US" baseline="0" dirty="0" smtClean="0"/>
              <a:t> readers browse for books – so it had better stand out online!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Your genre will – in part – dictate your cover. It’s a promise to the reader; if it’s pink and features stilettos, they’ll expect chick-lit, bare chested men romance, etc.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Your designer WILL appreciate your input, if you come at it from a position of researched knowledge – provide them examples – this isn’t emotional; it’s business!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See the best AND the worst cover designs – checking out several of these will give you a cover-designer crash course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39495-2C2C-B446-B06E-AFC7794B55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BQB authors get special pricing from us, AND because BQB publisher Terri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Leidich</a:t>
            </a:r>
            <a:r>
              <a:rPr lang="en-US" baseline="0" dirty="0" smtClean="0"/>
              <a:t> is on the faculty (along w/ us) at this year’s </a:t>
            </a:r>
            <a:r>
              <a:rPr lang="en-US" baseline="0" dirty="0" err="1" smtClean="0"/>
              <a:t>PubSmart</a:t>
            </a:r>
            <a:r>
              <a:rPr lang="en-US" baseline="0" dirty="0" smtClean="0"/>
              <a:t> – we’re offering attendees a $100 coupon code! Email us at </a:t>
            </a:r>
            <a:r>
              <a:rPr lang="en-US" baseline="0" dirty="0" err="1" smtClean="0"/>
              <a:t>info@pubsmartcon.com</a:t>
            </a:r>
            <a:r>
              <a:rPr lang="en-US" baseline="0" dirty="0" smtClean="0"/>
              <a:t> for the code and instructions to register!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39495-2C2C-B446-B06E-AFC7794B55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riterswi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doutbooks.com/five-elements-of-a-book-blur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ookdesigner.com/2011/08/monthly-e-book-cover-design-award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riterswin.com/join-toda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mailto:shari@pubsmartcon.com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5713386"/>
            <a:ext cx="7854696" cy="8558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Saturday, March 22, 2014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10:00 a.m. EDT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7" y="1757299"/>
            <a:ext cx="2347859" cy="1734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976" y="371614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Author Call</a:t>
            </a:r>
            <a:b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with guest speaker Shari Stauch of Where Writers Win</a:t>
            </a:r>
            <a:endParaRPr lang="en-US" sz="4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4152" y="35858"/>
            <a:ext cx="7851648" cy="143199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tx1"/>
                </a:solidFill>
                <a:latin typeface="Cambria" pitchFamily="18" charset="0"/>
              </a:rPr>
              <a:t>Welcome! </a:t>
            </a:r>
            <a:endParaRPr lang="en-US" sz="48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Type any questions in the chat feature here!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57400" y="3581400"/>
            <a:ext cx="2286000" cy="838200"/>
          </a:xfrm>
          <a:prstGeom prst="straightConnector1">
            <a:avLst/>
          </a:prstGeom>
          <a:ln w="1174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2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979" y="1828800"/>
            <a:ext cx="8373980" cy="4608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Thanks for joining us!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Have a great Saturday!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4191000" cy="31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ustin\Documents\Katy's Freelancing\BQB\Admin_General\Marketing\handouts, etc\BQB Marketing Postcard Front With Bleed v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71" y="0"/>
            <a:ext cx="101732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Putting Your Best Author Foot Forward!</a:t>
            </a:r>
            <a:endParaRPr lang="en-US" dirty="0"/>
          </a:p>
        </p:txBody>
      </p:sp>
      <p:pic>
        <p:nvPicPr>
          <p:cNvPr id="4" name="Picture 3" descr="WWW_logo.ti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970">
            <a:off x="3157203" y="2783133"/>
            <a:ext cx="5201630" cy="2053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0484907">
            <a:off x="697430" y="4005538"/>
            <a:ext cx="2240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Working With Your Editors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Writing Your Blurb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Series Titles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Book Covers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Know Your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     Competition…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5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36563"/>
            <a:ext cx="8042275" cy="1443037"/>
          </a:xfrm>
        </p:spPr>
        <p:txBody>
          <a:bodyPr/>
          <a:lstStyle/>
          <a:p>
            <a:r>
              <a:rPr lang="en-US" dirty="0" smtClean="0"/>
              <a:t>Working With Editors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4294967295"/>
          </p:nvPr>
        </p:nvSpPr>
        <p:spPr>
          <a:xfrm>
            <a:off x="1165298" y="2038350"/>
            <a:ext cx="6302301" cy="38277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Your editor relationship: Yes, you’re married!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Editors are people, too.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First time working with an editor?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can be learned for a better “repeat”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5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36563"/>
            <a:ext cx="8042275" cy="1443037"/>
          </a:xfrm>
        </p:spPr>
        <p:txBody>
          <a:bodyPr/>
          <a:lstStyle/>
          <a:p>
            <a:r>
              <a:rPr lang="en-US" dirty="0" smtClean="0"/>
              <a:t>      Writing Your Book Blurb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4294967295"/>
          </p:nvPr>
        </p:nvSpPr>
        <p:spPr>
          <a:xfrm>
            <a:off x="1165298" y="2038350"/>
            <a:ext cx="6302301" cy="3827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Dust off that elevator pitch!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“Go” to the movies… AND to bookstores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Who is your reader? Why will they care?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://www.standoutbooks.com/five-elements-of-a-book-blurb/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4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36563"/>
            <a:ext cx="8042275" cy="1443037"/>
          </a:xfrm>
        </p:spPr>
        <p:txBody>
          <a:bodyPr/>
          <a:lstStyle/>
          <a:p>
            <a:r>
              <a:rPr lang="en-US" dirty="0" smtClean="0"/>
              <a:t>   Give Your Series a Title!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4294967295"/>
          </p:nvPr>
        </p:nvSpPr>
        <p:spPr>
          <a:xfrm>
            <a:off x="1165298" y="2038350"/>
            <a:ext cx="6302301" cy="38277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lesson from the Rainbow Faeries – Easy Buys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esearch is key, but so is your content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Coke &amp; Starbucks: Brand vs. Products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Marketing a series is cost-effective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805" y="4255560"/>
            <a:ext cx="1993587" cy="19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6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0209" y="436563"/>
            <a:ext cx="8042275" cy="1443037"/>
          </a:xfrm>
        </p:spPr>
        <p:txBody>
          <a:bodyPr/>
          <a:lstStyle/>
          <a:p>
            <a:r>
              <a:rPr lang="en-US" dirty="0" smtClean="0"/>
              <a:t>       Judge a Book By Its Cover?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4294967295"/>
          </p:nvPr>
        </p:nvSpPr>
        <p:spPr>
          <a:xfrm>
            <a:off x="1165298" y="2038350"/>
            <a:ext cx="6302301" cy="38277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online: what looks good? Great?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Keep your promise to your reader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Trust your designer AND your gut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GREAT cover design learning </a:t>
            </a:r>
            <a:r>
              <a:rPr lang="en-US" dirty="0"/>
              <a:t>resource:</a:t>
            </a:r>
            <a:br>
              <a:rPr lang="en-US" dirty="0"/>
            </a:br>
            <a:r>
              <a:rPr lang="en-US" dirty="0">
                <a:hlinkClick r:id="rId3"/>
              </a:rPr>
              <a:t>http://www.thebookdesigner.com/2011/08/monthly-e-book-cover-design-awards/</a:t>
            </a:r>
            <a:endParaRPr lang="en-US" dirty="0"/>
          </a:p>
        </p:txBody>
      </p:sp>
      <p:pic>
        <p:nvPicPr>
          <p:cNvPr id="6" name="Picture 5" descr="ECDA-Fiction-January-20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112">
            <a:off x="6687275" y="1953948"/>
            <a:ext cx="1808685" cy="2721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31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5274784" y="2984213"/>
            <a:ext cx="2853539" cy="2892976"/>
          </a:xfrm>
        </p:spPr>
        <p:txBody>
          <a:bodyPr/>
          <a:lstStyle/>
          <a:p>
            <a:pPr algn="l"/>
            <a:r>
              <a:rPr lang="en-US" b="1" dirty="0" smtClean="0"/>
              <a:t>Gifts for BQB Authors!</a:t>
            </a:r>
          </a:p>
          <a:p>
            <a:pPr marL="342900" indent="-342900" algn="l">
              <a:buAutoNum type="arabicPeriod"/>
            </a:pPr>
            <a:r>
              <a:rPr lang="en-US" dirty="0" smtClean="0">
                <a:hlinkClick r:id="rId3"/>
              </a:rPr>
              <a:t>Join our Winner Circle with promo code VIPW20 for $20 off</a:t>
            </a:r>
            <a:r>
              <a:rPr lang="en-US" dirty="0" smtClean="0"/>
              <a:t>; with access to vetted book reviewers, book </a:t>
            </a:r>
            <a:r>
              <a:rPr lang="en-US" dirty="0" smtClean="0"/>
              <a:t>clubs, </a:t>
            </a:r>
            <a:r>
              <a:rPr lang="en-US" dirty="0" smtClean="0"/>
              <a:t>and more!</a:t>
            </a:r>
          </a:p>
          <a:p>
            <a:pPr marL="342900" indent="-342900" algn="l">
              <a:buAutoNum type="arabicPeriod"/>
            </a:pPr>
            <a:r>
              <a:rPr lang="en-US" dirty="0" smtClean="0"/>
              <a:t>10% off any WWW service as a BQB author</a:t>
            </a:r>
            <a:endParaRPr lang="en-US" dirty="0"/>
          </a:p>
        </p:txBody>
      </p:sp>
      <p:pic>
        <p:nvPicPr>
          <p:cNvPr id="4" name="Picture 3" descr="icons_WC_jo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07">
            <a:off x="3378329" y="2905419"/>
            <a:ext cx="1754271" cy="1656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0513962">
            <a:off x="856357" y="4961247"/>
            <a:ext cx="226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5"/>
              </a:rPr>
              <a:t>Email for </a:t>
            </a:r>
          </a:p>
          <a:p>
            <a:pPr algn="ctr"/>
            <a:r>
              <a:rPr lang="en-US" b="1" dirty="0" smtClean="0">
                <a:hlinkClick r:id="rId5"/>
              </a:rPr>
              <a:t>special offer</a:t>
            </a:r>
            <a:r>
              <a:rPr lang="en-US" b="1" dirty="0" smtClean="0"/>
              <a:t>!</a:t>
            </a:r>
            <a:endParaRPr lang="en-US" b="1" dirty="0"/>
          </a:p>
        </p:txBody>
      </p:sp>
      <p:pic>
        <p:nvPicPr>
          <p:cNvPr id="7" name="Picture 6" descr="PubSmart_logo_29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883">
            <a:off x="596591" y="4107886"/>
            <a:ext cx="2170078" cy="5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2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Terri’s Time</a:t>
            </a: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3611" y="2225842"/>
            <a:ext cx="7603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It’s never too late to get book </a:t>
            </a:r>
            <a:r>
              <a:rPr lang="en-US" dirty="0" smtClean="0"/>
              <a:t>reviews!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Book </a:t>
            </a:r>
            <a:r>
              <a:rPr lang="en-US" dirty="0"/>
              <a:t>editor list from top </a:t>
            </a:r>
            <a:r>
              <a:rPr lang="en-US" dirty="0" smtClean="0"/>
              <a:t>one hundred newspapers </a:t>
            </a:r>
            <a:r>
              <a:rPr lang="en-US" dirty="0"/>
              <a:t>in the </a:t>
            </a:r>
            <a:r>
              <a:rPr lang="en-US" dirty="0" smtClean="0"/>
              <a:t>country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Book </a:t>
            </a:r>
            <a:r>
              <a:rPr lang="en-US" dirty="0"/>
              <a:t>conferences, shows, and </a:t>
            </a:r>
            <a:r>
              <a:rPr lang="en-US" dirty="0" smtClean="0"/>
              <a:t>festivals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PubSmart</a:t>
            </a:r>
            <a:r>
              <a:rPr lang="en-US" dirty="0" smtClean="0"/>
              <a:t> </a:t>
            </a:r>
            <a:r>
              <a:rPr lang="en-US" dirty="0"/>
              <a:t>in Charleston, April  </a:t>
            </a:r>
            <a:r>
              <a:rPr lang="en-US" dirty="0" smtClean="0"/>
              <a:t>16 to 18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 </a:t>
            </a:r>
            <a:r>
              <a:rPr lang="en-US" dirty="0"/>
              <a:t>Book Festival in Columbia, SC, May </a:t>
            </a:r>
            <a:r>
              <a:rPr lang="en-US" dirty="0" smtClean="0"/>
              <a:t>16 to 17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BEA </a:t>
            </a:r>
            <a:r>
              <a:rPr lang="en-US" dirty="0"/>
              <a:t>(Book Expo America) in NYC, May </a:t>
            </a:r>
            <a:r>
              <a:rPr lang="en-US" dirty="0" smtClean="0"/>
              <a:t>29 to 31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Upcoming </a:t>
            </a:r>
            <a:r>
              <a:rPr lang="en-US" dirty="0"/>
              <a:t>author training </a:t>
            </a:r>
            <a:r>
              <a:rPr lang="en-US" dirty="0" smtClean="0"/>
              <a:t>calls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Saturday</a:t>
            </a:r>
            <a:r>
              <a:rPr lang="en-US" dirty="0"/>
              <a:t>, April </a:t>
            </a:r>
            <a:r>
              <a:rPr lang="en-US" dirty="0" smtClean="0"/>
              <a:t>12 </a:t>
            </a:r>
            <a:r>
              <a:rPr lang="en-US" dirty="0"/>
              <a:t>- Making Twitter Work for </a:t>
            </a:r>
            <a:r>
              <a:rPr lang="en-US" dirty="0" smtClean="0"/>
              <a:t>You. Guest speaker: </a:t>
            </a:r>
            <a:r>
              <a:rPr lang="en-US" dirty="0"/>
              <a:t>Mary Crockett </a:t>
            </a:r>
            <a:r>
              <a:rPr lang="en-US" dirty="0" smtClean="0"/>
              <a:t>Hill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Saturday</a:t>
            </a:r>
            <a:r>
              <a:rPr lang="en-US" dirty="0"/>
              <a:t>, May </a:t>
            </a:r>
            <a:r>
              <a:rPr lang="en-US" dirty="0" smtClean="0"/>
              <a:t>24 – Blogging: From Basics </a:t>
            </a:r>
            <a:r>
              <a:rPr lang="en-US" dirty="0"/>
              <a:t>to </a:t>
            </a:r>
            <a:r>
              <a:rPr lang="en-US" dirty="0" smtClean="0"/>
              <a:t>Advanced. Guest speaker: </a:t>
            </a:r>
            <a:r>
              <a:rPr lang="en-US" dirty="0"/>
              <a:t>Alice de </a:t>
            </a:r>
            <a:r>
              <a:rPr lang="en-US" dirty="0" err="1"/>
              <a:t>Sturler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95</TotalTime>
  <Words>777</Words>
  <Application>Microsoft Office PowerPoint</Application>
  <PresentationFormat>On-screen Show (4:3)</PresentationFormat>
  <Paragraphs>87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Sketchbook</vt:lpstr>
      <vt:lpstr>Author Call with guest speaker Shari Stauch of Where Writers Win</vt:lpstr>
      <vt:lpstr>PowerPoint Presentation</vt:lpstr>
      <vt:lpstr>PowerPoint Presentation</vt:lpstr>
      <vt:lpstr>Working With Editors</vt:lpstr>
      <vt:lpstr>      Writing Your Book Blurb</vt:lpstr>
      <vt:lpstr>   Give Your Series a Title!</vt:lpstr>
      <vt:lpstr>       Judge a Book By Its Cover?</vt:lpstr>
      <vt:lpstr>PowerPoint Presentation</vt:lpstr>
      <vt:lpstr>PowerPoint Presentation</vt:lpstr>
      <vt:lpstr>Questions?</vt:lpstr>
      <vt:lpstr>Thanks for joining us!</vt:lpstr>
    </vt:vector>
  </TitlesOfParts>
  <Company>Sports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 Stauch</dc:creator>
  <cp:lastModifiedBy>Katy</cp:lastModifiedBy>
  <cp:revision>13</cp:revision>
  <dcterms:created xsi:type="dcterms:W3CDTF">2014-03-11T03:55:33Z</dcterms:created>
  <dcterms:modified xsi:type="dcterms:W3CDTF">2014-03-18T02:26:03Z</dcterms:modified>
</cp:coreProperties>
</file>