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notesMasterIdLst>
    <p:notesMasterId r:id="rId22"/>
  </p:notesMasterIdLst>
  <p:sldIdLst>
    <p:sldId id="256" r:id="rId2"/>
    <p:sldId id="257" r:id="rId3"/>
    <p:sldId id="258" r:id="rId4"/>
    <p:sldId id="264" r:id="rId5"/>
    <p:sldId id="273" r:id="rId6"/>
    <p:sldId id="274" r:id="rId7"/>
    <p:sldId id="275" r:id="rId8"/>
    <p:sldId id="276" r:id="rId9"/>
    <p:sldId id="277" r:id="rId10"/>
    <p:sldId id="267" r:id="rId11"/>
    <p:sldId id="278" r:id="rId12"/>
    <p:sldId id="279" r:id="rId13"/>
    <p:sldId id="284" r:id="rId14"/>
    <p:sldId id="271" r:id="rId15"/>
    <p:sldId id="280" r:id="rId16"/>
    <p:sldId id="281" r:id="rId17"/>
    <p:sldId id="282" r:id="rId18"/>
    <p:sldId id="283" r:id="rId19"/>
    <p:sldId id="270" r:id="rId20"/>
    <p:sldId id="266" r:id="rId21"/>
  </p:sldIdLst>
  <p:sldSz cx="9144000" cy="6858000" type="screen4x3"/>
  <p:notesSz cx="7077075" cy="90773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F3748"/>
    <a:srgbClr val="BF3F7F"/>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1" autoAdjust="0"/>
    <p:restoredTop sz="94599" autoAdjust="0"/>
  </p:normalViewPr>
  <p:slideViewPr>
    <p:cSldViewPr>
      <p:cViewPr varScale="1">
        <p:scale>
          <a:sx n="68" d="100"/>
          <a:sy n="68" d="100"/>
        </p:scale>
        <p:origin x="-1810" y="-8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53866"/>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4008705" y="0"/>
            <a:ext cx="3066733" cy="453866"/>
          </a:xfrm>
          <a:prstGeom prst="rect">
            <a:avLst/>
          </a:prstGeom>
        </p:spPr>
        <p:txBody>
          <a:bodyPr vert="horz" lIns="91440" tIns="45720" rIns="91440" bIns="45720" rtlCol="0"/>
          <a:lstStyle>
            <a:lvl1pPr algn="r">
              <a:defRPr sz="1200"/>
            </a:lvl1pPr>
          </a:lstStyle>
          <a:p>
            <a:fld id="{9EF8FD45-2721-4728-B638-90B9C2D7E270}" type="datetimeFigureOut">
              <a:rPr lang="en-US" smtClean="0"/>
              <a:pPr/>
              <a:t>10/19/2013</a:t>
            </a:fld>
            <a:endParaRPr lang="en-US" dirty="0"/>
          </a:p>
        </p:txBody>
      </p:sp>
      <p:sp>
        <p:nvSpPr>
          <p:cNvPr id="4" name="Slide Image Placeholder 3"/>
          <p:cNvSpPr>
            <a:spLocks noGrp="1" noRot="1" noChangeAspect="1"/>
          </p:cNvSpPr>
          <p:nvPr>
            <p:ph type="sldImg" idx="2"/>
          </p:nvPr>
        </p:nvSpPr>
        <p:spPr>
          <a:xfrm>
            <a:off x="1270000" y="681038"/>
            <a:ext cx="4537075" cy="34036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07708" y="4311730"/>
            <a:ext cx="5661660" cy="4084796"/>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21883"/>
            <a:ext cx="3066733" cy="453866"/>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08705" y="8621883"/>
            <a:ext cx="3066733" cy="453866"/>
          </a:xfrm>
          <a:prstGeom prst="rect">
            <a:avLst/>
          </a:prstGeom>
        </p:spPr>
        <p:txBody>
          <a:bodyPr vert="horz" lIns="91440" tIns="45720" rIns="91440" bIns="45720" rtlCol="0" anchor="b"/>
          <a:lstStyle>
            <a:lvl1pPr algn="r">
              <a:defRPr sz="1200"/>
            </a:lvl1pPr>
          </a:lstStyle>
          <a:p>
            <a:fld id="{3561CE56-D96B-41DA-9E11-BA5D57E9E4C4}" type="slidenum">
              <a:rPr lang="en-US" smtClean="0"/>
              <a:pPr/>
              <a:t>‹#›</a:t>
            </a:fld>
            <a:endParaRPr lang="en-US" dirty="0"/>
          </a:p>
        </p:txBody>
      </p:sp>
    </p:spTree>
    <p:extLst>
      <p:ext uri="{BB962C8B-B14F-4D97-AF65-F5344CB8AC3E}">
        <p14:creationId xmlns="" xmlns:p14="http://schemas.microsoft.com/office/powerpoint/2010/main" val="29950353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561CE56-D96B-41DA-9E11-BA5D57E9E4C4}" type="slidenum">
              <a:rPr lang="en-US" smtClean="0"/>
              <a:pPr/>
              <a:t>10</a:t>
            </a:fld>
            <a:endParaRPr lang="en-US" dirty="0"/>
          </a:p>
        </p:txBody>
      </p:sp>
    </p:spTree>
    <p:extLst>
      <p:ext uri="{BB962C8B-B14F-4D97-AF65-F5344CB8AC3E}">
        <p14:creationId xmlns="" xmlns:p14="http://schemas.microsoft.com/office/powerpoint/2010/main" val="1448413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3A25C68F-927A-403E-ADDD-C3E0B63AE54B}" type="datetimeFigureOut">
              <a:rPr lang="en-US" smtClean="0"/>
              <a:pPr/>
              <a:t>10/19/2013</a:t>
            </a:fld>
            <a:endParaRPr lang="en-US" dirty="0"/>
          </a:p>
        </p:txBody>
      </p:sp>
      <p:sp>
        <p:nvSpPr>
          <p:cNvPr id="19" name="Footer Placeholder 18"/>
          <p:cNvSpPr>
            <a:spLocks noGrp="1"/>
          </p:cNvSpPr>
          <p:nvPr>
            <p:ph type="ftr" sz="quarter" idx="11"/>
          </p:nvPr>
        </p:nvSpPr>
        <p:spPr/>
        <p:txBody>
          <a:bodyPr/>
          <a:lstStyle/>
          <a:p>
            <a:endParaRPr lang="en-US" dirty="0"/>
          </a:p>
        </p:txBody>
      </p:sp>
      <p:sp>
        <p:nvSpPr>
          <p:cNvPr id="27" name="Slide Number Placeholder 26"/>
          <p:cNvSpPr>
            <a:spLocks noGrp="1"/>
          </p:cNvSpPr>
          <p:nvPr>
            <p:ph type="sldNum" sz="quarter" idx="12"/>
          </p:nvPr>
        </p:nvSpPr>
        <p:spPr/>
        <p:txBody>
          <a:bodyPr/>
          <a:lstStyle/>
          <a:p>
            <a:fld id="{D6DB169C-BB25-4252-86B9-7D17A8AC9414}"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A25C68F-927A-403E-ADDD-C3E0B63AE54B}" type="datetimeFigureOut">
              <a:rPr lang="en-US" smtClean="0"/>
              <a:pPr/>
              <a:t>10/19/2013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6DB169C-BB25-4252-86B9-7D17A8AC9414}"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A25C68F-927A-403E-ADDD-C3E0B63AE54B}" type="datetimeFigureOut">
              <a:rPr lang="en-US" smtClean="0"/>
              <a:pPr/>
              <a:t>10/19/2013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6DB169C-BB25-4252-86B9-7D17A8AC9414}"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A25C68F-927A-403E-ADDD-C3E0B63AE54B}" type="datetimeFigureOut">
              <a:rPr lang="en-US" smtClean="0"/>
              <a:pPr/>
              <a:t>10/19/2013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6DB169C-BB25-4252-86B9-7D17A8AC9414}"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3A25C68F-927A-403E-ADDD-C3E0B63AE54B}" type="datetimeFigureOut">
              <a:rPr lang="en-US" smtClean="0"/>
              <a:pPr/>
              <a:t>10/19/2013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6DB169C-BB25-4252-86B9-7D17A8AC9414}"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3A25C68F-927A-403E-ADDD-C3E0B63AE54B}" type="datetimeFigureOut">
              <a:rPr lang="en-US" smtClean="0"/>
              <a:pPr/>
              <a:t>10/19/2013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6DB169C-BB25-4252-86B9-7D17A8AC9414}"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3A25C68F-927A-403E-ADDD-C3E0B63AE54B}" type="datetimeFigureOut">
              <a:rPr lang="en-US" smtClean="0"/>
              <a:pPr/>
              <a:t>10/19/2013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6DB169C-BB25-4252-86B9-7D17A8AC9414}"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3A25C68F-927A-403E-ADDD-C3E0B63AE54B}" type="datetimeFigureOut">
              <a:rPr lang="en-US" smtClean="0"/>
              <a:pPr/>
              <a:t>10/19/2013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6DB169C-BB25-4252-86B9-7D17A8AC9414}"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A25C68F-927A-403E-ADDD-C3E0B63AE54B}" type="datetimeFigureOut">
              <a:rPr lang="en-US" smtClean="0"/>
              <a:pPr/>
              <a:t>10/19/2013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6DB169C-BB25-4252-86B9-7D17A8AC9414}"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3A25C68F-927A-403E-ADDD-C3E0B63AE54B}" type="datetimeFigureOut">
              <a:rPr lang="en-US" smtClean="0"/>
              <a:pPr/>
              <a:t>10/19/2013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6DB169C-BB25-4252-86B9-7D17A8AC9414}"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3A25C68F-927A-403E-ADDD-C3E0B63AE54B}" type="datetimeFigureOut">
              <a:rPr lang="en-US" smtClean="0"/>
              <a:pPr/>
              <a:t>10/19/2013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8077200" y="6356350"/>
            <a:ext cx="609600" cy="365125"/>
          </a:xfrm>
        </p:spPr>
        <p:txBody>
          <a:bodyPr/>
          <a:lstStyle/>
          <a:p>
            <a:fld id="{D6DB169C-BB25-4252-86B9-7D17A8AC9414}" type="slidenum">
              <a:rPr lang="en-US" smtClean="0"/>
              <a:pPr/>
              <a:t>‹#›</a:t>
            </a:fld>
            <a:endParaRPr lang="en-US" dirty="0"/>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dirty="0"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3A25C68F-927A-403E-ADDD-C3E0B63AE54B}" type="datetimeFigureOut">
              <a:rPr lang="en-US" smtClean="0"/>
              <a:pPr/>
              <a:t>10/19/2013</a:t>
            </a:fld>
            <a:endParaRPr lang="en-US" dirty="0"/>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dirty="0"/>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D6DB169C-BB25-4252-86B9-7D17A8AC9414}" type="slidenum">
              <a:rPr lang="en-US" smtClean="0"/>
              <a:pPr/>
              <a:t>‹#›</a:t>
            </a:fld>
            <a:endParaRPr lang="en-US" dirty="0"/>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gr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facebook.com/"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hyperlink" Target="http://bookclub.meetup.com/" TargetMode="External"/><Relationship Id="rId4" Type="http://schemas.openxmlformats.org/officeDocument/2006/relationships/hyperlink" Target="http://www.goodreads.com/"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mailto:info@readerscircle.org" TargetMode="External"/><Relationship Id="rId2" Type="http://schemas.openxmlformats.org/officeDocument/2006/relationships/hyperlink" Target="http://www.readerscircle.org/" TargetMode="Externa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hyperlink" Target="http://www.librarything.com/about/authors" TargetMode="External"/><Relationship Id="rId2" Type="http://schemas.openxmlformats.org/officeDocument/2006/relationships/hyperlink" Target="http://www.librarything.com/" TargetMode="External"/><Relationship Id="rId1" Type="http://schemas.openxmlformats.org/officeDocument/2006/relationships/slideLayout" Target="../slideLayouts/slideLayout7.xml"/><Relationship Id="rId4" Type="http://schemas.openxmlformats.org/officeDocument/2006/relationships/hyperlink" Target="http://www.shelfari.com/help"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hyperlink" Target="http://www.librarything.com/" TargetMode="External"/><Relationship Id="rId2" Type="http://schemas.openxmlformats.org/officeDocument/2006/relationships/hyperlink" Target="http://www.goodreads.com/" TargetMode="External"/><Relationship Id="rId1" Type="http://schemas.openxmlformats.org/officeDocument/2006/relationships/slideLayout" Target="../slideLayouts/slideLayout7.xml"/><Relationship Id="rId5" Type="http://schemas.openxmlformats.org/officeDocument/2006/relationships/hyperlink" Target="http://reviewthebook.com/" TargetMode="External"/><Relationship Id="rId4" Type="http://schemas.openxmlformats.org/officeDocument/2006/relationships/hyperlink" Target="http://www.wherewriterswin.com/" TargetMode="Externa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hyperlink" Target="http://www.contactanycelebrity.com/" TargetMode="Externa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79704" y="5791200"/>
            <a:ext cx="7854696" cy="1752600"/>
          </a:xfrm>
        </p:spPr>
        <p:txBody>
          <a:bodyPr/>
          <a:lstStyle/>
          <a:p>
            <a:pPr algn="ctr"/>
            <a:r>
              <a:rPr lang="en-US" dirty="0" smtClean="0">
                <a:solidFill>
                  <a:schemeClr val="accent5">
                    <a:lumMod val="20000"/>
                    <a:lumOff val="80000"/>
                  </a:schemeClr>
                </a:solidFill>
              </a:rPr>
              <a:t>Saturday, October 19, 2013</a:t>
            </a:r>
          </a:p>
          <a:p>
            <a:pPr algn="ctr"/>
            <a:r>
              <a:rPr lang="en-US" dirty="0" smtClean="0">
                <a:solidFill>
                  <a:schemeClr val="accent5">
                    <a:lumMod val="20000"/>
                    <a:lumOff val="80000"/>
                  </a:schemeClr>
                </a:solidFill>
              </a:rPr>
              <a:t>10:00 a.m. EDT</a:t>
            </a:r>
            <a:endParaRPr lang="en-US" dirty="0">
              <a:solidFill>
                <a:schemeClr val="accent5">
                  <a:lumMod val="20000"/>
                  <a:lumOff val="80000"/>
                </a:schemeClr>
              </a:solidFill>
            </a:endParaRPr>
          </a:p>
        </p:txBody>
      </p:sp>
      <p:sp>
        <p:nvSpPr>
          <p:cNvPr id="5" name="Rectangle 4"/>
          <p:cNvSpPr/>
          <p:nvPr/>
        </p:nvSpPr>
        <p:spPr>
          <a:xfrm>
            <a:off x="-609600" y="1066800"/>
            <a:ext cx="10210800" cy="46482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Picture 3"/>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3276600" y="1981200"/>
            <a:ext cx="2247596" cy="1734944"/>
          </a:xfrm>
          <a:prstGeom prst="rect">
            <a:avLst/>
          </a:prstGeom>
        </p:spPr>
      </p:pic>
      <p:sp>
        <p:nvSpPr>
          <p:cNvPr id="2" name="Title 1"/>
          <p:cNvSpPr>
            <a:spLocks noGrp="1"/>
          </p:cNvSpPr>
          <p:nvPr>
            <p:ph type="ctrTitle"/>
          </p:nvPr>
        </p:nvSpPr>
        <p:spPr>
          <a:xfrm>
            <a:off x="758952" y="3352800"/>
            <a:ext cx="7851648" cy="1828800"/>
          </a:xfrm>
        </p:spPr>
        <p:txBody>
          <a:bodyPr>
            <a:normAutofit/>
          </a:bodyPr>
          <a:lstStyle/>
          <a:p>
            <a:pPr algn="ctr"/>
            <a:r>
              <a:rPr lang="en-US" sz="4000" dirty="0" smtClean="0">
                <a:solidFill>
                  <a:schemeClr val="bg1">
                    <a:lumMod val="50000"/>
                    <a:lumOff val="50000"/>
                  </a:schemeClr>
                </a:solidFill>
                <a:latin typeface="Cambria" pitchFamily="18" charset="0"/>
              </a:rPr>
              <a:t>Author Training Call </a:t>
            </a:r>
            <a:br>
              <a:rPr lang="en-US" sz="4000" dirty="0" smtClean="0">
                <a:solidFill>
                  <a:schemeClr val="bg1">
                    <a:lumMod val="50000"/>
                    <a:lumOff val="50000"/>
                  </a:schemeClr>
                </a:solidFill>
                <a:latin typeface="Cambria" pitchFamily="18" charset="0"/>
              </a:rPr>
            </a:br>
            <a:r>
              <a:rPr lang="en-US" sz="4000" dirty="0" smtClean="0">
                <a:solidFill>
                  <a:schemeClr val="bg1">
                    <a:lumMod val="50000"/>
                    <a:lumOff val="50000"/>
                  </a:schemeClr>
                </a:solidFill>
                <a:latin typeface="Cambria" pitchFamily="18" charset="0"/>
              </a:rPr>
              <a:t>3 Ways to Sell More Books	</a:t>
            </a:r>
            <a:endParaRPr lang="en-US" sz="4000" dirty="0">
              <a:solidFill>
                <a:schemeClr val="bg1">
                  <a:lumMod val="50000"/>
                  <a:lumOff val="50000"/>
                </a:schemeClr>
              </a:solidFill>
              <a:latin typeface="Cambria" pitchFamily="18" charset="0"/>
            </a:endParaRPr>
          </a:p>
        </p:txBody>
      </p:sp>
      <p:sp>
        <p:nvSpPr>
          <p:cNvPr id="7" name="Title 1"/>
          <p:cNvSpPr txBox="1">
            <a:spLocks/>
          </p:cNvSpPr>
          <p:nvPr/>
        </p:nvSpPr>
        <p:spPr>
          <a:xfrm>
            <a:off x="454152" y="35858"/>
            <a:ext cx="7851648" cy="1828800"/>
          </a:xfrm>
          <a:prstGeom prst="rect">
            <a:avLst/>
          </a:prstGeom>
          <a:ln>
            <a:noFill/>
          </a:ln>
        </p:spPr>
        <p:txBody>
          <a:bodyPr vert="horz" lIns="0"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eaLnBrk="1" latinLnBrk="0" hangingPunct="1">
              <a:spcBef>
                <a:spcPct val="0"/>
              </a:spcBef>
              <a:buNone/>
              <a:defRPr kumimoji="0" sz="5600" b="1" kern="1200">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pPr algn="ctr"/>
            <a:r>
              <a:rPr lang="en-US" sz="4800" dirty="0" smtClean="0">
                <a:solidFill>
                  <a:srgbClr val="9F3748"/>
                </a:solidFill>
                <a:latin typeface="Cambria" pitchFamily="18" charset="0"/>
              </a:rPr>
              <a:t>Welcome! </a:t>
            </a:r>
            <a:endParaRPr lang="en-US" sz="4800" dirty="0">
              <a:solidFill>
                <a:srgbClr val="9F3748"/>
              </a:solidFill>
              <a:latin typeface="Cambria" pitchFamily="18" charset="0"/>
            </a:endParaRPr>
          </a:p>
        </p:txBody>
      </p:sp>
    </p:spTree>
    <p:extLst>
      <p:ext uri="{BB962C8B-B14F-4D97-AF65-F5344CB8AC3E}">
        <p14:creationId xmlns="" xmlns:p14="http://schemas.microsoft.com/office/powerpoint/2010/main" val="324859890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590800"/>
            <a:ext cx="8153400" cy="3733800"/>
          </a:xfrm>
        </p:spPr>
        <p:txBody>
          <a:bodyPr>
            <a:normAutofit fontScale="92500" lnSpcReduction="20000"/>
          </a:bodyPr>
          <a:lstStyle/>
          <a:p>
            <a:r>
              <a:rPr lang="en-US" sz="3600" b="1" dirty="0" smtClean="0"/>
              <a:t>Finding book clubs and readers</a:t>
            </a:r>
          </a:p>
          <a:p>
            <a:pPr lvl="1">
              <a:buClr>
                <a:schemeClr val="accent2">
                  <a:lumMod val="50000"/>
                </a:schemeClr>
              </a:buClr>
            </a:pPr>
            <a:endParaRPr lang="en-US" sz="2000" dirty="0" smtClean="0"/>
          </a:p>
          <a:p>
            <a:pPr lvl="1">
              <a:buClr>
                <a:schemeClr val="accent2">
                  <a:lumMod val="50000"/>
                </a:schemeClr>
              </a:buClr>
              <a:buSzPct val="100000"/>
            </a:pPr>
            <a:r>
              <a:rPr lang="en-US" sz="2200" dirty="0" smtClean="0"/>
              <a:t>Check your local library and bookstores</a:t>
            </a:r>
            <a:endParaRPr lang="en-US" sz="2200" dirty="0"/>
          </a:p>
          <a:p>
            <a:pPr lvl="1">
              <a:buClr>
                <a:schemeClr val="accent2">
                  <a:lumMod val="50000"/>
                </a:schemeClr>
              </a:buClr>
              <a:buSzPct val="100000"/>
            </a:pPr>
            <a:r>
              <a:rPr lang="en-US" sz="2200" dirty="0" smtClean="0">
                <a:hlinkClick r:id="rId3"/>
              </a:rPr>
              <a:t>www.facebook.com</a:t>
            </a:r>
            <a:endParaRPr lang="en-US" sz="2200" dirty="0" smtClean="0"/>
          </a:p>
          <a:p>
            <a:pPr lvl="2">
              <a:buClr>
                <a:schemeClr val="accent2">
                  <a:lumMod val="50000"/>
                </a:schemeClr>
              </a:buClr>
              <a:buSzPct val="100000"/>
            </a:pPr>
            <a:r>
              <a:rPr lang="en-US" sz="2200" dirty="0" smtClean="0"/>
              <a:t>Search for book clubs</a:t>
            </a:r>
            <a:endParaRPr lang="en-US" sz="2200" dirty="0"/>
          </a:p>
          <a:p>
            <a:pPr lvl="1">
              <a:buClr>
                <a:schemeClr val="accent2">
                  <a:lumMod val="50000"/>
                </a:schemeClr>
              </a:buClr>
              <a:buSzPct val="100000"/>
            </a:pPr>
            <a:r>
              <a:rPr lang="en-US" sz="2200" dirty="0" smtClean="0">
                <a:hlinkClick r:id="rId4"/>
              </a:rPr>
              <a:t>www.goodreads.com</a:t>
            </a:r>
            <a:endParaRPr lang="en-US" sz="2200" dirty="0" smtClean="0"/>
          </a:p>
          <a:p>
            <a:pPr lvl="2">
              <a:buClr>
                <a:schemeClr val="accent2">
                  <a:lumMod val="50000"/>
                </a:schemeClr>
              </a:buClr>
              <a:buSzPct val="100000"/>
            </a:pPr>
            <a:r>
              <a:rPr lang="en-US" sz="2200" dirty="0" smtClean="0"/>
              <a:t>Are you set up as a member </a:t>
            </a:r>
            <a:r>
              <a:rPr lang="en-US" sz="2200" u="sng" dirty="0" smtClean="0"/>
              <a:t>and </a:t>
            </a:r>
            <a:r>
              <a:rPr lang="en-US" sz="2200" dirty="0" smtClean="0"/>
              <a:t>an author</a:t>
            </a:r>
          </a:p>
          <a:p>
            <a:pPr lvl="2">
              <a:buClr>
                <a:schemeClr val="accent2">
                  <a:lumMod val="50000"/>
                </a:schemeClr>
              </a:buClr>
              <a:buSzPct val="100000"/>
            </a:pPr>
            <a:r>
              <a:rPr lang="en-US" sz="2200" dirty="0" smtClean="0"/>
              <a:t>How to use Goodreads to find book clubs</a:t>
            </a:r>
          </a:p>
          <a:p>
            <a:pPr lvl="1">
              <a:buClr>
                <a:schemeClr val="accent2">
                  <a:lumMod val="50000"/>
                </a:schemeClr>
              </a:buClr>
              <a:buSzPct val="100000"/>
            </a:pPr>
            <a:r>
              <a:rPr lang="en-US" sz="2200" dirty="0" smtClean="0">
                <a:hlinkClick r:id="rId5"/>
              </a:rPr>
              <a:t>http://bookclub.meetup.com</a:t>
            </a:r>
            <a:endParaRPr lang="en-US" sz="2200" dirty="0" smtClean="0"/>
          </a:p>
          <a:p>
            <a:pPr lvl="2">
              <a:buClr>
                <a:schemeClr val="accent2">
                  <a:lumMod val="50000"/>
                </a:schemeClr>
              </a:buClr>
              <a:buSzPct val="100000"/>
            </a:pPr>
            <a:r>
              <a:rPr lang="en-US" sz="2200" dirty="0" smtClean="0"/>
              <a:t>Put in zip code and it will list the book clubs in your area along with a description of the club, the types of books they read, and contact and meeting information </a:t>
            </a:r>
          </a:p>
          <a:p>
            <a:pPr lvl="2">
              <a:buClr>
                <a:schemeClr val="accent2">
                  <a:lumMod val="50000"/>
                </a:schemeClr>
              </a:buClr>
              <a:buNone/>
            </a:pPr>
            <a:endParaRPr lang="en-US" sz="1700" dirty="0"/>
          </a:p>
          <a:p>
            <a:pPr marL="667512" lvl="2" indent="0">
              <a:buNone/>
            </a:pPr>
            <a:endParaRPr lang="en-US" dirty="0"/>
          </a:p>
        </p:txBody>
      </p:sp>
      <p:sp>
        <p:nvSpPr>
          <p:cNvPr id="4" name="AutoShape 6" descr="http://www.google.com/url?sa=i&amp;source=images&amp;cd=&amp;docid=NqY2oevGPonUSM&amp;tbnid=FHB8kNBjrJ0VHM:&amp;ved=0CAUQjBwwAA&amp;url=http%3A%2F%2Fwww.classroomoven.com%2Fwp-content%2Fuploads%2F2011%2F11%2FGoodreads-logo.jpg&amp;ei=aA5oUa-VMfW24APnzYBA&amp;psig=AFQjCNETzqnx9QWnlYHdP1NCp9zYB6KfRQ&amp;ust=1365860328840877"/>
          <p:cNvSpPr>
            <a:spLocks noChangeAspect="1" noChangeArrowheads="1"/>
          </p:cNvSpPr>
          <p:nvPr/>
        </p:nvSpPr>
        <p:spPr bwMode="auto">
          <a:xfrm>
            <a:off x="63500" y="-136525"/>
            <a:ext cx="304800" cy="304800"/>
          </a:xfrm>
          <a:prstGeom prst="rect">
            <a:avLst/>
          </a:prstGeom>
          <a:noFill/>
          <a:extLst>
            <a:ext uri="{909E8E84-426E-40DD-AFC4-6F175D3DCCD1}">
              <a14:hiddenFill xmlns=""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5" name="AutoShape 8" descr="http://www.google.com/url?sa=i&amp;source=images&amp;cd=&amp;docid=NqY2oevGPonUSM&amp;tbnid=FHB8kNBjrJ0VHM:&amp;ved=0CAUQjBwwAA&amp;url=http%3A%2F%2Fwww.classroomoven.com%2Fwp-content%2Fuploads%2F2011%2F11%2FGoodreads-logo.jpg&amp;ei=aA5oUa-VMfW24APnzYBA&amp;psig=AFQjCNETzqnx9QWnlYHdP1NCp9zYB6KfRQ&amp;ust=1365860328840877"/>
          <p:cNvSpPr>
            <a:spLocks noChangeAspect="1" noChangeArrowheads="1"/>
          </p:cNvSpPr>
          <p:nvPr/>
        </p:nvSpPr>
        <p:spPr bwMode="auto">
          <a:xfrm>
            <a:off x="215900" y="15875"/>
            <a:ext cx="304800" cy="304800"/>
          </a:xfrm>
          <a:prstGeom prst="rect">
            <a:avLst/>
          </a:prstGeom>
          <a:noFill/>
          <a:extLst>
            <a:ext uri="{909E8E84-426E-40DD-AFC4-6F175D3DCCD1}">
              <a14:hiddenFill xmlns=""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6" name="AutoShape 10" descr="http://www.google.com/url?sa=i&amp;source=images&amp;cd=&amp;docid=NqY2oevGPonUSM&amp;tbnid=FHB8kNBjrJ0VHM:&amp;ved=0CAUQjBwwAA&amp;url=http%3A%2F%2Fwww.classroomoven.com%2Fwp-content%2Fuploads%2F2011%2F11%2FGoodreads-logo.jpg&amp;ei=aA5oUa-VMfW24APnzYBA&amp;psig=AFQjCNETzqnx9QWnlYHdP1NCp9zYB6KfRQ&amp;ust=1365860328840877"/>
          <p:cNvSpPr>
            <a:spLocks noChangeAspect="1" noChangeArrowheads="1"/>
          </p:cNvSpPr>
          <p:nvPr/>
        </p:nvSpPr>
        <p:spPr bwMode="auto">
          <a:xfrm>
            <a:off x="368300" y="168275"/>
            <a:ext cx="304800" cy="304800"/>
          </a:xfrm>
          <a:prstGeom prst="rect">
            <a:avLst/>
          </a:prstGeom>
          <a:noFill/>
          <a:extLst>
            <a:ext uri="{909E8E84-426E-40DD-AFC4-6F175D3DCCD1}">
              <a14:hiddenFill xmlns=""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7" name="AutoShape 12" descr="http://www.google.com/url?sa=i&amp;source=images&amp;cd=&amp;docid=NqY2oevGPonUSM&amp;tbnid=FHB8kNBjrJ0VHM:&amp;ved=0CAUQjBwwAA&amp;url=http%3A%2F%2Fwww.classroomoven.com%2Fwp-content%2Fuploads%2F2011%2F11%2FGoodreads-logo.jpg&amp;ei=aA5oUa-VMfW24APnzYBA&amp;psig=AFQjCNETzqnx9QWnlYHdP1NCp9zYB6KfRQ&amp;ust=1365860328840877"/>
          <p:cNvSpPr>
            <a:spLocks noChangeAspect="1" noChangeArrowheads="1"/>
          </p:cNvSpPr>
          <p:nvPr/>
        </p:nvSpPr>
        <p:spPr bwMode="auto">
          <a:xfrm>
            <a:off x="520700" y="320675"/>
            <a:ext cx="304800" cy="304800"/>
          </a:xfrm>
          <a:prstGeom prst="rect">
            <a:avLst/>
          </a:prstGeom>
          <a:noFill/>
          <a:extLst>
            <a:ext uri="{909E8E84-426E-40DD-AFC4-6F175D3DCCD1}">
              <a14:hiddenFill xmlns=""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8" name="TextBox 7"/>
          <p:cNvSpPr txBox="1"/>
          <p:nvPr/>
        </p:nvSpPr>
        <p:spPr>
          <a:xfrm>
            <a:off x="457200" y="685800"/>
            <a:ext cx="8229600" cy="1569660"/>
          </a:xfrm>
          <a:prstGeom prst="rect">
            <a:avLst/>
          </a:prstGeom>
          <a:noFill/>
        </p:spPr>
        <p:txBody>
          <a:bodyPr wrap="square" rtlCol="0">
            <a:spAutoFit/>
          </a:bodyPr>
          <a:lstStyle/>
          <a:p>
            <a:pPr algn="ctr"/>
            <a:r>
              <a:rPr lang="en-US" sz="4800" b="1" dirty="0" smtClean="0"/>
              <a:t>Finding and Interacting with Book Clubs</a:t>
            </a:r>
            <a:endParaRPr lang="en-US" sz="4800" b="1" dirty="0"/>
          </a:p>
        </p:txBody>
      </p:sp>
    </p:spTree>
    <p:extLst>
      <p:ext uri="{BB962C8B-B14F-4D97-AF65-F5344CB8AC3E}">
        <p14:creationId xmlns="" xmlns:p14="http://schemas.microsoft.com/office/powerpoint/2010/main" val="270407666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685800"/>
            <a:ext cx="8458200" cy="5447645"/>
          </a:xfrm>
          <a:prstGeom prst="rect">
            <a:avLst/>
          </a:prstGeom>
          <a:noFill/>
        </p:spPr>
        <p:txBody>
          <a:bodyPr wrap="square" rtlCol="0">
            <a:spAutoFit/>
          </a:bodyPr>
          <a:lstStyle/>
          <a:p>
            <a:pPr lvl="1">
              <a:buClr>
                <a:schemeClr val="accent2">
                  <a:lumMod val="50000"/>
                </a:schemeClr>
              </a:buClr>
            </a:pPr>
            <a:r>
              <a:rPr lang="en-US" sz="2800" b="1" dirty="0" smtClean="0"/>
              <a:t>Finding Book Clubs and Readers -Continued</a:t>
            </a:r>
          </a:p>
          <a:p>
            <a:pPr lvl="1">
              <a:buClr>
                <a:schemeClr val="accent2">
                  <a:lumMod val="50000"/>
                </a:schemeClr>
              </a:buClr>
            </a:pPr>
            <a:endParaRPr lang="en-US" sz="2000" dirty="0" smtClean="0">
              <a:hlinkClick r:id="rId2"/>
            </a:endParaRPr>
          </a:p>
          <a:p>
            <a:pPr lvl="1">
              <a:buClr>
                <a:schemeClr val="accent2">
                  <a:lumMod val="50000"/>
                </a:schemeClr>
              </a:buClr>
              <a:buSzPct val="150000"/>
              <a:buFont typeface="Arial" pitchFamily="34" charset="0"/>
              <a:buChar char="•"/>
            </a:pPr>
            <a:r>
              <a:rPr lang="en-US" sz="2000" dirty="0" smtClean="0">
                <a:hlinkClick r:id="rId2"/>
              </a:rPr>
              <a:t>www.readerscircle.org</a:t>
            </a:r>
            <a:endParaRPr lang="en-US" sz="2000" dirty="0" smtClean="0"/>
          </a:p>
          <a:p>
            <a:pPr lvl="2">
              <a:buClr>
                <a:schemeClr val="accent2">
                  <a:lumMod val="50000"/>
                </a:schemeClr>
              </a:buClr>
              <a:buSzPct val="150000"/>
              <a:buFont typeface="Arial" pitchFamily="34" charset="0"/>
              <a:buChar char="•"/>
            </a:pPr>
            <a:r>
              <a:rPr lang="en-US" sz="2000" dirty="0" smtClean="0"/>
              <a:t>Let’s you put in a zip code and will provide local book club and contact information</a:t>
            </a:r>
          </a:p>
          <a:p>
            <a:pPr lvl="3">
              <a:buClr>
                <a:schemeClr val="accent2">
                  <a:lumMod val="50000"/>
                </a:schemeClr>
              </a:buClr>
              <a:buSzPct val="150000"/>
              <a:buFont typeface="Arial" pitchFamily="34" charset="0"/>
              <a:buChar char="•"/>
            </a:pPr>
            <a:r>
              <a:rPr lang="en-US" sz="2000" dirty="0" smtClean="0"/>
              <a:t>They have over 1,000 book club listings at  any given time</a:t>
            </a:r>
          </a:p>
          <a:p>
            <a:pPr lvl="2">
              <a:buClr>
                <a:schemeClr val="accent2">
                  <a:lumMod val="50000"/>
                </a:schemeClr>
              </a:buClr>
              <a:buSzPct val="150000"/>
              <a:buFont typeface="Arial" pitchFamily="34" charset="0"/>
              <a:buChar char="•"/>
            </a:pPr>
            <a:r>
              <a:rPr lang="en-US" sz="2000" dirty="0" smtClean="0"/>
              <a:t>Contact </a:t>
            </a:r>
            <a:r>
              <a:rPr lang="en-US" sz="2000" dirty="0" smtClean="0">
                <a:hlinkClick r:id="rId3"/>
              </a:rPr>
              <a:t>info@readerscircle.org</a:t>
            </a:r>
            <a:r>
              <a:rPr lang="en-US" sz="2000" dirty="0" smtClean="0"/>
              <a:t> for information on listing your book</a:t>
            </a:r>
          </a:p>
          <a:p>
            <a:pPr lvl="2">
              <a:buClr>
                <a:schemeClr val="accent2">
                  <a:lumMod val="50000"/>
                </a:schemeClr>
              </a:buClr>
              <a:buSzPct val="150000"/>
              <a:buFont typeface="Arial" pitchFamily="34" charset="0"/>
              <a:buChar char="•"/>
            </a:pPr>
            <a:r>
              <a:rPr lang="en-US" sz="2000" dirty="0" smtClean="0"/>
              <a:t>They also connect authors and book clubs for half-hour phone visits–if interested:</a:t>
            </a:r>
          </a:p>
          <a:p>
            <a:pPr lvl="3">
              <a:buClr>
                <a:schemeClr val="accent2">
                  <a:lumMod val="50000"/>
                </a:schemeClr>
              </a:buClr>
              <a:buSzPct val="150000"/>
              <a:buFont typeface="Arial" pitchFamily="34" charset="0"/>
              <a:buChar char="•"/>
            </a:pPr>
            <a:r>
              <a:rPr lang="en-US" sz="2000" dirty="0" smtClean="0"/>
              <a:t>For $50, the listing is featured in three places (on the homepage for a month; in the author database for a year; in the book club </a:t>
            </a:r>
            <a:r>
              <a:rPr lang="en-US" sz="2000" dirty="0" smtClean="0"/>
              <a:t>database </a:t>
            </a:r>
            <a:r>
              <a:rPr lang="en-US" sz="2000" dirty="0" smtClean="0"/>
              <a:t>for a year</a:t>
            </a:r>
          </a:p>
          <a:p>
            <a:pPr lvl="3">
              <a:buClr>
                <a:schemeClr val="accent2">
                  <a:lumMod val="50000"/>
                </a:schemeClr>
              </a:buClr>
              <a:buSzPct val="150000"/>
              <a:buFont typeface="Arial" pitchFamily="34" charset="0"/>
              <a:buChar char="•"/>
            </a:pPr>
            <a:r>
              <a:rPr lang="en-US" sz="2000" dirty="0" smtClean="0"/>
              <a:t>For $25, the listing is featured in the author and book club databases for one year</a:t>
            </a:r>
          </a:p>
          <a:p>
            <a:pPr lvl="4">
              <a:buClr>
                <a:schemeClr val="accent2">
                  <a:lumMod val="50000"/>
                </a:schemeClr>
              </a:buClr>
              <a:buSzPct val="150000"/>
              <a:buFont typeface="Arial" pitchFamily="34" charset="0"/>
              <a:buChar char="•"/>
            </a:pPr>
            <a:r>
              <a:rPr lang="en-US" sz="2000" dirty="0" smtClean="0"/>
              <a:t>New listings go up on Mondays and groups respond directly when they find an author they’d like to invite</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1143000"/>
            <a:ext cx="8229600" cy="4832092"/>
          </a:xfrm>
          <a:prstGeom prst="rect">
            <a:avLst/>
          </a:prstGeom>
          <a:noFill/>
        </p:spPr>
        <p:txBody>
          <a:bodyPr wrap="square" rtlCol="0">
            <a:spAutoFit/>
          </a:bodyPr>
          <a:lstStyle/>
          <a:p>
            <a:pPr lvl="1">
              <a:buClr>
                <a:schemeClr val="accent2">
                  <a:lumMod val="50000"/>
                </a:schemeClr>
              </a:buClr>
            </a:pPr>
            <a:r>
              <a:rPr lang="en-US" sz="2800" b="1" dirty="0" smtClean="0"/>
              <a:t>Finding Book Clubs and Readers-Continued</a:t>
            </a:r>
          </a:p>
          <a:p>
            <a:pPr lvl="1">
              <a:buClr>
                <a:schemeClr val="accent2">
                  <a:lumMod val="50000"/>
                </a:schemeClr>
              </a:buClr>
              <a:buFont typeface="Arial" pitchFamily="34" charset="0"/>
              <a:buChar char="•"/>
            </a:pPr>
            <a:endParaRPr lang="en-US" sz="2000" dirty="0" smtClean="0">
              <a:hlinkClick r:id="rId2"/>
            </a:endParaRPr>
          </a:p>
          <a:p>
            <a:pPr lvl="1">
              <a:buClr>
                <a:schemeClr val="accent2">
                  <a:lumMod val="50000"/>
                </a:schemeClr>
              </a:buClr>
              <a:buSzPct val="150000"/>
              <a:buFont typeface="Arial" pitchFamily="34" charset="0"/>
              <a:buChar char="•"/>
            </a:pPr>
            <a:r>
              <a:rPr lang="en-US" sz="2000" dirty="0" smtClean="0">
                <a:hlinkClick r:id="rId2"/>
              </a:rPr>
              <a:t>www.librarything.com</a:t>
            </a:r>
            <a:endParaRPr lang="en-US" sz="2000" dirty="0" smtClean="0"/>
          </a:p>
          <a:p>
            <a:pPr lvl="2">
              <a:buClr>
                <a:schemeClr val="accent2">
                  <a:lumMod val="50000"/>
                </a:schemeClr>
              </a:buClr>
              <a:buSzPct val="150000"/>
              <a:buFont typeface="Arial" pitchFamily="34" charset="0"/>
              <a:buChar char="•"/>
            </a:pPr>
            <a:r>
              <a:rPr lang="en-US" sz="2000" dirty="0" smtClean="0"/>
              <a:t>BQB is in the process of uploading all of our titles to this site</a:t>
            </a:r>
          </a:p>
          <a:p>
            <a:pPr lvl="2">
              <a:buClr>
                <a:schemeClr val="accent2">
                  <a:lumMod val="50000"/>
                </a:schemeClr>
              </a:buClr>
              <a:buSzPct val="150000"/>
              <a:buFont typeface="Arial" pitchFamily="34" charset="0"/>
              <a:buChar char="•"/>
            </a:pPr>
            <a:r>
              <a:rPr lang="en-US" sz="2000" dirty="0" smtClean="0"/>
              <a:t>Go to </a:t>
            </a:r>
            <a:r>
              <a:rPr lang="en-US" sz="2000" dirty="0" smtClean="0">
                <a:hlinkClick r:id="rId3"/>
              </a:rPr>
              <a:t>www.librarything.com/about/authors</a:t>
            </a:r>
            <a:r>
              <a:rPr lang="en-US" sz="2000" dirty="0" smtClean="0"/>
              <a:t> and get set up on the site as an author</a:t>
            </a:r>
          </a:p>
          <a:p>
            <a:pPr lvl="3">
              <a:buClr>
                <a:schemeClr val="accent2">
                  <a:lumMod val="50000"/>
                </a:schemeClr>
              </a:buClr>
              <a:buSzPct val="150000"/>
              <a:buFont typeface="Arial" pitchFamily="34" charset="0"/>
              <a:buChar char="•"/>
            </a:pPr>
            <a:r>
              <a:rPr lang="en-US" sz="2000" dirty="0" smtClean="0"/>
              <a:t>Use the site to connect with readers</a:t>
            </a:r>
          </a:p>
          <a:p>
            <a:pPr lvl="3">
              <a:buClr>
                <a:schemeClr val="accent2">
                  <a:lumMod val="50000"/>
                </a:schemeClr>
              </a:buClr>
              <a:buSzPct val="150000"/>
              <a:buFont typeface="Arial" pitchFamily="34" charset="0"/>
              <a:buChar char="•"/>
            </a:pPr>
            <a:r>
              <a:rPr lang="en-US" sz="2000" dirty="0" smtClean="0"/>
              <a:t>Don’t advertise or push your book—connect</a:t>
            </a:r>
          </a:p>
          <a:p>
            <a:pPr lvl="1">
              <a:buClr>
                <a:schemeClr val="accent2">
                  <a:lumMod val="50000"/>
                </a:schemeClr>
              </a:buClr>
              <a:buSzPct val="150000"/>
              <a:buFont typeface="Arial" pitchFamily="34" charset="0"/>
              <a:buChar char="•"/>
            </a:pPr>
            <a:r>
              <a:rPr lang="en-US" sz="2000" dirty="0" smtClean="0">
                <a:hlinkClick r:id="rId4"/>
              </a:rPr>
              <a:t>www.shelfari.com/help</a:t>
            </a:r>
            <a:r>
              <a:rPr lang="en-US" sz="2000" dirty="0" smtClean="0"/>
              <a:t>	</a:t>
            </a:r>
          </a:p>
          <a:p>
            <a:pPr lvl="2">
              <a:buClr>
                <a:schemeClr val="accent2">
                  <a:lumMod val="50000"/>
                </a:schemeClr>
              </a:buClr>
              <a:buSzPct val="150000"/>
              <a:buFont typeface="Arial" pitchFamily="34" charset="0"/>
              <a:buChar char="•"/>
            </a:pPr>
            <a:r>
              <a:rPr lang="en-US" sz="2000" dirty="0" smtClean="0"/>
              <a:t>This book club site is owned by Amazon</a:t>
            </a:r>
          </a:p>
          <a:p>
            <a:pPr lvl="2">
              <a:buClr>
                <a:schemeClr val="accent2">
                  <a:lumMod val="50000"/>
                </a:schemeClr>
              </a:buClr>
              <a:buSzPct val="150000"/>
              <a:buFont typeface="Arial" pitchFamily="34" charset="0"/>
              <a:buChar char="•"/>
            </a:pPr>
            <a:r>
              <a:rPr lang="en-US" sz="2000" dirty="0" smtClean="0"/>
              <a:t>Since your book is on Amazon, find your book, set up your author profile page, and begin interacting	</a:t>
            </a:r>
          </a:p>
          <a:p>
            <a:pPr lvl="2">
              <a:buClr>
                <a:schemeClr val="accent2">
                  <a:lumMod val="50000"/>
                </a:schemeClr>
              </a:buClr>
              <a:buSzPct val="150000"/>
            </a:pPr>
            <a:r>
              <a:rPr lang="en-US" sz="2000" dirty="0" smtClean="0"/>
              <a:t>	</a:t>
            </a:r>
          </a:p>
          <a:p>
            <a:pPr lvl="2">
              <a:buClr>
                <a:schemeClr val="accent2">
                  <a:lumMod val="50000"/>
                </a:schemeClr>
              </a:buClr>
              <a:buSzPct val="150000"/>
              <a:buFont typeface="Arial" pitchFamily="34" charset="0"/>
              <a:buChar char="•"/>
            </a:pPr>
            <a:endParaRPr lang="en-US" sz="2000" dirty="0" smtClean="0"/>
          </a:p>
          <a:p>
            <a:pPr lvl="2">
              <a:buClr>
                <a:schemeClr val="accent2">
                  <a:lumMod val="50000"/>
                </a:schemeClr>
              </a:buClr>
              <a:buSzPct val="150000"/>
            </a:pPr>
            <a:endParaRPr lang="en-US" sz="2000"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09600" y="1143000"/>
            <a:ext cx="8077200" cy="5109091"/>
          </a:xfrm>
          <a:prstGeom prst="rect">
            <a:avLst/>
          </a:prstGeom>
          <a:noFill/>
        </p:spPr>
        <p:txBody>
          <a:bodyPr wrap="square" rtlCol="0">
            <a:spAutoFit/>
          </a:bodyPr>
          <a:lstStyle/>
          <a:p>
            <a:pPr lvl="1">
              <a:buClr>
                <a:schemeClr val="accent2">
                  <a:lumMod val="50000"/>
                </a:schemeClr>
              </a:buClr>
              <a:buSzPct val="150000"/>
            </a:pPr>
            <a:r>
              <a:rPr lang="en-US" sz="2800" b="1" dirty="0" smtClean="0"/>
              <a:t>Finding Book Clubs and Readers-Continued</a:t>
            </a:r>
          </a:p>
          <a:p>
            <a:pPr lvl="1">
              <a:buClr>
                <a:schemeClr val="accent2">
                  <a:lumMod val="50000"/>
                </a:schemeClr>
              </a:buClr>
              <a:buSzPct val="150000"/>
              <a:buFont typeface="Arial" pitchFamily="34" charset="0"/>
              <a:buChar char="•"/>
            </a:pPr>
            <a:endParaRPr lang="en-US" sz="2000" dirty="0" smtClean="0"/>
          </a:p>
          <a:p>
            <a:pPr lvl="1">
              <a:buClr>
                <a:schemeClr val="accent2">
                  <a:lumMod val="50000"/>
                </a:schemeClr>
              </a:buClr>
              <a:buSzPct val="150000"/>
              <a:buFont typeface="Arial" pitchFamily="34" charset="0"/>
              <a:buChar char="•"/>
            </a:pPr>
            <a:r>
              <a:rPr lang="en-US" sz="2000" dirty="0" smtClean="0"/>
              <a:t>Add a “Suggested Book Club Questions” page to your website</a:t>
            </a:r>
          </a:p>
          <a:p>
            <a:pPr lvl="1">
              <a:buClr>
                <a:schemeClr val="accent2">
                  <a:lumMod val="50000"/>
                </a:schemeClr>
              </a:buClr>
              <a:buSzPct val="150000"/>
            </a:pPr>
            <a:endParaRPr lang="en-US" sz="2000" dirty="0" smtClean="0"/>
          </a:p>
          <a:p>
            <a:pPr lvl="1">
              <a:buClr>
                <a:schemeClr val="accent2">
                  <a:lumMod val="50000"/>
                </a:schemeClr>
              </a:buClr>
              <a:buSzPct val="150000"/>
              <a:buFont typeface="Arial" pitchFamily="34" charset="0"/>
              <a:buChar char="•"/>
            </a:pPr>
            <a:r>
              <a:rPr lang="en-US" sz="2000" dirty="0" smtClean="0"/>
              <a:t>Always carry bookmarks like they are business cards—when you meet someone (at an author event or in casual conversation) that says they are in a book club, give them a book mark</a:t>
            </a:r>
          </a:p>
          <a:p>
            <a:pPr lvl="1">
              <a:buClr>
                <a:schemeClr val="accent2">
                  <a:lumMod val="50000"/>
                </a:schemeClr>
              </a:buClr>
              <a:buSzPct val="150000"/>
            </a:pPr>
            <a:endParaRPr lang="en-US" sz="2000" dirty="0" smtClean="0"/>
          </a:p>
          <a:p>
            <a:pPr lvl="1">
              <a:buClr>
                <a:schemeClr val="accent2">
                  <a:lumMod val="50000"/>
                </a:schemeClr>
              </a:buClr>
              <a:buSzPct val="150000"/>
              <a:buFont typeface="Arial" pitchFamily="34" charset="0"/>
              <a:buChar char="•"/>
            </a:pPr>
            <a:r>
              <a:rPr lang="en-US" sz="2000" dirty="0" smtClean="0"/>
              <a:t>When you meet someone who is in a book club, make it clear that you would LOVE to meet with their book club to discuss your book and answer any questions  </a:t>
            </a:r>
          </a:p>
          <a:p>
            <a:pPr lvl="1">
              <a:buClr>
                <a:schemeClr val="accent2">
                  <a:lumMod val="50000"/>
                </a:schemeClr>
              </a:buClr>
              <a:buSzPct val="150000"/>
            </a:pPr>
            <a:endParaRPr lang="en-US" sz="2000" dirty="0" smtClean="0"/>
          </a:p>
          <a:p>
            <a:pPr lvl="1">
              <a:buClr>
                <a:schemeClr val="accent2">
                  <a:lumMod val="50000"/>
                </a:schemeClr>
              </a:buClr>
              <a:buSzPct val="150000"/>
              <a:buFont typeface="Arial" pitchFamily="34" charset="0"/>
              <a:buChar char="•"/>
            </a:pPr>
            <a:r>
              <a:rPr lang="en-US" sz="2000" dirty="0" smtClean="0"/>
              <a:t>From time to time, mention on social media that you speak to book clubs and use relevant hash-tags. I use #ColoradoBookClubs	</a:t>
            </a: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Getting Reviews</a:t>
            </a:r>
            <a:endParaRPr lang="en-US" b="1" dirty="0"/>
          </a:p>
        </p:txBody>
      </p:sp>
      <p:sp>
        <p:nvSpPr>
          <p:cNvPr id="3" name="Content Placeholder 2"/>
          <p:cNvSpPr>
            <a:spLocks noGrp="1"/>
          </p:cNvSpPr>
          <p:nvPr>
            <p:ph idx="1"/>
          </p:nvPr>
        </p:nvSpPr>
        <p:spPr/>
        <p:txBody>
          <a:bodyPr>
            <a:normAutofit/>
          </a:bodyPr>
          <a:lstStyle/>
          <a:p>
            <a:r>
              <a:rPr lang="en-US" sz="2800" dirty="0" smtClean="0"/>
              <a:t>About 3-4 months before your book is released, BQB sends out copies, requesting reviews to places like:</a:t>
            </a:r>
          </a:p>
          <a:p>
            <a:pPr lvl="1">
              <a:buClr>
                <a:schemeClr val="accent2">
                  <a:lumMod val="50000"/>
                </a:schemeClr>
              </a:buClr>
              <a:buSzPct val="100000"/>
            </a:pPr>
            <a:r>
              <a:rPr lang="en-US" sz="2000" dirty="0" smtClean="0"/>
              <a:t>Publishers Weekly</a:t>
            </a:r>
          </a:p>
          <a:p>
            <a:pPr lvl="1">
              <a:buClr>
                <a:schemeClr val="accent2">
                  <a:lumMod val="50000"/>
                </a:schemeClr>
              </a:buClr>
              <a:buSzPct val="100000"/>
            </a:pPr>
            <a:r>
              <a:rPr lang="en-US" sz="2000" dirty="0" smtClean="0"/>
              <a:t>Kirkus Reviews</a:t>
            </a:r>
          </a:p>
          <a:p>
            <a:pPr lvl="1">
              <a:buClr>
                <a:schemeClr val="accent2">
                  <a:lumMod val="50000"/>
                </a:schemeClr>
              </a:buClr>
              <a:buSzPct val="100000"/>
            </a:pPr>
            <a:r>
              <a:rPr lang="en-US" sz="2000" dirty="0" smtClean="0"/>
              <a:t>Booklist</a:t>
            </a:r>
          </a:p>
          <a:p>
            <a:pPr lvl="1">
              <a:buClr>
                <a:schemeClr val="accent2">
                  <a:lumMod val="50000"/>
                </a:schemeClr>
              </a:buClr>
              <a:buSzPct val="100000"/>
            </a:pPr>
            <a:r>
              <a:rPr lang="en-US" sz="2000" dirty="0" smtClean="0"/>
              <a:t>Library Journal</a:t>
            </a:r>
          </a:p>
          <a:p>
            <a:pPr lvl="1">
              <a:buClr>
                <a:schemeClr val="accent2">
                  <a:lumMod val="50000"/>
                </a:schemeClr>
              </a:buClr>
              <a:buSzPct val="100000"/>
            </a:pPr>
            <a:r>
              <a:rPr lang="en-US" sz="2000" dirty="0" smtClean="0"/>
              <a:t>School Library Journal</a:t>
            </a:r>
          </a:p>
          <a:p>
            <a:pPr lvl="1">
              <a:buClr>
                <a:schemeClr val="accent2">
                  <a:lumMod val="50000"/>
                </a:schemeClr>
              </a:buClr>
              <a:buSzPct val="100000"/>
            </a:pPr>
            <a:r>
              <a:rPr lang="en-US" sz="2000" dirty="0" smtClean="0"/>
              <a:t>Horn Book Review</a:t>
            </a:r>
          </a:p>
          <a:p>
            <a:pPr lvl="1">
              <a:buClr>
                <a:schemeClr val="accent2">
                  <a:lumMod val="50000"/>
                </a:schemeClr>
              </a:buClr>
              <a:buSzPct val="100000"/>
            </a:pPr>
            <a:r>
              <a:rPr lang="en-US" sz="2000" dirty="0" smtClean="0"/>
              <a:t>New York Times Book Review</a:t>
            </a:r>
          </a:p>
          <a:p>
            <a:pPr lvl="1">
              <a:buClr>
                <a:schemeClr val="accent2">
                  <a:lumMod val="50000"/>
                </a:schemeClr>
              </a:buClr>
              <a:buSzPct val="100000"/>
            </a:pPr>
            <a:r>
              <a:rPr lang="en-US" sz="2000" dirty="0" smtClean="0"/>
              <a:t>And others	</a:t>
            </a:r>
          </a:p>
          <a:p>
            <a:pPr marL="667512" lvl="2" indent="0">
              <a:buNone/>
            </a:pPr>
            <a:endParaRPr lang="en-US" sz="2000" dirty="0" smtClean="0"/>
          </a:p>
        </p:txBody>
      </p:sp>
    </p:spTree>
    <p:extLst>
      <p:ext uri="{BB962C8B-B14F-4D97-AF65-F5344CB8AC3E}">
        <p14:creationId xmlns="" xmlns:p14="http://schemas.microsoft.com/office/powerpoint/2010/main" val="332261882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914400"/>
            <a:ext cx="8077200" cy="4339650"/>
          </a:xfrm>
          <a:prstGeom prst="rect">
            <a:avLst/>
          </a:prstGeom>
          <a:noFill/>
        </p:spPr>
        <p:txBody>
          <a:bodyPr wrap="square" rtlCol="0">
            <a:spAutoFit/>
          </a:bodyPr>
          <a:lstStyle/>
          <a:p>
            <a:r>
              <a:rPr lang="en-US" sz="2800" dirty="0" smtClean="0"/>
              <a:t>Where we send your book depends on what is appropriate for your book</a:t>
            </a:r>
          </a:p>
          <a:p>
            <a:pPr>
              <a:buSzPct val="150000"/>
            </a:pPr>
            <a:endParaRPr lang="en-US" sz="2400" dirty="0" smtClean="0"/>
          </a:p>
          <a:p>
            <a:pPr lvl="1">
              <a:buClr>
                <a:schemeClr val="accent2">
                  <a:lumMod val="50000"/>
                </a:schemeClr>
              </a:buClr>
              <a:buSzPct val="150000"/>
              <a:buFont typeface="Arial" pitchFamily="34" charset="0"/>
              <a:buChar char="•"/>
            </a:pPr>
            <a:r>
              <a:rPr lang="en-US" sz="2800" dirty="0" smtClean="0"/>
              <a:t>To this point in time, we have not gotten a review on a BQB book before publishing</a:t>
            </a:r>
          </a:p>
          <a:p>
            <a:pPr lvl="1">
              <a:buClr>
                <a:schemeClr val="accent2">
                  <a:lumMod val="50000"/>
                </a:schemeClr>
              </a:buClr>
              <a:buSzPct val="150000"/>
              <a:buFont typeface="Arial" pitchFamily="34" charset="0"/>
              <a:buChar char="•"/>
            </a:pPr>
            <a:r>
              <a:rPr lang="en-US" sz="2800" dirty="0" smtClean="0"/>
              <a:t>These review sources get thousands of books a month, so chances of a review can be slim </a:t>
            </a:r>
          </a:p>
          <a:p>
            <a:pPr lvl="1">
              <a:buClr>
                <a:schemeClr val="accent2">
                  <a:lumMod val="50000"/>
                </a:schemeClr>
              </a:buClr>
              <a:buSzPct val="150000"/>
              <a:buFont typeface="Arial" pitchFamily="34" charset="0"/>
              <a:buChar char="•"/>
            </a:pPr>
            <a:r>
              <a:rPr lang="en-US" sz="2800" dirty="0" smtClean="0"/>
              <a:t>That’s why it’s important to continually seek reviews after publishing from those sources that will review books after the release date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3400" y="838200"/>
            <a:ext cx="8153400" cy="6186309"/>
          </a:xfrm>
          <a:prstGeom prst="rect">
            <a:avLst/>
          </a:prstGeom>
          <a:noFill/>
        </p:spPr>
        <p:txBody>
          <a:bodyPr wrap="square" rtlCol="0">
            <a:spAutoFit/>
          </a:bodyPr>
          <a:lstStyle/>
          <a:p>
            <a:r>
              <a:rPr lang="en-US" sz="2800" b="1" dirty="0" smtClean="0"/>
              <a:t>Book Reviews</a:t>
            </a:r>
          </a:p>
          <a:p>
            <a:pPr>
              <a:buFont typeface="Arial" pitchFamily="34" charset="0"/>
              <a:buChar char="•"/>
            </a:pPr>
            <a:endParaRPr lang="en-US" sz="2000" dirty="0" smtClean="0"/>
          </a:p>
          <a:p>
            <a:pPr>
              <a:buClr>
                <a:schemeClr val="accent2">
                  <a:lumMod val="50000"/>
                </a:schemeClr>
              </a:buClr>
              <a:buSzPct val="150000"/>
              <a:buFont typeface="Arial" pitchFamily="34" charset="0"/>
              <a:buChar char="•"/>
            </a:pPr>
            <a:r>
              <a:rPr lang="en-US" sz="2000" dirty="0" smtClean="0"/>
              <a:t>All reviews are good reviews</a:t>
            </a:r>
          </a:p>
          <a:p>
            <a:pPr>
              <a:buClr>
                <a:schemeClr val="accent2">
                  <a:lumMod val="50000"/>
                </a:schemeClr>
              </a:buClr>
              <a:buSzPct val="150000"/>
              <a:buFont typeface="Arial" pitchFamily="34" charset="0"/>
              <a:buChar char="•"/>
            </a:pPr>
            <a:r>
              <a:rPr lang="en-US" sz="2000" dirty="0" smtClean="0"/>
              <a:t>Don’t worry about bad reviews</a:t>
            </a:r>
          </a:p>
          <a:p>
            <a:pPr lvl="1">
              <a:buClr>
                <a:schemeClr val="accent2">
                  <a:lumMod val="50000"/>
                </a:schemeClr>
              </a:buClr>
              <a:buSzPct val="150000"/>
              <a:buFont typeface="Arial" pitchFamily="34" charset="0"/>
              <a:buChar char="•"/>
            </a:pPr>
            <a:r>
              <a:rPr lang="en-US" sz="2000" dirty="0" smtClean="0"/>
              <a:t>They still get your book’s title in front of readers</a:t>
            </a:r>
          </a:p>
          <a:p>
            <a:pPr lvl="1">
              <a:buClr>
                <a:schemeClr val="accent2">
                  <a:lumMod val="50000"/>
                </a:schemeClr>
              </a:buClr>
              <a:buSzPct val="150000"/>
              <a:buFont typeface="Arial" pitchFamily="34" charset="0"/>
              <a:buChar char="•"/>
            </a:pPr>
            <a:r>
              <a:rPr lang="en-US" sz="2000" dirty="0" smtClean="0"/>
              <a:t>Many readers will buy a book, even if the review wasn’t favorable</a:t>
            </a:r>
          </a:p>
          <a:p>
            <a:pPr lvl="1">
              <a:buClr>
                <a:schemeClr val="accent2">
                  <a:lumMod val="50000"/>
                </a:schemeClr>
              </a:buClr>
              <a:buSzPct val="150000"/>
              <a:buFont typeface="Arial" pitchFamily="34" charset="0"/>
              <a:buChar char="•"/>
            </a:pPr>
            <a:r>
              <a:rPr lang="en-US" sz="2000" dirty="0" smtClean="0"/>
              <a:t>Even best selling books have gotten bad reviews </a:t>
            </a:r>
          </a:p>
          <a:p>
            <a:pPr lvl="1"/>
            <a:endParaRPr lang="en-US" sz="2000" dirty="0" smtClean="0"/>
          </a:p>
          <a:p>
            <a:r>
              <a:rPr lang="en-US" sz="2800" b="1" dirty="0" smtClean="0"/>
              <a:t>Finding Review Sources</a:t>
            </a:r>
          </a:p>
          <a:p>
            <a:pPr>
              <a:buFont typeface="Arial" pitchFamily="34" charset="0"/>
              <a:buChar char="•"/>
            </a:pPr>
            <a:endParaRPr lang="en-US" sz="2000" dirty="0" smtClean="0"/>
          </a:p>
          <a:p>
            <a:pPr>
              <a:buClr>
                <a:schemeClr val="accent2">
                  <a:lumMod val="50000"/>
                </a:schemeClr>
              </a:buClr>
              <a:buSzPct val="150000"/>
              <a:buFont typeface="Arial" pitchFamily="34" charset="0"/>
              <a:buChar char="•"/>
            </a:pPr>
            <a:r>
              <a:rPr lang="en-US" sz="2000" dirty="0" smtClean="0"/>
              <a:t>Join groups like </a:t>
            </a:r>
            <a:r>
              <a:rPr lang="en-US" sz="2000" dirty="0" smtClean="0">
                <a:hlinkClick r:id="rId2"/>
              </a:rPr>
              <a:t>www.Goodreads.com</a:t>
            </a:r>
            <a:r>
              <a:rPr lang="en-US" sz="2000" dirty="0" smtClean="0"/>
              <a:t> or </a:t>
            </a:r>
            <a:r>
              <a:rPr lang="en-US" sz="2000" dirty="0" smtClean="0">
                <a:hlinkClick r:id="rId3"/>
              </a:rPr>
              <a:t>www.LibraryThing.com</a:t>
            </a:r>
            <a:endParaRPr lang="en-US" sz="2000" dirty="0" smtClean="0"/>
          </a:p>
          <a:p>
            <a:pPr>
              <a:buClr>
                <a:schemeClr val="accent2">
                  <a:lumMod val="50000"/>
                </a:schemeClr>
              </a:buClr>
              <a:buSzPct val="150000"/>
              <a:buFont typeface="Arial" pitchFamily="34" charset="0"/>
              <a:buChar char="•"/>
            </a:pPr>
            <a:r>
              <a:rPr lang="en-US" sz="2000" dirty="0" smtClean="0"/>
              <a:t>Watch for  local resources such as regional magazines or online magazines that do book reviews</a:t>
            </a:r>
          </a:p>
          <a:p>
            <a:pPr>
              <a:buClr>
                <a:schemeClr val="accent2">
                  <a:lumMod val="50000"/>
                </a:schemeClr>
              </a:buClr>
              <a:buSzPct val="150000"/>
              <a:buFont typeface="Arial" pitchFamily="34" charset="0"/>
              <a:buChar char="•"/>
            </a:pPr>
            <a:r>
              <a:rPr lang="en-US" sz="2000" dirty="0" smtClean="0"/>
              <a:t>Look for bloggers who review books</a:t>
            </a:r>
          </a:p>
          <a:p>
            <a:pPr>
              <a:buClr>
                <a:schemeClr val="accent2">
                  <a:lumMod val="50000"/>
                </a:schemeClr>
              </a:buClr>
              <a:buSzPct val="150000"/>
              <a:buFont typeface="Arial" pitchFamily="34" charset="0"/>
              <a:buChar char="•"/>
            </a:pPr>
            <a:r>
              <a:rPr lang="en-US" sz="2000" dirty="0" smtClean="0"/>
              <a:t>Join </a:t>
            </a:r>
            <a:r>
              <a:rPr lang="en-US" sz="2000" dirty="0" smtClean="0">
                <a:hlinkClick r:id="rId4"/>
              </a:rPr>
              <a:t>www.wherewriterswin.com</a:t>
            </a:r>
            <a:r>
              <a:rPr lang="en-US" sz="2000" dirty="0" smtClean="0"/>
              <a:t> to have access to their Directory of Book Reviewers</a:t>
            </a:r>
          </a:p>
          <a:p>
            <a:pPr>
              <a:buClr>
                <a:schemeClr val="accent2">
                  <a:lumMod val="50000"/>
                </a:schemeClr>
              </a:buClr>
              <a:buSzPct val="150000"/>
              <a:buFont typeface="Arial" pitchFamily="34" charset="0"/>
              <a:buChar char="•"/>
            </a:pPr>
            <a:r>
              <a:rPr lang="en-US" sz="2000" dirty="0" smtClean="0"/>
              <a:t>Use websites like </a:t>
            </a:r>
            <a:r>
              <a:rPr lang="en-US" sz="2000" dirty="0" smtClean="0">
                <a:hlinkClick r:id="rId5"/>
              </a:rPr>
              <a:t>http://reviewthebook.com</a:t>
            </a:r>
            <a:endParaRPr lang="en-US" sz="2000" dirty="0" smtClean="0"/>
          </a:p>
          <a:p>
            <a:endParaRPr lang="en-US" sz="2000" dirty="0" smtClean="0"/>
          </a:p>
          <a:p>
            <a:pPr lvl="1">
              <a:buFont typeface="Arial" pitchFamily="34" charset="0"/>
              <a:buChar char="•"/>
            </a:pPr>
            <a:endParaRPr lang="en-US" sz="2000" dirty="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1219200"/>
            <a:ext cx="8382000" cy="3970318"/>
          </a:xfrm>
          <a:prstGeom prst="rect">
            <a:avLst/>
          </a:prstGeom>
          <a:noFill/>
        </p:spPr>
        <p:txBody>
          <a:bodyPr wrap="square" rtlCol="0">
            <a:spAutoFit/>
          </a:bodyPr>
          <a:lstStyle/>
          <a:p>
            <a:r>
              <a:rPr lang="en-US" sz="2800" b="1" dirty="0" smtClean="0"/>
              <a:t>Submitting Review Requests</a:t>
            </a:r>
          </a:p>
          <a:p>
            <a:endParaRPr lang="en-US" sz="2800" b="1" dirty="0" smtClean="0"/>
          </a:p>
          <a:p>
            <a:pPr>
              <a:buClr>
                <a:schemeClr val="accent2">
                  <a:lumMod val="50000"/>
                </a:schemeClr>
              </a:buClr>
              <a:buSzPct val="150000"/>
              <a:buFont typeface="Arial" pitchFamily="34" charset="0"/>
              <a:buChar char="•"/>
            </a:pPr>
            <a:r>
              <a:rPr lang="en-US" sz="2800" dirty="0" smtClean="0"/>
              <a:t>Place an order of your books to have specifically for reviews—this should be an important part of your marketing plan and budget</a:t>
            </a:r>
          </a:p>
          <a:p>
            <a:pPr>
              <a:buClr>
                <a:schemeClr val="accent2">
                  <a:lumMod val="50000"/>
                </a:schemeClr>
              </a:buClr>
              <a:buSzPct val="150000"/>
              <a:buFont typeface="Arial" pitchFamily="34" charset="0"/>
              <a:buChar char="•"/>
            </a:pPr>
            <a:r>
              <a:rPr lang="en-US" sz="2800" dirty="0" smtClean="0"/>
              <a:t>Each reviewer has specific guidelines for submission—read them  and follow them closely</a:t>
            </a:r>
          </a:p>
          <a:p>
            <a:pPr>
              <a:buClr>
                <a:schemeClr val="accent2">
                  <a:lumMod val="50000"/>
                </a:schemeClr>
              </a:buClr>
              <a:buSzPct val="150000"/>
              <a:buFont typeface="Arial" pitchFamily="34" charset="0"/>
              <a:buChar char="•"/>
            </a:pPr>
            <a:r>
              <a:rPr lang="en-US" sz="2800" dirty="0" smtClean="0"/>
              <a:t>If a pdf is required, contact Katy and she’ll provide you with a pdf that has been designed specifically for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1219200"/>
            <a:ext cx="8382000" cy="5324535"/>
          </a:xfrm>
          <a:prstGeom prst="rect">
            <a:avLst/>
          </a:prstGeom>
          <a:noFill/>
        </p:spPr>
        <p:txBody>
          <a:bodyPr wrap="square" rtlCol="0">
            <a:spAutoFit/>
          </a:bodyPr>
          <a:lstStyle/>
          <a:p>
            <a:r>
              <a:rPr lang="en-US" sz="2800" b="1" dirty="0" smtClean="0"/>
              <a:t>Once you Get a Review</a:t>
            </a:r>
          </a:p>
          <a:p>
            <a:endParaRPr lang="en-US" sz="2400" b="1" dirty="0" smtClean="0"/>
          </a:p>
          <a:p>
            <a:pPr>
              <a:buClr>
                <a:schemeClr val="accent2">
                  <a:lumMod val="50000"/>
                </a:schemeClr>
              </a:buClr>
              <a:buSzPct val="150000"/>
              <a:buFont typeface="Arial" pitchFamily="34" charset="0"/>
              <a:buChar char="•"/>
            </a:pPr>
            <a:r>
              <a:rPr lang="en-US" sz="2400" dirty="0" smtClean="0"/>
              <a:t>Thank the reviewer</a:t>
            </a:r>
          </a:p>
          <a:p>
            <a:pPr>
              <a:buClr>
                <a:schemeClr val="accent2">
                  <a:lumMod val="50000"/>
                </a:schemeClr>
              </a:buClr>
              <a:buSzPct val="150000"/>
              <a:buFont typeface="Arial" pitchFamily="34" charset="0"/>
              <a:buChar char="•"/>
            </a:pPr>
            <a:r>
              <a:rPr lang="en-US" sz="2400" dirty="0" smtClean="0"/>
              <a:t>Use the best reviews on your website and in your marketing materials (Make note of the reviewer and where the review came </a:t>
            </a:r>
            <a:r>
              <a:rPr lang="en-US" sz="2400" dirty="0" smtClean="0"/>
              <a:t>from, </a:t>
            </a:r>
            <a:r>
              <a:rPr lang="en-US" sz="2400" dirty="0" smtClean="0"/>
              <a:t>i.e. Jack P on Goodreads, etc.)</a:t>
            </a:r>
          </a:p>
          <a:p>
            <a:pPr>
              <a:buClr>
                <a:schemeClr val="accent2">
                  <a:lumMod val="50000"/>
                </a:schemeClr>
              </a:buClr>
              <a:buSzPct val="150000"/>
              <a:buFont typeface="Arial" pitchFamily="34" charset="0"/>
              <a:buChar char="•"/>
            </a:pPr>
            <a:r>
              <a:rPr lang="en-US" sz="2400" dirty="0" smtClean="0"/>
              <a:t>Use the review in your social media posts—BQB author John Daly does a good job of this</a:t>
            </a:r>
          </a:p>
          <a:p>
            <a:pPr>
              <a:buClr>
                <a:schemeClr val="accent2">
                  <a:lumMod val="50000"/>
                </a:schemeClr>
              </a:buClr>
              <a:buSzPct val="150000"/>
              <a:buFont typeface="Arial" pitchFamily="34" charset="0"/>
              <a:buChar char="•"/>
            </a:pPr>
            <a:r>
              <a:rPr lang="en-US" sz="2400" dirty="0" smtClean="0"/>
              <a:t>Accumulate your reviews and send them to Terri at BQB once a month so she can send them on to BQB’s </a:t>
            </a:r>
            <a:r>
              <a:rPr lang="en-US" sz="2400" dirty="0" smtClean="0"/>
              <a:t>sales </a:t>
            </a:r>
            <a:r>
              <a:rPr lang="en-US" sz="2400" dirty="0" smtClean="0"/>
              <a:t>rep, put them in the weekly newsletter to booksellers, etc.</a:t>
            </a:r>
          </a:p>
          <a:p>
            <a:pPr>
              <a:buClr>
                <a:schemeClr val="accent2">
                  <a:lumMod val="50000"/>
                </a:schemeClr>
              </a:buClr>
              <a:buSzPct val="150000"/>
              <a:buFont typeface="Arial" pitchFamily="34" charset="0"/>
              <a:buChar char="•"/>
            </a:pPr>
            <a:r>
              <a:rPr lang="en-US" sz="2400" dirty="0" smtClean="0"/>
              <a:t>Keep a file of all reviews—when several good ones have been accumulated, let Katy at BQB know as she may consider adding the reviews in the front pages of your book</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Questions?</a:t>
            </a:r>
            <a:endParaRPr lang="en-US" b="1" dirty="0"/>
          </a:p>
        </p:txBody>
      </p:sp>
      <p:sp>
        <p:nvSpPr>
          <p:cNvPr id="3" name="Content Placeholder 2"/>
          <p:cNvSpPr>
            <a:spLocks noGrp="1"/>
          </p:cNvSpPr>
          <p:nvPr>
            <p:ph idx="1"/>
          </p:nvPr>
        </p:nvSpPr>
        <p:spPr/>
        <p:txBody>
          <a:bodyPr/>
          <a:lstStyle/>
          <a:p>
            <a:pPr marL="0" indent="0">
              <a:buNone/>
            </a:pPr>
            <a:r>
              <a:rPr lang="en-US" dirty="0" smtClean="0"/>
              <a:t>Type any questions in the chat feature here!</a:t>
            </a:r>
          </a:p>
          <a:p>
            <a:endParaRPr lang="en-US" dirty="0"/>
          </a:p>
        </p:txBody>
      </p:sp>
      <p:cxnSp>
        <p:nvCxnSpPr>
          <p:cNvPr id="5" name="Straight Arrow Connector 4"/>
          <p:cNvCxnSpPr/>
          <p:nvPr/>
        </p:nvCxnSpPr>
        <p:spPr>
          <a:xfrm flipH="1">
            <a:off x="2057400" y="3581400"/>
            <a:ext cx="2286000" cy="838200"/>
          </a:xfrm>
          <a:prstGeom prst="straightConnector1">
            <a:avLst/>
          </a:prstGeom>
          <a:ln w="117475">
            <a:solidFill>
              <a:schemeClr val="accent2">
                <a:lumMod val="50000"/>
              </a:schemeClr>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 xmlns:p14="http://schemas.microsoft.com/office/powerpoint/2010/main" val="77422002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a:t>
            </a:r>
            <a:endParaRPr lang="en-US" dirty="0"/>
          </a:p>
        </p:txBody>
      </p:sp>
      <p:sp>
        <p:nvSpPr>
          <p:cNvPr id="3" name="Content Placeholder 2"/>
          <p:cNvSpPr>
            <a:spLocks noGrp="1"/>
          </p:cNvSpPr>
          <p:nvPr>
            <p:ph idx="1"/>
          </p:nvPr>
        </p:nvSpPr>
        <p:spPr>
          <a:ln>
            <a:solidFill>
              <a:srgbClr val="9F3748"/>
            </a:solidFill>
          </a:ln>
        </p:spPr>
        <p:txBody>
          <a:bodyPr>
            <a:noAutofit/>
          </a:bodyPr>
          <a:lstStyle/>
          <a:p>
            <a:pPr>
              <a:buClr>
                <a:schemeClr val="accent2">
                  <a:lumMod val="50000"/>
                </a:schemeClr>
              </a:buClr>
            </a:pPr>
            <a:r>
              <a:rPr lang="en-US" sz="4400" b="1" dirty="0" smtClean="0"/>
              <a:t>Getting Endorsements</a:t>
            </a:r>
          </a:p>
          <a:p>
            <a:pPr>
              <a:buClr>
                <a:schemeClr val="accent2">
                  <a:lumMod val="50000"/>
                </a:schemeClr>
              </a:buClr>
            </a:pPr>
            <a:r>
              <a:rPr lang="en-US" sz="4400" b="1" dirty="0" smtClean="0"/>
              <a:t>Finding and Interacting with Book Clubs</a:t>
            </a:r>
          </a:p>
          <a:p>
            <a:pPr>
              <a:buClr>
                <a:schemeClr val="accent2">
                  <a:lumMod val="50000"/>
                </a:schemeClr>
              </a:buClr>
            </a:pPr>
            <a:r>
              <a:rPr lang="en-US" sz="4400" b="1" dirty="0" smtClean="0"/>
              <a:t>Finding and Using Book Reviews</a:t>
            </a:r>
            <a:endParaRPr lang="en-US" sz="4400" b="1" dirty="0"/>
          </a:p>
        </p:txBody>
      </p:sp>
    </p:spTree>
    <p:extLst>
      <p:ext uri="{BB962C8B-B14F-4D97-AF65-F5344CB8AC3E}">
        <p14:creationId xmlns="" xmlns:p14="http://schemas.microsoft.com/office/powerpoint/2010/main" val="152299152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609600" y="1828800"/>
            <a:ext cx="10439400" cy="5105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p:txBody>
          <a:bodyPr/>
          <a:lstStyle/>
          <a:p>
            <a:pPr algn="ctr"/>
            <a:r>
              <a:rPr lang="en-US" b="1" dirty="0" smtClean="0"/>
              <a:t>Thanks for joining us!</a:t>
            </a:r>
            <a:endParaRPr lang="en-US" b="1" dirty="0"/>
          </a:p>
        </p:txBody>
      </p:sp>
      <p:sp>
        <p:nvSpPr>
          <p:cNvPr id="3" name="Content Placeholder 2"/>
          <p:cNvSpPr>
            <a:spLocks noGrp="1"/>
          </p:cNvSpPr>
          <p:nvPr>
            <p:ph idx="1"/>
          </p:nvPr>
        </p:nvSpPr>
        <p:spPr/>
        <p:txBody>
          <a:bodyPr/>
          <a:lstStyle/>
          <a:p>
            <a:pPr marL="0" indent="0" algn="ctr">
              <a:buNone/>
            </a:pPr>
            <a:r>
              <a:rPr lang="en-US" dirty="0" smtClean="0"/>
              <a:t>Have a great Saturday!</a:t>
            </a:r>
            <a:endParaRPr lang="en-US" dirty="0"/>
          </a:p>
        </p:txBody>
      </p:sp>
      <p:pic>
        <p:nvPicPr>
          <p:cNvPr id="4" name="Picture 3"/>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2514600" y="2667000"/>
            <a:ext cx="4191000" cy="3194359"/>
          </a:xfrm>
          <a:prstGeom prst="rect">
            <a:avLst/>
          </a:prstGeom>
        </p:spPr>
      </p:pic>
    </p:spTree>
    <p:extLst>
      <p:ext uri="{BB962C8B-B14F-4D97-AF65-F5344CB8AC3E}">
        <p14:creationId xmlns="" xmlns:p14="http://schemas.microsoft.com/office/powerpoint/2010/main" val="15820614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Presenters </a:t>
            </a:r>
            <a:endParaRPr lang="en-US" sz="4000" dirty="0"/>
          </a:p>
        </p:txBody>
      </p:sp>
      <p:sp>
        <p:nvSpPr>
          <p:cNvPr id="5" name="Rectangle 4"/>
          <p:cNvSpPr/>
          <p:nvPr/>
        </p:nvSpPr>
        <p:spPr>
          <a:xfrm>
            <a:off x="457200" y="5105400"/>
            <a:ext cx="2918012" cy="1015663"/>
          </a:xfrm>
          <a:prstGeom prst="rect">
            <a:avLst/>
          </a:prstGeom>
          <a:noFill/>
        </p:spPr>
        <p:txBody>
          <a:bodyPr wrap="square" lIns="91440" tIns="45720" rIns="91440" bIns="45720">
            <a:spAutoFit/>
          </a:bodyPr>
          <a:lstStyle/>
          <a:p>
            <a:pPr algn="ctr"/>
            <a:r>
              <a:rPr lang="en-US" sz="2000" b="1" dirty="0" smtClean="0">
                <a:ln w="1905"/>
                <a:solidFill>
                  <a:schemeClr val="tx1">
                    <a:lumMod val="65000"/>
                    <a:lumOff val="35000"/>
                  </a:schemeClr>
                </a:solidFill>
                <a:effectLst>
                  <a:innerShdw blurRad="69850" dist="43180" dir="5400000">
                    <a:srgbClr val="000000">
                      <a:alpha val="65000"/>
                    </a:srgbClr>
                  </a:innerShdw>
                </a:effectLst>
              </a:rPr>
              <a:t>Terri Leidich</a:t>
            </a:r>
          </a:p>
          <a:p>
            <a:pPr algn="ctr"/>
            <a:r>
              <a:rPr lang="en-US" sz="2000" b="1" cap="none" spc="0" dirty="0" smtClean="0">
                <a:ln w="1905"/>
                <a:solidFill>
                  <a:schemeClr val="tx1">
                    <a:lumMod val="65000"/>
                    <a:lumOff val="35000"/>
                  </a:schemeClr>
                </a:solidFill>
                <a:effectLst>
                  <a:innerShdw blurRad="69850" dist="43180" dir="5400000">
                    <a:srgbClr val="000000">
                      <a:alpha val="65000"/>
                    </a:srgbClr>
                  </a:innerShdw>
                </a:effectLst>
              </a:rPr>
              <a:t>President/VP of Sales &amp; Marketing</a:t>
            </a:r>
            <a:endParaRPr lang="en-US" sz="2000" b="1" cap="none" spc="0" dirty="0">
              <a:ln w="1905"/>
              <a:solidFill>
                <a:schemeClr val="tx1">
                  <a:lumMod val="65000"/>
                  <a:lumOff val="35000"/>
                </a:schemeClr>
              </a:solidFill>
              <a:effectLst>
                <a:innerShdw blurRad="69850" dist="43180" dir="5400000">
                  <a:srgbClr val="000000">
                    <a:alpha val="65000"/>
                  </a:srgbClr>
                </a:innerShdw>
              </a:effectLst>
            </a:endParaRPr>
          </a:p>
        </p:txBody>
      </p:sp>
      <p:pic>
        <p:nvPicPr>
          <p:cNvPr id="6" name="Picture 5"/>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609600" y="2057400"/>
            <a:ext cx="2286000" cy="3020190"/>
          </a:xfrm>
          <a:prstGeom prst="rect">
            <a:avLst/>
          </a:prstGeom>
        </p:spPr>
      </p:pic>
      <p:pic>
        <p:nvPicPr>
          <p:cNvPr id="1026" name="Picture 2" descr="C:\Users\BQB\Dropbox\BQB Admin\Author Photos and Thumbnails\Daly, John.jpg"/>
          <p:cNvPicPr>
            <a:picLocks noGrp="1" noChangeAspect="1" noChangeArrowheads="1"/>
          </p:cNvPicPr>
          <p:nvPr>
            <p:ph idx="1"/>
          </p:nvPr>
        </p:nvPicPr>
        <p:blipFill>
          <a:blip r:embed="rId3" cstate="print"/>
          <a:srcRect/>
          <a:stretch>
            <a:fillRect/>
          </a:stretch>
        </p:blipFill>
        <p:spPr bwMode="auto">
          <a:xfrm>
            <a:off x="5562601" y="1905000"/>
            <a:ext cx="2133600" cy="3200399"/>
          </a:xfrm>
          <a:prstGeom prst="rect">
            <a:avLst/>
          </a:prstGeom>
          <a:noFill/>
        </p:spPr>
      </p:pic>
      <p:sp>
        <p:nvSpPr>
          <p:cNvPr id="13" name="TextBox 12"/>
          <p:cNvSpPr txBox="1"/>
          <p:nvPr/>
        </p:nvSpPr>
        <p:spPr>
          <a:xfrm>
            <a:off x="5029200" y="5410200"/>
            <a:ext cx="3581400" cy="707886"/>
          </a:xfrm>
          <a:prstGeom prst="rect">
            <a:avLst/>
          </a:prstGeom>
          <a:noFill/>
        </p:spPr>
        <p:txBody>
          <a:bodyPr wrap="square" rtlCol="0">
            <a:spAutoFit/>
          </a:bodyPr>
          <a:lstStyle/>
          <a:p>
            <a:pPr algn="ctr"/>
            <a:r>
              <a:rPr lang="en-US" sz="2000" b="1" dirty="0" smtClean="0"/>
              <a:t>John A Daly</a:t>
            </a:r>
          </a:p>
          <a:p>
            <a:pPr algn="ctr"/>
            <a:r>
              <a:rPr lang="en-US" sz="2000" b="1" dirty="0" smtClean="0"/>
              <a:t>BQB Author</a:t>
            </a:r>
            <a:endParaRPr lang="en-US" sz="2000" b="1" dirty="0"/>
          </a:p>
        </p:txBody>
      </p:sp>
    </p:spTree>
    <p:extLst>
      <p:ext uri="{BB962C8B-B14F-4D97-AF65-F5344CB8AC3E}">
        <p14:creationId xmlns="" xmlns:p14="http://schemas.microsoft.com/office/powerpoint/2010/main" val="352895760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4658" y="1371600"/>
            <a:ext cx="8229600" cy="6934200"/>
          </a:xfrm>
        </p:spPr>
        <p:txBody>
          <a:bodyPr>
            <a:normAutofit/>
          </a:bodyPr>
          <a:lstStyle/>
          <a:p>
            <a:r>
              <a:rPr lang="en-US" sz="4800" b="1" dirty="0" smtClean="0"/>
              <a:t>Getting Endorsements</a:t>
            </a:r>
          </a:p>
          <a:p>
            <a:pPr marL="514350" indent="-514350">
              <a:buClr>
                <a:schemeClr val="accent2">
                  <a:lumMod val="50000"/>
                </a:schemeClr>
              </a:buClr>
              <a:buNone/>
            </a:pPr>
            <a:r>
              <a:rPr lang="en-US" sz="4000" dirty="0" smtClean="0"/>
              <a:t>It’s not always what you know, but often who you know</a:t>
            </a:r>
          </a:p>
          <a:p>
            <a:pPr marL="514350" indent="-514350">
              <a:buClr>
                <a:schemeClr val="accent2">
                  <a:lumMod val="50000"/>
                </a:schemeClr>
              </a:buClr>
            </a:pPr>
            <a:r>
              <a:rPr lang="en-US" sz="4000" dirty="0" smtClean="0"/>
              <a:t>A good comment from a credible source can help get additional reviews as well as sales</a:t>
            </a:r>
          </a:p>
          <a:p>
            <a:pPr marL="667512" lvl="2" indent="0">
              <a:buNone/>
            </a:pPr>
            <a:endParaRPr lang="en-US" dirty="0"/>
          </a:p>
        </p:txBody>
      </p:sp>
      <p:sp>
        <p:nvSpPr>
          <p:cNvPr id="4" name="AutoShape 6" descr="http://www.google.com/url?sa=i&amp;source=images&amp;cd=&amp;docid=NqY2oevGPonUSM&amp;tbnid=FHB8kNBjrJ0VHM:&amp;ved=0CAUQjBwwAA&amp;url=http%3A%2F%2Fwww.classroomoven.com%2Fwp-content%2Fuploads%2F2011%2F11%2FGoodreads-logo.jpg&amp;ei=aA5oUa-VMfW24APnzYBA&amp;psig=AFQjCNETzqnx9QWnlYHdP1NCp9zYB6KfRQ&amp;ust=1365860328840877"/>
          <p:cNvSpPr>
            <a:spLocks noChangeAspect="1" noChangeArrowheads="1"/>
          </p:cNvSpPr>
          <p:nvPr/>
        </p:nvSpPr>
        <p:spPr bwMode="auto">
          <a:xfrm>
            <a:off x="63500" y="-136525"/>
            <a:ext cx="304800" cy="304800"/>
          </a:xfrm>
          <a:prstGeom prst="rect">
            <a:avLst/>
          </a:prstGeom>
          <a:noFill/>
          <a:extLst>
            <a:ext uri="{909E8E84-426E-40DD-AFC4-6F175D3DCCD1}">
              <a14:hiddenFill xmlns=""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5" name="AutoShape 8" descr="http://www.google.com/url?sa=i&amp;source=images&amp;cd=&amp;docid=NqY2oevGPonUSM&amp;tbnid=FHB8kNBjrJ0VHM:&amp;ved=0CAUQjBwwAA&amp;url=http%3A%2F%2Fwww.classroomoven.com%2Fwp-content%2Fuploads%2F2011%2F11%2FGoodreads-logo.jpg&amp;ei=aA5oUa-VMfW24APnzYBA&amp;psig=AFQjCNETzqnx9QWnlYHdP1NCp9zYB6KfRQ&amp;ust=1365860328840877"/>
          <p:cNvSpPr>
            <a:spLocks noChangeAspect="1" noChangeArrowheads="1"/>
          </p:cNvSpPr>
          <p:nvPr/>
        </p:nvSpPr>
        <p:spPr bwMode="auto">
          <a:xfrm>
            <a:off x="215900" y="15875"/>
            <a:ext cx="304800" cy="304800"/>
          </a:xfrm>
          <a:prstGeom prst="rect">
            <a:avLst/>
          </a:prstGeom>
          <a:noFill/>
          <a:extLst>
            <a:ext uri="{909E8E84-426E-40DD-AFC4-6F175D3DCCD1}">
              <a14:hiddenFill xmlns=""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6" name="AutoShape 10" descr="http://www.google.com/url?sa=i&amp;source=images&amp;cd=&amp;docid=NqY2oevGPonUSM&amp;tbnid=FHB8kNBjrJ0VHM:&amp;ved=0CAUQjBwwAA&amp;url=http%3A%2F%2Fwww.classroomoven.com%2Fwp-content%2Fuploads%2F2011%2F11%2FGoodreads-logo.jpg&amp;ei=aA5oUa-VMfW24APnzYBA&amp;psig=AFQjCNETzqnx9QWnlYHdP1NCp9zYB6KfRQ&amp;ust=1365860328840877"/>
          <p:cNvSpPr>
            <a:spLocks noChangeAspect="1" noChangeArrowheads="1"/>
          </p:cNvSpPr>
          <p:nvPr/>
        </p:nvSpPr>
        <p:spPr bwMode="auto">
          <a:xfrm>
            <a:off x="368300" y="168275"/>
            <a:ext cx="304800" cy="304800"/>
          </a:xfrm>
          <a:prstGeom prst="rect">
            <a:avLst/>
          </a:prstGeom>
          <a:noFill/>
          <a:extLst>
            <a:ext uri="{909E8E84-426E-40DD-AFC4-6F175D3DCCD1}">
              <a14:hiddenFill xmlns=""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7" name="AutoShape 12" descr="http://www.google.com/url?sa=i&amp;source=images&amp;cd=&amp;docid=NqY2oevGPonUSM&amp;tbnid=FHB8kNBjrJ0VHM:&amp;ved=0CAUQjBwwAA&amp;url=http%3A%2F%2Fwww.classroomoven.com%2Fwp-content%2Fuploads%2F2011%2F11%2FGoodreads-logo.jpg&amp;ei=aA5oUa-VMfW24APnzYBA&amp;psig=AFQjCNETzqnx9QWnlYHdP1NCp9zYB6KfRQ&amp;ust=1365860328840877"/>
          <p:cNvSpPr>
            <a:spLocks noChangeAspect="1" noChangeArrowheads="1"/>
          </p:cNvSpPr>
          <p:nvPr/>
        </p:nvSpPr>
        <p:spPr bwMode="auto">
          <a:xfrm>
            <a:off x="520700" y="320675"/>
            <a:ext cx="304800" cy="304800"/>
          </a:xfrm>
          <a:prstGeom prst="rect">
            <a:avLst/>
          </a:prstGeom>
          <a:noFill/>
          <a:extLst>
            <a:ext uri="{909E8E84-426E-40DD-AFC4-6F175D3DCCD1}">
              <a14:hiddenFill xmlns=""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Tree>
    <p:extLst>
      <p:ext uri="{BB962C8B-B14F-4D97-AF65-F5344CB8AC3E}">
        <p14:creationId xmlns="" xmlns:p14="http://schemas.microsoft.com/office/powerpoint/2010/main" val="278522159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1219200"/>
            <a:ext cx="8382000" cy="5539978"/>
          </a:xfrm>
          <a:prstGeom prst="rect">
            <a:avLst/>
          </a:prstGeom>
          <a:noFill/>
        </p:spPr>
        <p:txBody>
          <a:bodyPr wrap="square" rtlCol="0">
            <a:spAutoFit/>
          </a:bodyPr>
          <a:lstStyle/>
          <a:p>
            <a:r>
              <a:rPr lang="en-US" sz="3600" b="1" dirty="0" smtClean="0"/>
              <a:t>Timing</a:t>
            </a:r>
          </a:p>
          <a:p>
            <a:pPr>
              <a:buFont typeface="Arial" pitchFamily="34" charset="0"/>
              <a:buChar char="•"/>
            </a:pPr>
            <a:endParaRPr lang="en-US" sz="2400" b="1" dirty="0" smtClean="0"/>
          </a:p>
          <a:p>
            <a:pPr>
              <a:buClr>
                <a:schemeClr val="accent2">
                  <a:lumMod val="50000"/>
                </a:schemeClr>
              </a:buClr>
              <a:buSzPct val="150000"/>
              <a:buFont typeface="Arial" pitchFamily="34" charset="0"/>
              <a:buChar char="•"/>
            </a:pPr>
            <a:r>
              <a:rPr lang="en-US" sz="2400" dirty="0" smtClean="0"/>
              <a:t>If your book isn’t published yet, go after endorsements about 6 months before release</a:t>
            </a:r>
          </a:p>
          <a:p>
            <a:pPr lvl="1">
              <a:buClr>
                <a:schemeClr val="accent2">
                  <a:lumMod val="50000"/>
                </a:schemeClr>
              </a:buClr>
              <a:buSzPct val="150000"/>
              <a:buFont typeface="Arial" pitchFamily="34" charset="0"/>
              <a:buChar char="•"/>
            </a:pPr>
            <a:r>
              <a:rPr lang="en-US" sz="2400" dirty="0" smtClean="0"/>
              <a:t>In the initial email, give a brief description of your book and offer to send them a pdf of the galley (the book before final proofing)</a:t>
            </a:r>
          </a:p>
          <a:p>
            <a:pPr>
              <a:buClr>
                <a:schemeClr val="accent2">
                  <a:lumMod val="50000"/>
                </a:schemeClr>
              </a:buClr>
              <a:buSzPct val="150000"/>
              <a:buFont typeface="Arial" pitchFamily="34" charset="0"/>
              <a:buChar char="•"/>
            </a:pPr>
            <a:r>
              <a:rPr lang="en-US" sz="2400" dirty="0" smtClean="0"/>
              <a:t>If your book is already published, you can still go after endorsements</a:t>
            </a:r>
          </a:p>
          <a:p>
            <a:pPr lvl="1">
              <a:buClr>
                <a:schemeClr val="accent2">
                  <a:lumMod val="50000"/>
                </a:schemeClr>
              </a:buClr>
              <a:buSzPct val="150000"/>
              <a:buFont typeface="Arial" pitchFamily="34" charset="0"/>
              <a:buChar char="•"/>
            </a:pPr>
            <a:r>
              <a:rPr lang="en-US" sz="2400" dirty="0" smtClean="0"/>
              <a:t>In the initial email, give a brief description of your book and offer to send them a review pdf or a copy of the print book </a:t>
            </a:r>
          </a:p>
          <a:p>
            <a:pPr lvl="1"/>
            <a:endParaRPr lang="en-US" dirty="0" smtClean="0"/>
          </a:p>
          <a:p>
            <a:pPr lvl="1">
              <a:buFont typeface="Arial" pitchFamily="34" charset="0"/>
              <a:buChar char="•"/>
            </a:pPr>
            <a:endParaRPr lang="en-US" dirty="0" smtClean="0"/>
          </a:p>
          <a:p>
            <a:pPr lvl="1">
              <a:buFont typeface="Arial" pitchFamily="34" charset="0"/>
              <a:buChar char="•"/>
            </a:pPr>
            <a:endParaRPr lang="en-US"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81000" y="609600"/>
            <a:ext cx="8305800" cy="6461820"/>
          </a:xfrm>
          <a:prstGeom prst="rect">
            <a:avLst/>
          </a:prstGeom>
          <a:noFill/>
        </p:spPr>
        <p:txBody>
          <a:bodyPr wrap="square" rtlCol="0">
            <a:spAutoFit/>
          </a:bodyPr>
          <a:lstStyle/>
          <a:p>
            <a:r>
              <a:rPr lang="en-US" sz="3200" b="1" dirty="0" smtClean="0"/>
              <a:t>Think Big</a:t>
            </a:r>
          </a:p>
          <a:p>
            <a:pPr lvl="1">
              <a:buClr>
                <a:schemeClr val="accent2">
                  <a:lumMod val="50000"/>
                </a:schemeClr>
              </a:buClr>
              <a:buSzPct val="150000"/>
              <a:buFont typeface="Arial" pitchFamily="34" charset="0"/>
              <a:buChar char="•"/>
            </a:pPr>
            <a:endParaRPr lang="en-US" sz="2000" dirty="0" smtClean="0"/>
          </a:p>
          <a:p>
            <a:pPr lvl="1">
              <a:buClr>
                <a:schemeClr val="accent2">
                  <a:lumMod val="50000"/>
                </a:schemeClr>
              </a:buClr>
              <a:buSzPct val="150000"/>
              <a:buFont typeface="Arial" pitchFamily="34" charset="0"/>
              <a:buChar char="•"/>
            </a:pPr>
            <a:r>
              <a:rPr lang="en-US" sz="2000" dirty="0" smtClean="0"/>
              <a:t>Make a List</a:t>
            </a:r>
          </a:p>
          <a:p>
            <a:pPr lvl="1">
              <a:buClr>
                <a:schemeClr val="accent2">
                  <a:lumMod val="50000"/>
                </a:schemeClr>
              </a:buClr>
              <a:buSzPct val="150000"/>
              <a:buFont typeface="Arial" pitchFamily="34" charset="0"/>
              <a:buChar char="•"/>
            </a:pPr>
            <a:r>
              <a:rPr lang="en-US" sz="2000" dirty="0" smtClean="0"/>
              <a:t>In the beginning, don’t censor yourself, just brainstorm</a:t>
            </a:r>
          </a:p>
          <a:p>
            <a:pPr lvl="1">
              <a:buClr>
                <a:schemeClr val="accent2">
                  <a:lumMod val="50000"/>
                </a:schemeClr>
              </a:buClr>
              <a:buSzPct val="150000"/>
              <a:buFont typeface="Arial" pitchFamily="34" charset="0"/>
              <a:buChar char="•"/>
            </a:pPr>
            <a:r>
              <a:rPr lang="en-US" sz="2000" dirty="0" smtClean="0"/>
              <a:t>Whose endorsement on the cover or inside of your book would help sell your book</a:t>
            </a:r>
          </a:p>
          <a:p>
            <a:pPr lvl="1">
              <a:buClr>
                <a:schemeClr val="accent2">
                  <a:lumMod val="50000"/>
                </a:schemeClr>
              </a:buClr>
              <a:buSzPct val="150000"/>
              <a:buFont typeface="Arial" pitchFamily="34" charset="0"/>
              <a:buChar char="•"/>
            </a:pPr>
            <a:r>
              <a:rPr lang="en-US" sz="2000" dirty="0" smtClean="0"/>
              <a:t>Don’t just list people you admire; list people that lots of people know and admire</a:t>
            </a:r>
          </a:p>
          <a:p>
            <a:pPr lvl="1">
              <a:buClr>
                <a:schemeClr val="accent2">
                  <a:lumMod val="50000"/>
                </a:schemeClr>
              </a:buClr>
              <a:buSzPct val="150000"/>
              <a:buFont typeface="Arial" pitchFamily="34" charset="0"/>
              <a:buChar char="•"/>
            </a:pPr>
            <a:r>
              <a:rPr lang="en-US" sz="2000" dirty="0" smtClean="0"/>
              <a:t>Look for people that share something in common with your book or genre</a:t>
            </a:r>
          </a:p>
          <a:p>
            <a:pPr lvl="1">
              <a:buClr>
                <a:schemeClr val="accent2">
                  <a:lumMod val="50000"/>
                </a:schemeClr>
              </a:buClr>
              <a:buSzPct val="150000"/>
              <a:buFont typeface="Arial" pitchFamily="34" charset="0"/>
              <a:buChar char="•"/>
            </a:pPr>
            <a:r>
              <a:rPr lang="en-US" sz="2000" dirty="0" smtClean="0"/>
              <a:t>Think outside of the box</a:t>
            </a:r>
          </a:p>
          <a:p>
            <a:pPr lvl="1">
              <a:buClr>
                <a:schemeClr val="accent2">
                  <a:lumMod val="50000"/>
                </a:schemeClr>
              </a:buClr>
              <a:buSzPct val="150000"/>
            </a:pPr>
            <a:endParaRPr lang="en-US" sz="2000" dirty="0" smtClean="0"/>
          </a:p>
          <a:p>
            <a:r>
              <a:rPr lang="en-US" sz="3200" b="1" dirty="0" smtClean="0"/>
              <a:t>Find Contact Information</a:t>
            </a:r>
          </a:p>
          <a:p>
            <a:pPr lvl="1">
              <a:buClr>
                <a:schemeClr val="accent2">
                  <a:lumMod val="50000"/>
                </a:schemeClr>
              </a:buClr>
              <a:buSzPct val="150000"/>
              <a:buFont typeface="Arial" pitchFamily="34" charset="0"/>
              <a:buChar char="•"/>
            </a:pPr>
            <a:endParaRPr lang="en-US" sz="2000" dirty="0" smtClean="0"/>
          </a:p>
          <a:p>
            <a:pPr lvl="1">
              <a:buClr>
                <a:schemeClr val="accent2">
                  <a:lumMod val="50000"/>
                </a:schemeClr>
              </a:buClr>
              <a:buSzPct val="150000"/>
              <a:buFont typeface="Arial" pitchFamily="34" charset="0"/>
              <a:buChar char="•"/>
            </a:pPr>
            <a:r>
              <a:rPr lang="en-US" sz="2000" dirty="0" smtClean="0"/>
              <a:t>If they have a website, start there </a:t>
            </a:r>
          </a:p>
          <a:p>
            <a:pPr lvl="1">
              <a:buClr>
                <a:schemeClr val="accent2">
                  <a:lumMod val="50000"/>
                </a:schemeClr>
              </a:buClr>
              <a:buSzPct val="150000"/>
              <a:buFont typeface="Arial" pitchFamily="34" charset="0"/>
              <a:buChar char="•"/>
            </a:pPr>
            <a:r>
              <a:rPr lang="en-US" sz="2000" dirty="0" smtClean="0"/>
              <a:t>Search the Internet for information</a:t>
            </a:r>
          </a:p>
          <a:p>
            <a:pPr lvl="1">
              <a:buClr>
                <a:schemeClr val="accent2">
                  <a:lumMod val="50000"/>
                </a:schemeClr>
              </a:buClr>
              <a:buSzPct val="150000"/>
              <a:buFont typeface="Arial" pitchFamily="34" charset="0"/>
              <a:buChar char="•"/>
            </a:pPr>
            <a:r>
              <a:rPr lang="en-US" sz="2000" dirty="0" smtClean="0"/>
              <a:t>If it’s a celebrity, you can use a service such as </a:t>
            </a:r>
            <a:r>
              <a:rPr lang="en-US" sz="2000" dirty="0" smtClean="0">
                <a:hlinkClick r:id="rId2"/>
              </a:rPr>
              <a:t>www.contactanycelebrity.com</a:t>
            </a:r>
            <a:r>
              <a:rPr lang="en-US" sz="2000" dirty="0" smtClean="0"/>
              <a:t> </a:t>
            </a:r>
          </a:p>
          <a:p>
            <a:pPr lvl="1">
              <a:buFont typeface="Arial" pitchFamily="34" charset="0"/>
              <a:buChar char="•"/>
            </a:pPr>
            <a:endParaRPr lang="en-US" sz="2000"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685800"/>
            <a:ext cx="8229600" cy="6353354"/>
          </a:xfrm>
          <a:prstGeom prst="rect">
            <a:avLst/>
          </a:prstGeom>
          <a:noFill/>
        </p:spPr>
        <p:txBody>
          <a:bodyPr wrap="square" rtlCol="0">
            <a:spAutoFit/>
          </a:bodyPr>
          <a:lstStyle/>
          <a:p>
            <a:r>
              <a:rPr lang="en-US" sz="3200" b="1" dirty="0" smtClean="0"/>
              <a:t>Contact Them</a:t>
            </a:r>
          </a:p>
          <a:p>
            <a:pPr lvl="1">
              <a:buClr>
                <a:schemeClr val="accent2">
                  <a:lumMod val="50000"/>
                </a:schemeClr>
              </a:buClr>
              <a:buSzPct val="150000"/>
              <a:buFont typeface="Arial" pitchFamily="34" charset="0"/>
              <a:buChar char="•"/>
            </a:pPr>
            <a:endParaRPr lang="en-US" sz="2000" dirty="0" smtClean="0"/>
          </a:p>
          <a:p>
            <a:pPr lvl="1">
              <a:buClr>
                <a:schemeClr val="accent2">
                  <a:lumMod val="50000"/>
                </a:schemeClr>
              </a:buClr>
              <a:buSzPct val="150000"/>
              <a:buFont typeface="Arial" pitchFamily="34" charset="0"/>
              <a:buChar char="•"/>
            </a:pPr>
            <a:r>
              <a:rPr lang="en-US" sz="2000" dirty="0" smtClean="0"/>
              <a:t>Asking somebody famous or well-known to review your book can be a scary process</a:t>
            </a:r>
          </a:p>
          <a:p>
            <a:pPr lvl="2">
              <a:buClr>
                <a:schemeClr val="accent2">
                  <a:lumMod val="50000"/>
                </a:schemeClr>
              </a:buClr>
              <a:buSzPct val="150000"/>
              <a:buFont typeface="Arial" pitchFamily="34" charset="0"/>
              <a:buChar char="•"/>
            </a:pPr>
            <a:r>
              <a:rPr lang="en-US" sz="2000" dirty="0" smtClean="0"/>
              <a:t>Acknowledge the fear and move forward</a:t>
            </a:r>
          </a:p>
          <a:p>
            <a:pPr lvl="1">
              <a:buClr>
                <a:schemeClr val="accent2">
                  <a:lumMod val="50000"/>
                </a:schemeClr>
              </a:buClr>
              <a:buSzPct val="150000"/>
              <a:buFont typeface="Arial" pitchFamily="34" charset="0"/>
              <a:buChar char="•"/>
            </a:pPr>
            <a:r>
              <a:rPr lang="en-US" sz="2000" dirty="0" smtClean="0"/>
              <a:t>Assume people will be happy to give you an endorsement; think positive</a:t>
            </a:r>
          </a:p>
          <a:p>
            <a:pPr lvl="1">
              <a:buClr>
                <a:schemeClr val="accent2">
                  <a:lumMod val="50000"/>
                </a:schemeClr>
              </a:buClr>
              <a:buSzPct val="150000"/>
              <a:buFont typeface="Arial" pitchFamily="34" charset="0"/>
              <a:buChar char="•"/>
            </a:pPr>
            <a:r>
              <a:rPr lang="en-US" sz="2000" dirty="0" smtClean="0"/>
              <a:t>Send a personalized email or letter</a:t>
            </a:r>
          </a:p>
          <a:p>
            <a:pPr lvl="1">
              <a:buClr>
                <a:schemeClr val="accent2">
                  <a:lumMod val="50000"/>
                </a:schemeClr>
              </a:buClr>
              <a:buSzPct val="150000"/>
              <a:buFont typeface="Arial" pitchFamily="34" charset="0"/>
              <a:buChar char="•"/>
            </a:pPr>
            <a:r>
              <a:rPr lang="en-US" sz="2000" dirty="0" smtClean="0"/>
              <a:t>Make the email or letter short and to the point</a:t>
            </a:r>
          </a:p>
          <a:p>
            <a:pPr lvl="2">
              <a:buClr>
                <a:schemeClr val="accent2">
                  <a:lumMod val="50000"/>
                </a:schemeClr>
              </a:buClr>
              <a:buSzPct val="150000"/>
              <a:buFont typeface="Arial" pitchFamily="34" charset="0"/>
              <a:buChar char="•"/>
            </a:pPr>
            <a:r>
              <a:rPr lang="en-US" sz="2000" dirty="0" smtClean="0"/>
              <a:t>Busy people don’t have time for long emails</a:t>
            </a:r>
          </a:p>
          <a:p>
            <a:pPr lvl="1">
              <a:buClr>
                <a:schemeClr val="accent2">
                  <a:lumMod val="50000"/>
                </a:schemeClr>
              </a:buClr>
              <a:buSzPct val="150000"/>
              <a:buFont typeface="Arial" pitchFamily="34" charset="0"/>
              <a:buChar char="•"/>
            </a:pPr>
            <a:r>
              <a:rPr lang="en-US" sz="2000" dirty="0" smtClean="0"/>
              <a:t>The first sentence must grab their attention </a:t>
            </a:r>
          </a:p>
          <a:p>
            <a:pPr lvl="1">
              <a:buClr>
                <a:schemeClr val="accent2">
                  <a:lumMod val="50000"/>
                </a:schemeClr>
              </a:buClr>
              <a:buSzPct val="150000"/>
              <a:buFont typeface="Arial" pitchFamily="34" charset="0"/>
              <a:buChar char="•"/>
            </a:pPr>
            <a:r>
              <a:rPr lang="en-US" sz="2000" dirty="0" smtClean="0"/>
              <a:t>Ask if they would </a:t>
            </a:r>
            <a:r>
              <a:rPr lang="en-US" sz="2000" i="1" dirty="0" smtClean="0"/>
              <a:t>consider </a:t>
            </a:r>
            <a:r>
              <a:rPr lang="en-US" sz="2000" dirty="0" smtClean="0"/>
              <a:t>an endorsement</a:t>
            </a:r>
          </a:p>
          <a:p>
            <a:pPr lvl="1">
              <a:buClr>
                <a:schemeClr val="accent2">
                  <a:lumMod val="50000"/>
                </a:schemeClr>
              </a:buClr>
              <a:buSzPct val="150000"/>
              <a:buFont typeface="Arial" pitchFamily="34" charset="0"/>
              <a:buChar char="•"/>
            </a:pPr>
            <a:r>
              <a:rPr lang="en-US" sz="2000" dirty="0" smtClean="0"/>
              <a:t>Include a brief description of your book and offer to send them a pdf or print version (or galley)</a:t>
            </a:r>
          </a:p>
          <a:p>
            <a:pPr lvl="1">
              <a:buClr>
                <a:schemeClr val="accent2">
                  <a:lumMod val="50000"/>
                </a:schemeClr>
              </a:buClr>
              <a:buSzPct val="150000"/>
              <a:buFont typeface="Arial" pitchFamily="34" charset="0"/>
              <a:buChar char="•"/>
            </a:pPr>
            <a:r>
              <a:rPr lang="en-US" sz="2000" dirty="0" smtClean="0"/>
              <a:t>If you’re going after endorsements before the book is released, BQB can provide a pdf of the book before the final proof and mark it as such</a:t>
            </a:r>
          </a:p>
          <a:p>
            <a:pPr lvl="2">
              <a:buClr>
                <a:schemeClr val="accent2">
                  <a:lumMod val="50000"/>
                </a:schemeClr>
              </a:buClr>
              <a:buSzPct val="150000"/>
              <a:buFont typeface="Arial" pitchFamily="34" charset="0"/>
              <a:buChar char="•"/>
            </a:pPr>
            <a:r>
              <a:rPr lang="en-US" sz="2000" dirty="0" smtClean="0"/>
              <a:t>If the BQB Sneak Peek is done and on our website, add the link in your email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762000"/>
            <a:ext cx="8305800" cy="5478423"/>
          </a:xfrm>
          <a:prstGeom prst="rect">
            <a:avLst/>
          </a:prstGeom>
          <a:noFill/>
        </p:spPr>
        <p:txBody>
          <a:bodyPr wrap="square" rtlCol="0">
            <a:spAutoFit/>
          </a:bodyPr>
          <a:lstStyle/>
          <a:p>
            <a:pPr lvl="1"/>
            <a:r>
              <a:rPr lang="en-US" sz="3200" b="1" dirty="0" smtClean="0"/>
              <a:t>Contact Them - Continued</a:t>
            </a:r>
          </a:p>
          <a:p>
            <a:pPr lvl="1">
              <a:buClr>
                <a:schemeClr val="accent2">
                  <a:lumMod val="50000"/>
                </a:schemeClr>
              </a:buClr>
              <a:buSzPct val="150000"/>
              <a:buFont typeface="Arial" pitchFamily="34" charset="0"/>
              <a:buChar char="•"/>
            </a:pPr>
            <a:endParaRPr lang="en-US" sz="2000" dirty="0" smtClean="0"/>
          </a:p>
          <a:p>
            <a:pPr lvl="1">
              <a:buClr>
                <a:schemeClr val="accent2">
                  <a:lumMod val="50000"/>
                </a:schemeClr>
              </a:buClr>
              <a:buSzPct val="150000"/>
              <a:buFont typeface="Arial" pitchFamily="34" charset="0"/>
              <a:buChar char="•"/>
            </a:pPr>
            <a:r>
              <a:rPr lang="en-US" sz="2000" dirty="0" smtClean="0"/>
              <a:t>Include a brief description of your book and offer to send them a pdf or print version (or galley)</a:t>
            </a:r>
          </a:p>
          <a:p>
            <a:pPr lvl="1">
              <a:buClr>
                <a:schemeClr val="accent2">
                  <a:lumMod val="50000"/>
                </a:schemeClr>
              </a:buClr>
              <a:buSzPct val="150000"/>
              <a:buFont typeface="Arial" pitchFamily="34" charset="0"/>
              <a:buChar char="•"/>
            </a:pPr>
            <a:r>
              <a:rPr lang="en-US" sz="2000" dirty="0" smtClean="0"/>
              <a:t>If you’re going after endorsements before the book is released, BQB can provide a pdf of the book before the final proof and mark it as such</a:t>
            </a:r>
          </a:p>
          <a:p>
            <a:pPr lvl="2">
              <a:buClr>
                <a:schemeClr val="accent2">
                  <a:lumMod val="50000"/>
                </a:schemeClr>
              </a:buClr>
              <a:buSzPct val="150000"/>
              <a:buFont typeface="Arial" pitchFamily="34" charset="0"/>
              <a:buChar char="•"/>
            </a:pPr>
            <a:r>
              <a:rPr lang="en-US" sz="2000" dirty="0" smtClean="0"/>
              <a:t>If the BQB Sneak Peek is done and on our website, add the link in your email </a:t>
            </a:r>
          </a:p>
          <a:p>
            <a:pPr lvl="1">
              <a:buClr>
                <a:schemeClr val="accent2">
                  <a:lumMod val="50000"/>
                </a:schemeClr>
              </a:buClr>
              <a:buSzPct val="150000"/>
              <a:buFont typeface="Arial" pitchFamily="34" charset="0"/>
              <a:buChar char="•"/>
            </a:pPr>
            <a:r>
              <a:rPr lang="en-US" sz="2000" dirty="0" smtClean="0"/>
              <a:t>If you’re going after endorsements after your book is published:</a:t>
            </a:r>
          </a:p>
          <a:p>
            <a:pPr lvl="2">
              <a:buClr>
                <a:schemeClr val="accent2">
                  <a:lumMod val="50000"/>
                </a:schemeClr>
              </a:buClr>
              <a:buSzPct val="150000"/>
              <a:buFont typeface="Arial" pitchFamily="34" charset="0"/>
              <a:buChar char="•"/>
            </a:pPr>
            <a:r>
              <a:rPr lang="en-US" sz="2000" dirty="0" smtClean="0"/>
              <a:t>And your book has won awards, mention them</a:t>
            </a:r>
          </a:p>
          <a:p>
            <a:pPr lvl="2">
              <a:buClr>
                <a:schemeClr val="accent2">
                  <a:lumMod val="50000"/>
                </a:schemeClr>
              </a:buClr>
              <a:buSzPct val="150000"/>
              <a:buFont typeface="Arial" pitchFamily="34" charset="0"/>
              <a:buChar char="•"/>
            </a:pPr>
            <a:r>
              <a:rPr lang="en-US" sz="2000" dirty="0" smtClean="0"/>
              <a:t>If you’ve had media coverage, mention it </a:t>
            </a:r>
          </a:p>
          <a:p>
            <a:pPr lvl="1">
              <a:buClr>
                <a:schemeClr val="accent2">
                  <a:lumMod val="50000"/>
                </a:schemeClr>
              </a:buClr>
              <a:buSzPct val="150000"/>
              <a:buFont typeface="Arial" pitchFamily="34" charset="0"/>
              <a:buChar char="•"/>
            </a:pPr>
            <a:r>
              <a:rPr lang="en-US" sz="2000" dirty="0" smtClean="0"/>
              <a:t>Some authors write 2 or 3 endorsements to include in the correspondence and give the person the option to edit, rewrite, or write one of their own. If you do this, make the endorsement great, but credible</a:t>
            </a:r>
          </a:p>
          <a:p>
            <a:pPr lvl="1">
              <a:buFont typeface="Arial" pitchFamily="34" charset="0"/>
              <a:buChar char="•"/>
            </a:pPr>
            <a:endParaRPr lang="en-US"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1295400"/>
            <a:ext cx="8229600" cy="5170646"/>
          </a:xfrm>
          <a:prstGeom prst="rect">
            <a:avLst/>
          </a:prstGeom>
          <a:noFill/>
        </p:spPr>
        <p:txBody>
          <a:bodyPr wrap="square" rtlCol="0">
            <a:spAutoFit/>
          </a:bodyPr>
          <a:lstStyle/>
          <a:p>
            <a:r>
              <a:rPr lang="en-US" sz="3200" b="1" dirty="0" smtClean="0"/>
              <a:t>When You Get An Endorsement</a:t>
            </a:r>
          </a:p>
          <a:p>
            <a:pPr lvl="1">
              <a:buFont typeface="Arial" pitchFamily="34" charset="0"/>
              <a:buChar char="•"/>
            </a:pPr>
            <a:endParaRPr lang="en-US" sz="2000" dirty="0" smtClean="0"/>
          </a:p>
          <a:p>
            <a:pPr lvl="1">
              <a:buClr>
                <a:schemeClr val="accent2">
                  <a:lumMod val="50000"/>
                </a:schemeClr>
              </a:buClr>
              <a:buSzPct val="150000"/>
              <a:buFont typeface="Arial" pitchFamily="34" charset="0"/>
              <a:buChar char="•"/>
            </a:pPr>
            <a:r>
              <a:rPr lang="en-US" sz="2000" dirty="0" smtClean="0"/>
              <a:t>Take time to say “Thank You” to the endorser</a:t>
            </a:r>
          </a:p>
          <a:p>
            <a:pPr lvl="2">
              <a:buClr>
                <a:schemeClr val="accent2">
                  <a:lumMod val="50000"/>
                </a:schemeClr>
              </a:buClr>
              <a:buSzPct val="150000"/>
              <a:buFont typeface="Arial" pitchFamily="34" charset="0"/>
              <a:buChar char="•"/>
            </a:pPr>
            <a:r>
              <a:rPr lang="en-US" sz="2000" dirty="0" smtClean="0"/>
              <a:t>An email is nice, but if you have their mailing address, a thank you card is even nicer</a:t>
            </a:r>
          </a:p>
          <a:p>
            <a:pPr lvl="1">
              <a:buClr>
                <a:schemeClr val="accent2">
                  <a:lumMod val="50000"/>
                </a:schemeClr>
              </a:buClr>
              <a:buSzPct val="150000"/>
              <a:buFont typeface="Arial" pitchFamily="34" charset="0"/>
              <a:buChar char="•"/>
            </a:pPr>
            <a:r>
              <a:rPr lang="en-US" sz="2000" dirty="0" smtClean="0"/>
              <a:t>Provide Katy Whipple of BQB copies of all endorsements so the production team can decide where and how to display them on your book, in the initial pages of your book, BQB author page, etc. </a:t>
            </a:r>
          </a:p>
          <a:p>
            <a:pPr lvl="1">
              <a:buClr>
                <a:schemeClr val="accent2">
                  <a:lumMod val="50000"/>
                </a:schemeClr>
              </a:buClr>
              <a:buSzPct val="150000"/>
              <a:buFont typeface="Arial" pitchFamily="34" charset="0"/>
              <a:buChar char="•"/>
            </a:pPr>
            <a:r>
              <a:rPr lang="en-US" sz="2000" dirty="0" smtClean="0"/>
              <a:t>If they’re strong enough, BQB may add them to the cover </a:t>
            </a:r>
          </a:p>
          <a:p>
            <a:pPr lvl="2">
              <a:buClr>
                <a:schemeClr val="accent2">
                  <a:lumMod val="50000"/>
                </a:schemeClr>
              </a:buClr>
              <a:buSzPct val="150000"/>
              <a:buFont typeface="Arial" pitchFamily="34" charset="0"/>
              <a:buChar char="•"/>
            </a:pPr>
            <a:r>
              <a:rPr lang="en-US" sz="2000" dirty="0" smtClean="0"/>
              <a:t>If your book is already published and an endorsement is strong enough, BQB may redo the cover in order to add  it</a:t>
            </a:r>
          </a:p>
          <a:p>
            <a:pPr lvl="2">
              <a:buClr>
                <a:schemeClr val="accent2">
                  <a:lumMod val="50000"/>
                </a:schemeClr>
              </a:buClr>
              <a:buSzPct val="150000"/>
              <a:buFont typeface="Arial" pitchFamily="34" charset="0"/>
              <a:buChar char="•"/>
            </a:pPr>
            <a:r>
              <a:rPr lang="en-US" sz="2000" dirty="0" smtClean="0"/>
              <a:t>Or, if you get several endorsements, BQB may add a page in the initial pages of your book</a:t>
            </a:r>
          </a:p>
          <a:p>
            <a:pPr lvl="1">
              <a:buClr>
                <a:schemeClr val="accent2">
                  <a:lumMod val="50000"/>
                </a:schemeClr>
              </a:buClr>
              <a:buSzPct val="150000"/>
              <a:buFont typeface="Arial" pitchFamily="34" charset="0"/>
              <a:buChar char="•"/>
            </a:pPr>
            <a:r>
              <a:rPr lang="en-US" sz="2000" dirty="0" smtClean="0"/>
              <a:t>Put the endorsement on your author site and use the powerful ones in all of your marketing </a:t>
            </a:r>
          </a:p>
          <a:p>
            <a:pPr lvl="1"/>
            <a:endParaRPr lang="en-US" dirty="0" smtClean="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Custom 2">
      <a:dk1>
        <a:sysClr val="windowText" lastClr="000000"/>
      </a:dk1>
      <a:lt1>
        <a:sysClr val="window" lastClr="FFFFFF"/>
      </a:lt1>
      <a:dk2>
        <a:srgbClr val="666666"/>
      </a:dk2>
      <a:lt2>
        <a:srgbClr val="D2D2D2"/>
      </a:lt2>
      <a:accent1>
        <a:srgbClr val="FF388C"/>
      </a:accent1>
      <a:accent2>
        <a:srgbClr val="E40059"/>
      </a:accent2>
      <a:accent3>
        <a:srgbClr val="FFFFFF"/>
      </a:accent3>
      <a:accent4>
        <a:srgbClr val="68007F"/>
      </a:accent4>
      <a:accent5>
        <a:srgbClr val="005BD3"/>
      </a:accent5>
      <a:accent6>
        <a:srgbClr val="00349E"/>
      </a:accent6>
      <a:hlink>
        <a:srgbClr val="17BBFD"/>
      </a:hlink>
      <a:folHlink>
        <a:srgbClr val="751D58"/>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1933</TotalTime>
  <Words>1447</Words>
  <Application>Microsoft Office PowerPoint</Application>
  <PresentationFormat>On-screen Show (4:3)</PresentationFormat>
  <Paragraphs>156</Paragraphs>
  <Slides>20</Slides>
  <Notes>1</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Flow</vt:lpstr>
      <vt:lpstr>Author Training Call  3 Ways to Sell More Books </vt:lpstr>
      <vt:lpstr>Agenda</vt:lpstr>
      <vt:lpstr>Presenters </vt:lpstr>
      <vt:lpstr>Slide 4</vt:lpstr>
      <vt:lpstr>Slide 5</vt:lpstr>
      <vt:lpstr>Slide 6</vt:lpstr>
      <vt:lpstr>Slide 7</vt:lpstr>
      <vt:lpstr>Slide 8</vt:lpstr>
      <vt:lpstr>Slide 9</vt:lpstr>
      <vt:lpstr>Slide 10</vt:lpstr>
      <vt:lpstr>Slide 11</vt:lpstr>
      <vt:lpstr>Slide 12</vt:lpstr>
      <vt:lpstr>Slide 13</vt:lpstr>
      <vt:lpstr>Getting Reviews</vt:lpstr>
      <vt:lpstr>Slide 15</vt:lpstr>
      <vt:lpstr>Slide 16</vt:lpstr>
      <vt:lpstr>Slide 17</vt:lpstr>
      <vt:lpstr>Slide 18</vt:lpstr>
      <vt:lpstr>Questions?</vt:lpstr>
      <vt:lpstr>Thanks for joining us!</vt:lpstr>
    </vt:vector>
  </TitlesOfParts>
  <Company>Toshiba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Julie &amp; Marc</dc:creator>
  <cp:lastModifiedBy>BQB</cp:lastModifiedBy>
  <cp:revision>81</cp:revision>
  <cp:lastPrinted>2013-04-13T13:17:15Z</cp:lastPrinted>
  <dcterms:created xsi:type="dcterms:W3CDTF">2013-04-11T21:57:35Z</dcterms:created>
  <dcterms:modified xsi:type="dcterms:W3CDTF">2013-10-19T15:12:58Z</dcterms:modified>
</cp:coreProperties>
</file>