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1"/>
  </p:notesMasterIdLst>
  <p:sldIdLst>
    <p:sldId id="256" r:id="rId2"/>
    <p:sldId id="258" r:id="rId3"/>
    <p:sldId id="257" r:id="rId4"/>
    <p:sldId id="264" r:id="rId5"/>
    <p:sldId id="273" r:id="rId6"/>
    <p:sldId id="275" r:id="rId7"/>
    <p:sldId id="285" r:id="rId8"/>
    <p:sldId id="274" r:id="rId9"/>
    <p:sldId id="276" r:id="rId10"/>
    <p:sldId id="277" r:id="rId11"/>
    <p:sldId id="279" r:id="rId12"/>
    <p:sldId id="267" r:id="rId13"/>
    <p:sldId id="278" r:id="rId14"/>
    <p:sldId id="284" r:id="rId15"/>
    <p:sldId id="271" r:id="rId16"/>
    <p:sldId id="281" r:id="rId17"/>
    <p:sldId id="280" r:id="rId18"/>
    <p:sldId id="270" r:id="rId19"/>
    <p:sldId id="266" r:id="rId20"/>
  </p:sldIdLst>
  <p:sldSz cx="9144000" cy="6858000" type="screen4x3"/>
  <p:notesSz cx="7077075" cy="90773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9F3748"/>
    <a:srgbClr val="BF3F7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9" autoAdjust="0"/>
    <p:restoredTop sz="94658" autoAdjust="0"/>
  </p:normalViewPr>
  <p:slideViewPr>
    <p:cSldViewPr>
      <p:cViewPr varScale="1">
        <p:scale>
          <a:sx n="65" d="100"/>
          <a:sy n="65" d="100"/>
        </p:scale>
        <p:origin x="-1306" y="-6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386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705" y="0"/>
            <a:ext cx="3066733" cy="453866"/>
          </a:xfrm>
          <a:prstGeom prst="rect">
            <a:avLst/>
          </a:prstGeom>
        </p:spPr>
        <p:txBody>
          <a:bodyPr vert="horz" lIns="91440" tIns="45720" rIns="91440" bIns="45720" rtlCol="0"/>
          <a:lstStyle>
            <a:lvl1pPr algn="r">
              <a:defRPr sz="1200"/>
            </a:lvl1pPr>
          </a:lstStyle>
          <a:p>
            <a:fld id="{9EF8FD45-2721-4728-B638-90B9C2D7E270}" type="datetimeFigureOut">
              <a:rPr lang="en-US" smtClean="0"/>
              <a:pPr/>
              <a:t>11/15/2013</a:t>
            </a:fld>
            <a:endParaRPr lang="en-US" dirty="0"/>
          </a:p>
        </p:txBody>
      </p:sp>
      <p:sp>
        <p:nvSpPr>
          <p:cNvPr id="4" name="Slide Image Placeholder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7708" y="4311730"/>
            <a:ext cx="5661660" cy="408479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1883"/>
            <a:ext cx="3066733" cy="45386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621883"/>
            <a:ext cx="3066733" cy="453866"/>
          </a:xfrm>
          <a:prstGeom prst="rect">
            <a:avLst/>
          </a:prstGeom>
        </p:spPr>
        <p:txBody>
          <a:bodyPr vert="horz" lIns="91440" tIns="45720" rIns="91440" bIns="45720" rtlCol="0" anchor="b"/>
          <a:lstStyle>
            <a:lvl1pPr algn="r">
              <a:defRPr sz="1200"/>
            </a:lvl1pPr>
          </a:lstStyle>
          <a:p>
            <a:fld id="{3561CE56-D96B-41DA-9E11-BA5D57E9E4C4}" type="slidenum">
              <a:rPr lang="en-US" smtClean="0"/>
              <a:pPr/>
              <a:t>‹#›</a:t>
            </a:fld>
            <a:endParaRPr lang="en-US" dirty="0"/>
          </a:p>
        </p:txBody>
      </p:sp>
    </p:spTree>
    <p:extLst>
      <p:ext uri="{BB962C8B-B14F-4D97-AF65-F5344CB8AC3E}">
        <p14:creationId xmlns="" xmlns:p14="http://schemas.microsoft.com/office/powerpoint/2010/main" val="2995035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561CE56-D96B-41DA-9E11-BA5D57E9E4C4}" type="slidenum">
              <a:rPr lang="en-US" smtClean="0"/>
              <a:pPr/>
              <a:t>12</a:t>
            </a:fld>
            <a:endParaRPr lang="en-US" dirty="0"/>
          </a:p>
        </p:txBody>
      </p:sp>
    </p:spTree>
    <p:extLst>
      <p:ext uri="{BB962C8B-B14F-4D97-AF65-F5344CB8AC3E}">
        <p14:creationId xmlns="" xmlns:p14="http://schemas.microsoft.com/office/powerpoint/2010/main" val="144841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DB169C-BB25-4252-86B9-7D17A8AC941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A25C68F-927A-403E-ADDD-C3E0B63AE54B}" type="datetimeFigureOut">
              <a:rPr lang="en-US" smtClean="0"/>
              <a:pPr/>
              <a:t>11/15/2013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D6DB169C-BB25-4252-86B9-7D17A8AC9414}"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A25C68F-927A-403E-ADDD-C3E0B63AE54B}" type="datetimeFigureOut">
              <a:rPr lang="en-US" smtClean="0"/>
              <a:pPr/>
              <a:t>11/15/2013</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DB169C-BB25-4252-86B9-7D17A8AC9414}"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readerscircle.org/"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79704" y="5791200"/>
            <a:ext cx="7854696" cy="1752600"/>
          </a:xfrm>
        </p:spPr>
        <p:txBody>
          <a:bodyPr/>
          <a:lstStyle/>
          <a:p>
            <a:pPr algn="ctr"/>
            <a:r>
              <a:rPr lang="en-US" dirty="0" smtClean="0">
                <a:solidFill>
                  <a:schemeClr val="accent5">
                    <a:lumMod val="20000"/>
                    <a:lumOff val="80000"/>
                  </a:schemeClr>
                </a:solidFill>
              </a:rPr>
              <a:t>Saturday, November 16, 2013</a:t>
            </a:r>
          </a:p>
          <a:p>
            <a:pPr algn="ctr"/>
            <a:r>
              <a:rPr lang="en-US" dirty="0" smtClean="0">
                <a:solidFill>
                  <a:schemeClr val="accent5">
                    <a:lumMod val="20000"/>
                    <a:lumOff val="80000"/>
                  </a:schemeClr>
                </a:solidFill>
              </a:rPr>
              <a:t>10:00 a.m. EST</a:t>
            </a:r>
            <a:endParaRPr lang="en-US" dirty="0">
              <a:solidFill>
                <a:schemeClr val="accent5">
                  <a:lumMod val="20000"/>
                  <a:lumOff val="80000"/>
                </a:schemeClr>
              </a:solidFill>
            </a:endParaRPr>
          </a:p>
        </p:txBody>
      </p:sp>
      <p:sp>
        <p:nvSpPr>
          <p:cNvPr id="5" name="Rectangle 4"/>
          <p:cNvSpPr/>
          <p:nvPr/>
        </p:nvSpPr>
        <p:spPr>
          <a:xfrm>
            <a:off x="-609600" y="1066800"/>
            <a:ext cx="10210800" cy="4648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276600" y="1981200"/>
            <a:ext cx="2247596" cy="1734944"/>
          </a:xfrm>
          <a:prstGeom prst="rect">
            <a:avLst/>
          </a:prstGeom>
        </p:spPr>
      </p:pic>
      <p:sp>
        <p:nvSpPr>
          <p:cNvPr id="2" name="Title 1"/>
          <p:cNvSpPr>
            <a:spLocks noGrp="1"/>
          </p:cNvSpPr>
          <p:nvPr>
            <p:ph type="ctrTitle"/>
          </p:nvPr>
        </p:nvSpPr>
        <p:spPr>
          <a:xfrm>
            <a:off x="758952" y="3810000"/>
            <a:ext cx="7851648" cy="1600200"/>
          </a:xfrm>
        </p:spPr>
        <p:txBody>
          <a:bodyPr>
            <a:normAutofit/>
          </a:bodyPr>
          <a:lstStyle/>
          <a:p>
            <a:pPr algn="ctr"/>
            <a:r>
              <a:rPr lang="en-US" sz="3200" dirty="0" smtClean="0">
                <a:solidFill>
                  <a:schemeClr val="bg1">
                    <a:lumMod val="50000"/>
                    <a:lumOff val="50000"/>
                  </a:schemeClr>
                </a:solidFill>
                <a:latin typeface="Cambria" pitchFamily="18" charset="0"/>
              </a:rPr>
              <a:t>Author Training Call </a:t>
            </a:r>
            <a:br>
              <a:rPr lang="en-US" sz="3200" dirty="0" smtClean="0">
                <a:solidFill>
                  <a:schemeClr val="bg1">
                    <a:lumMod val="50000"/>
                    <a:lumOff val="50000"/>
                  </a:schemeClr>
                </a:solidFill>
                <a:latin typeface="Cambria" pitchFamily="18" charset="0"/>
              </a:rPr>
            </a:br>
            <a:r>
              <a:rPr lang="en-US" sz="3200" dirty="0" smtClean="0">
                <a:solidFill>
                  <a:schemeClr val="bg1">
                    <a:lumMod val="50000"/>
                    <a:lumOff val="50000"/>
                  </a:schemeClr>
                </a:solidFill>
                <a:latin typeface="Cambria" pitchFamily="18" charset="0"/>
              </a:rPr>
              <a:t>Setting Up Book Signings and Media Appearances	</a:t>
            </a:r>
            <a:endParaRPr lang="en-US" sz="3200" dirty="0">
              <a:solidFill>
                <a:schemeClr val="bg1">
                  <a:lumMod val="50000"/>
                  <a:lumOff val="50000"/>
                </a:schemeClr>
              </a:solidFill>
              <a:latin typeface="Cambria" pitchFamily="18" charset="0"/>
            </a:endParaRPr>
          </a:p>
        </p:txBody>
      </p:sp>
      <p:sp>
        <p:nvSpPr>
          <p:cNvPr id="7" name="Title 1"/>
          <p:cNvSpPr txBox="1">
            <a:spLocks/>
          </p:cNvSpPr>
          <p:nvPr/>
        </p:nvSpPr>
        <p:spPr>
          <a:xfrm>
            <a:off x="454152" y="35858"/>
            <a:ext cx="7851648" cy="1828800"/>
          </a:xfrm>
          <a:prstGeom prst="rect">
            <a:avLst/>
          </a:prstGeom>
          <a:ln>
            <a:noFill/>
          </a:ln>
        </p:spPr>
        <p:txBody>
          <a:bodyPr vert="horz" lIns="0"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en-US" sz="4800" dirty="0" smtClean="0">
                <a:solidFill>
                  <a:srgbClr val="9F3748"/>
                </a:solidFill>
                <a:latin typeface="Cambria" pitchFamily="18" charset="0"/>
              </a:rPr>
              <a:t>Welcome! </a:t>
            </a:r>
            <a:endParaRPr lang="en-US" sz="4800" dirty="0">
              <a:solidFill>
                <a:srgbClr val="9F3748"/>
              </a:solidFill>
              <a:latin typeface="Cambria" pitchFamily="18" charset="0"/>
            </a:endParaRPr>
          </a:p>
        </p:txBody>
      </p:sp>
    </p:spTree>
    <p:extLst>
      <p:ext uri="{BB962C8B-B14F-4D97-AF65-F5344CB8AC3E}">
        <p14:creationId xmlns="" xmlns:p14="http://schemas.microsoft.com/office/powerpoint/2010/main" val="32485989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95400"/>
            <a:ext cx="8229600" cy="6093976"/>
          </a:xfrm>
          <a:prstGeom prst="rect">
            <a:avLst/>
          </a:prstGeom>
          <a:noFill/>
        </p:spPr>
        <p:txBody>
          <a:bodyPr wrap="square" rtlCol="0">
            <a:spAutoFit/>
          </a:bodyPr>
          <a:lstStyle/>
          <a:p>
            <a:r>
              <a:rPr lang="en-US" sz="3200" b="1" dirty="0" smtClean="0"/>
              <a:t>Bob’s Approach </a:t>
            </a:r>
          </a:p>
          <a:p>
            <a:pPr lvl="1">
              <a:buFont typeface="Arial" pitchFamily="34" charset="0"/>
              <a:buChar char="•"/>
            </a:pPr>
            <a:endParaRPr lang="en-US" sz="2000" dirty="0" smtClean="0"/>
          </a:p>
          <a:p>
            <a:pPr lvl="1">
              <a:buClr>
                <a:schemeClr val="accent2">
                  <a:lumMod val="50000"/>
                </a:schemeClr>
              </a:buClr>
              <a:buSzPct val="160000"/>
              <a:buFont typeface="Arial" pitchFamily="34" charset="0"/>
              <a:buChar char="•"/>
            </a:pPr>
            <a:r>
              <a:rPr lang="en-US" sz="2000" dirty="0" smtClean="0"/>
              <a:t>  Start by planning what stores you want to approach.</a:t>
            </a:r>
          </a:p>
          <a:p>
            <a:pPr lvl="2">
              <a:buClr>
                <a:schemeClr val="accent2">
                  <a:lumMod val="50000"/>
                </a:schemeClr>
              </a:buClr>
              <a:buSzPct val="160000"/>
              <a:buFont typeface="Arial" pitchFamily="34" charset="0"/>
              <a:buChar char="•"/>
            </a:pPr>
            <a:r>
              <a:rPr lang="en-US" sz="2000" dirty="0" smtClean="0"/>
              <a:t>  I use the BQB Bookseller list and Google.</a:t>
            </a:r>
          </a:p>
          <a:p>
            <a:pPr lvl="1">
              <a:buClr>
                <a:schemeClr val="accent2">
                  <a:lumMod val="50000"/>
                </a:schemeClr>
              </a:buClr>
              <a:buSzPct val="160000"/>
              <a:buFont typeface="Arial" pitchFamily="34" charset="0"/>
              <a:buChar char="•"/>
            </a:pPr>
            <a:r>
              <a:rPr lang="en-US" sz="2000" dirty="0" smtClean="0"/>
              <a:t>  Find out who the contact is.</a:t>
            </a:r>
          </a:p>
          <a:p>
            <a:pPr lvl="1">
              <a:buClr>
                <a:schemeClr val="accent2">
                  <a:lumMod val="50000"/>
                </a:schemeClr>
              </a:buClr>
              <a:buSzPct val="160000"/>
              <a:buFont typeface="Arial" pitchFamily="34" charset="0"/>
              <a:buChar char="•"/>
            </a:pPr>
            <a:r>
              <a:rPr lang="en-US" sz="2000" dirty="0" smtClean="0"/>
              <a:t>  I’ve had the most success by visiting the stores in person.</a:t>
            </a:r>
          </a:p>
          <a:p>
            <a:pPr lvl="2">
              <a:buClr>
                <a:schemeClr val="accent2">
                  <a:lumMod val="50000"/>
                </a:schemeClr>
              </a:buClr>
              <a:buSzPct val="160000"/>
              <a:buFont typeface="Arial" pitchFamily="34" charset="0"/>
              <a:buChar char="•"/>
            </a:pPr>
            <a:r>
              <a:rPr lang="en-US" sz="2000" dirty="0" smtClean="0"/>
              <a:t>  Dress your best . . . we have only a second to make a professional impression.</a:t>
            </a:r>
          </a:p>
          <a:p>
            <a:pPr lvl="2">
              <a:buClr>
                <a:schemeClr val="accent2">
                  <a:lumMod val="50000"/>
                </a:schemeClr>
              </a:buClr>
              <a:buSzPct val="160000"/>
              <a:buFont typeface="Arial" pitchFamily="34" charset="0"/>
              <a:buChar char="•"/>
            </a:pPr>
            <a:r>
              <a:rPr lang="en-US" sz="2000" dirty="0" smtClean="0"/>
              <a:t>  Don’t run into the bookstore on your way to the gym.</a:t>
            </a:r>
          </a:p>
          <a:p>
            <a:pPr lvl="1">
              <a:buClr>
                <a:schemeClr val="accent2">
                  <a:lumMod val="50000"/>
                </a:schemeClr>
              </a:buClr>
              <a:buSzPct val="160000"/>
              <a:buFont typeface="Arial" pitchFamily="34" charset="0"/>
              <a:buChar char="•"/>
            </a:pPr>
            <a:r>
              <a:rPr lang="en-US" sz="2000" dirty="0" smtClean="0"/>
              <a:t>  Have professional material to leave with the owner or manager.</a:t>
            </a:r>
          </a:p>
          <a:p>
            <a:pPr lvl="2">
              <a:buClr>
                <a:schemeClr val="accent2">
                  <a:lumMod val="50000"/>
                </a:schemeClr>
              </a:buClr>
              <a:buSzPct val="160000"/>
              <a:buFont typeface="Arial" pitchFamily="34" charset="0"/>
              <a:buChar char="•"/>
            </a:pPr>
            <a:r>
              <a:rPr lang="en-US" sz="2000" dirty="0" smtClean="0"/>
              <a:t>  The BQB press kit is perfect:</a:t>
            </a:r>
          </a:p>
          <a:p>
            <a:pPr lvl="3">
              <a:buClr>
                <a:schemeClr val="accent2">
                  <a:lumMod val="50000"/>
                </a:schemeClr>
              </a:buClr>
              <a:buSzPct val="160000"/>
              <a:buFont typeface="Arial" pitchFamily="34" charset="0"/>
              <a:buChar char="•"/>
            </a:pPr>
            <a:r>
              <a:rPr lang="en-US" sz="2000" dirty="0" smtClean="0"/>
              <a:t>  Bio</a:t>
            </a:r>
          </a:p>
          <a:p>
            <a:pPr lvl="3">
              <a:buClr>
                <a:schemeClr val="accent2">
                  <a:lumMod val="50000"/>
                </a:schemeClr>
              </a:buClr>
              <a:buSzPct val="160000"/>
              <a:buFont typeface="Arial" pitchFamily="34" charset="0"/>
              <a:buChar char="•"/>
            </a:pPr>
            <a:r>
              <a:rPr lang="en-US" sz="2000" dirty="0" smtClean="0"/>
              <a:t>  Book info sheet</a:t>
            </a:r>
          </a:p>
          <a:p>
            <a:pPr lvl="3">
              <a:buClr>
                <a:schemeClr val="accent2">
                  <a:lumMod val="50000"/>
                </a:schemeClr>
              </a:buClr>
              <a:buSzPct val="160000"/>
              <a:buFont typeface="Arial" pitchFamily="34" charset="0"/>
              <a:buChar char="•"/>
            </a:pPr>
            <a:r>
              <a:rPr lang="en-US" sz="2000" dirty="0" smtClean="0"/>
              <a:t>  Press release</a:t>
            </a:r>
          </a:p>
          <a:p>
            <a:pPr lvl="1">
              <a:buClr>
                <a:schemeClr val="accent2">
                  <a:lumMod val="50000"/>
                </a:schemeClr>
              </a:buClr>
              <a:buSzPct val="160000"/>
              <a:buFont typeface="Arial" pitchFamily="34" charset="0"/>
              <a:buChar char="•"/>
            </a:pPr>
            <a:r>
              <a:rPr lang="en-US" sz="2000" dirty="0" smtClean="0"/>
              <a:t>  Show your enthusiasm and excitement about your book(s).</a:t>
            </a:r>
          </a:p>
          <a:p>
            <a:pPr lvl="3">
              <a:buClr>
                <a:schemeClr val="accent2">
                  <a:lumMod val="50000"/>
                </a:schemeClr>
              </a:buClr>
              <a:buSzPct val="150000"/>
              <a:buFont typeface="Arial" pitchFamily="34" charset="0"/>
              <a:buChar char="•"/>
            </a:pPr>
            <a:endParaRPr lang="en-US" sz="2000" dirty="0" smtClean="0"/>
          </a:p>
          <a:p>
            <a:pPr lvl="2">
              <a:buClr>
                <a:schemeClr val="accent2">
                  <a:lumMod val="50000"/>
                </a:schemeClr>
              </a:buClr>
              <a:buSzPct val="150000"/>
              <a:buFont typeface="Arial" pitchFamily="34" charset="0"/>
              <a:buChar char="•"/>
            </a:pPr>
            <a:endParaRPr lang="en-US" sz="2000" dirty="0" smtClean="0"/>
          </a:p>
          <a:p>
            <a:pPr lvl="2">
              <a:buClr>
                <a:schemeClr val="accent2">
                  <a:lumMod val="50000"/>
                </a:schemeClr>
              </a:buClr>
              <a:buSzPct val="150000"/>
            </a:pPr>
            <a:endParaRPr lang="en-US" sz="2000" dirty="0" smtClean="0"/>
          </a:p>
          <a:p>
            <a:pPr lvl="1"/>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143000"/>
            <a:ext cx="8229600" cy="7848302"/>
          </a:xfrm>
          <a:prstGeom prst="rect">
            <a:avLst/>
          </a:prstGeom>
          <a:noFill/>
        </p:spPr>
        <p:txBody>
          <a:bodyPr wrap="square" rtlCol="0">
            <a:spAutoFit/>
          </a:bodyPr>
          <a:lstStyle/>
          <a:p>
            <a:pPr lvl="1">
              <a:buClr>
                <a:schemeClr val="accent2">
                  <a:lumMod val="50000"/>
                </a:schemeClr>
              </a:buClr>
              <a:buSzPct val="200000"/>
            </a:pPr>
            <a:r>
              <a:rPr lang="en-US" sz="3200" b="1" dirty="0" smtClean="0"/>
              <a:t>Bob’s Approach – Continued</a:t>
            </a:r>
          </a:p>
          <a:p>
            <a:pPr lvl="1">
              <a:buClr>
                <a:schemeClr val="accent2">
                  <a:lumMod val="50000"/>
                </a:schemeClr>
              </a:buClr>
              <a:buSzPct val="200000"/>
              <a:buFont typeface="Arial" pitchFamily="34" charset="0"/>
              <a:buChar char="•"/>
            </a:pPr>
            <a:endParaRPr lang="en-US" sz="2000" dirty="0" smtClean="0"/>
          </a:p>
          <a:p>
            <a:pPr lvl="1">
              <a:buClr>
                <a:schemeClr val="accent2">
                  <a:lumMod val="50000"/>
                </a:schemeClr>
              </a:buClr>
              <a:buSzPct val="160000"/>
              <a:buFont typeface="Arial" pitchFamily="34" charset="0"/>
              <a:buChar char="•"/>
            </a:pPr>
            <a:r>
              <a:rPr lang="en-US" sz="2000" dirty="0" smtClean="0"/>
              <a:t>  Be persistent.</a:t>
            </a:r>
          </a:p>
          <a:p>
            <a:pPr lvl="2">
              <a:buClr>
                <a:schemeClr val="accent2">
                  <a:lumMod val="50000"/>
                </a:schemeClr>
              </a:buClr>
              <a:buSzPct val="160000"/>
              <a:buFont typeface="Arial" pitchFamily="34" charset="0"/>
              <a:buChar char="•"/>
            </a:pPr>
            <a:r>
              <a:rPr lang="en-US" sz="2000" dirty="0" smtClean="0"/>
              <a:t>  Many of my signings have come after several stops and call.</a:t>
            </a:r>
          </a:p>
          <a:p>
            <a:pPr lvl="2">
              <a:buClr>
                <a:schemeClr val="accent2">
                  <a:lumMod val="50000"/>
                </a:schemeClr>
              </a:buClr>
              <a:buSzPct val="160000"/>
              <a:buFont typeface="Arial" pitchFamily="34" charset="0"/>
              <a:buChar char="•"/>
            </a:pPr>
            <a:r>
              <a:rPr lang="en-US" sz="2000" dirty="0" smtClean="0"/>
              <a:t>  Realize that people are busy.</a:t>
            </a:r>
          </a:p>
          <a:p>
            <a:pPr lvl="2">
              <a:buClr>
                <a:schemeClr val="accent2">
                  <a:lumMod val="50000"/>
                </a:schemeClr>
              </a:buClr>
              <a:buSzPct val="160000"/>
              <a:buFont typeface="Arial" pitchFamily="34" charset="0"/>
              <a:buChar char="•"/>
            </a:pPr>
            <a:r>
              <a:rPr lang="en-US" sz="2000" dirty="0" smtClean="0"/>
              <a:t>  If they don’t book a signing right away, we just have to contact them again and continue to be excited.</a:t>
            </a:r>
          </a:p>
          <a:p>
            <a:pPr lvl="1">
              <a:buClr>
                <a:schemeClr val="accent2">
                  <a:lumMod val="50000"/>
                </a:schemeClr>
              </a:buClr>
              <a:buSzPct val="160000"/>
              <a:buFont typeface="Arial" pitchFamily="34" charset="0"/>
              <a:buChar char="•"/>
            </a:pPr>
            <a:r>
              <a:rPr lang="en-US" sz="2000" dirty="0" smtClean="0"/>
              <a:t>  Always be selling why you’re different. </a:t>
            </a:r>
          </a:p>
          <a:p>
            <a:pPr lvl="2">
              <a:buClr>
                <a:schemeClr val="accent2">
                  <a:lumMod val="50000"/>
                </a:schemeClr>
              </a:buClr>
              <a:buSzPct val="160000"/>
              <a:buFont typeface="Arial" pitchFamily="34" charset="0"/>
              <a:buChar char="•"/>
            </a:pPr>
            <a:r>
              <a:rPr lang="en-US" sz="2000" dirty="0" smtClean="0"/>
              <a:t>  I have said to several people, “Hey, you haven’t had me signing and selling here.” They usually laugh and that sells it. </a:t>
            </a:r>
          </a:p>
          <a:p>
            <a:pPr lvl="1">
              <a:buClr>
                <a:schemeClr val="accent2">
                  <a:lumMod val="50000"/>
                </a:schemeClr>
              </a:buClr>
              <a:buSzPct val="160000"/>
              <a:buFont typeface="Arial" pitchFamily="34" charset="0"/>
              <a:buChar char="•"/>
            </a:pPr>
            <a:r>
              <a:rPr lang="en-US" sz="2000" dirty="0" smtClean="0"/>
              <a:t>  Offer a promotion.</a:t>
            </a:r>
          </a:p>
          <a:p>
            <a:pPr lvl="2">
              <a:buClr>
                <a:schemeClr val="accent2">
                  <a:lumMod val="50000"/>
                </a:schemeClr>
              </a:buClr>
              <a:buSzPct val="160000"/>
              <a:buFont typeface="Arial" pitchFamily="34" charset="0"/>
              <a:buChar char="•"/>
            </a:pPr>
            <a:r>
              <a:rPr lang="en-US" sz="2000" dirty="0" smtClean="0"/>
              <a:t>  Barnes and Noble in the Richmond, Virginia, area is allowing me to do signings at five locations and combining all sales for one drawing for a gold driver (golf club).</a:t>
            </a:r>
          </a:p>
          <a:p>
            <a:pPr lvl="1">
              <a:buClr>
                <a:schemeClr val="accent2">
                  <a:lumMod val="50000"/>
                </a:schemeClr>
              </a:buClr>
              <a:buSzPct val="160000"/>
              <a:buFont typeface="Arial" pitchFamily="34" charset="0"/>
              <a:buChar char="•"/>
            </a:pPr>
            <a:r>
              <a:rPr lang="en-US" sz="2000" dirty="0" smtClean="0"/>
              <a:t>  Don’t get discouraged.</a:t>
            </a:r>
          </a:p>
          <a:p>
            <a:pPr lvl="1">
              <a:buClr>
                <a:schemeClr val="accent2">
                  <a:lumMod val="50000"/>
                </a:schemeClr>
              </a:buClr>
              <a:buSzPct val="160000"/>
              <a:buFont typeface="Arial" pitchFamily="34" charset="0"/>
              <a:buChar char="•"/>
            </a:pPr>
            <a:r>
              <a:rPr lang="en-US" sz="2000" dirty="0" smtClean="0"/>
              <a:t>  Remember, SUCCESS WILL NEVER ATTACK US, WE HAVE TO GO AFTER IT! </a:t>
            </a:r>
          </a:p>
          <a:p>
            <a:pPr lvl="1">
              <a:buClr>
                <a:schemeClr val="accent2">
                  <a:lumMod val="50000"/>
                </a:schemeClr>
              </a:buClr>
              <a:buSzPct val="200000"/>
              <a:buFont typeface="Arial" pitchFamily="34" charset="0"/>
              <a:buChar char="•"/>
            </a:pPr>
            <a:endParaRPr lang="en-US" sz="2000" dirty="0" smtClean="0"/>
          </a:p>
          <a:p>
            <a:pPr lvl="2">
              <a:buClr>
                <a:schemeClr val="accent2">
                  <a:lumMod val="50000"/>
                </a:schemeClr>
              </a:buClr>
              <a:buSzPct val="200000"/>
            </a:pPr>
            <a:endParaRPr lang="en-US" sz="2000" dirty="0" smtClean="0"/>
          </a:p>
          <a:p>
            <a:pPr lvl="2">
              <a:buClr>
                <a:schemeClr val="accent2">
                  <a:lumMod val="50000"/>
                </a:schemeClr>
              </a:buClr>
              <a:buSzPct val="200000"/>
            </a:pPr>
            <a:endParaRPr lang="en-US" sz="2000" dirty="0" smtClean="0"/>
          </a:p>
          <a:p>
            <a:pPr lvl="2">
              <a:buClr>
                <a:schemeClr val="accent2">
                  <a:lumMod val="50000"/>
                </a:schemeClr>
              </a:buClr>
              <a:buSzPct val="200000"/>
            </a:pPr>
            <a:endParaRPr lang="en-US" sz="2000" dirty="0" smtClean="0"/>
          </a:p>
          <a:p>
            <a:pPr lvl="1">
              <a:buClr>
                <a:schemeClr val="accent2">
                  <a:lumMod val="50000"/>
                </a:schemeClr>
              </a:buClr>
            </a:pPr>
            <a:endParaRPr lang="en-US" sz="3200" b="1" dirty="0" smtClean="0"/>
          </a:p>
          <a:p>
            <a:pPr lvl="1">
              <a:buClr>
                <a:schemeClr val="accent2">
                  <a:lumMod val="50000"/>
                </a:schemeClr>
              </a:buClr>
            </a:pPr>
            <a:endParaRPr lang="en-US" sz="2000" b="1" dirty="0" smtClean="0"/>
          </a:p>
          <a:p>
            <a:pPr lvl="2">
              <a:buClr>
                <a:schemeClr val="accent2">
                  <a:lumMod val="50000"/>
                </a:schemeClr>
              </a:buClr>
              <a:buSzPct val="150000"/>
            </a:pPr>
            <a:endParaRPr lang="en-US" sz="20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153400" cy="4876800"/>
          </a:xfrm>
        </p:spPr>
        <p:txBody>
          <a:bodyPr>
            <a:normAutofit/>
          </a:bodyPr>
          <a:lstStyle/>
          <a:p>
            <a:pPr lvl="2">
              <a:buClr>
                <a:schemeClr val="accent2">
                  <a:lumMod val="50000"/>
                </a:schemeClr>
              </a:buClr>
              <a:buNone/>
            </a:pPr>
            <a:endParaRPr lang="en-US" sz="1700" dirty="0"/>
          </a:p>
          <a:p>
            <a:pPr marL="667512" lvl="2" indent="0">
              <a:buNone/>
            </a:pPr>
            <a:endParaRPr lang="en-US" dirty="0"/>
          </a:p>
        </p:txBody>
      </p:sp>
      <p:sp>
        <p:nvSpPr>
          <p:cNvPr id="4" name="AutoShape 6"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AutoShape 8"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215900" y="158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 name="AutoShape 10"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368300" y="1682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12"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520700" y="3206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 name="TextBox 7"/>
          <p:cNvSpPr txBox="1"/>
          <p:nvPr/>
        </p:nvSpPr>
        <p:spPr>
          <a:xfrm>
            <a:off x="457200" y="685800"/>
            <a:ext cx="8229600" cy="584775"/>
          </a:xfrm>
          <a:prstGeom prst="rect">
            <a:avLst/>
          </a:prstGeom>
          <a:noFill/>
        </p:spPr>
        <p:txBody>
          <a:bodyPr wrap="square" rtlCol="0">
            <a:spAutoFit/>
          </a:bodyPr>
          <a:lstStyle/>
          <a:p>
            <a:pPr algn="ctr"/>
            <a:r>
              <a:rPr lang="en-US" sz="3200" b="1" dirty="0" smtClean="0"/>
              <a:t>Having a Successful Book Signing</a:t>
            </a:r>
            <a:endParaRPr lang="en-US" sz="3200" b="1" dirty="0"/>
          </a:p>
        </p:txBody>
      </p:sp>
      <p:sp>
        <p:nvSpPr>
          <p:cNvPr id="9" name="TextBox 8"/>
          <p:cNvSpPr txBox="1"/>
          <p:nvPr/>
        </p:nvSpPr>
        <p:spPr>
          <a:xfrm>
            <a:off x="609600" y="1447800"/>
            <a:ext cx="7848600" cy="5016758"/>
          </a:xfrm>
          <a:prstGeom prst="rect">
            <a:avLst/>
          </a:prstGeom>
          <a:noFill/>
        </p:spPr>
        <p:txBody>
          <a:bodyPr wrap="square" rtlCol="0">
            <a:spAutoFit/>
          </a:bodyPr>
          <a:lstStyle/>
          <a:p>
            <a:r>
              <a:rPr lang="en-US" sz="2000" dirty="0" smtClean="0"/>
              <a:t>Once your book signing is set up, it’s up to you to make it successful.</a:t>
            </a:r>
          </a:p>
          <a:p>
            <a:pPr>
              <a:buClr>
                <a:srgbClr val="9F3748"/>
              </a:buClr>
              <a:buSzPct val="160000"/>
              <a:buFont typeface="Arial" pitchFamily="34" charset="0"/>
              <a:buChar char="•"/>
            </a:pPr>
            <a:r>
              <a:rPr lang="en-US" sz="2000" dirty="0" smtClean="0"/>
              <a:t>  Go prepared.</a:t>
            </a:r>
          </a:p>
          <a:p>
            <a:pPr lvl="1">
              <a:buClr>
                <a:srgbClr val="9F3748"/>
              </a:buClr>
              <a:buSzPct val="160000"/>
              <a:buFont typeface="Arial" pitchFamily="34" charset="0"/>
              <a:buChar char="•"/>
            </a:pPr>
            <a:r>
              <a:rPr lang="en-US" sz="2000" dirty="0" smtClean="0"/>
              <a:t>  The store will provide the table.</a:t>
            </a:r>
          </a:p>
          <a:p>
            <a:pPr lvl="1">
              <a:buClr>
                <a:srgbClr val="9F3748"/>
              </a:buClr>
              <a:buSzPct val="160000"/>
              <a:buFont typeface="Arial" pitchFamily="34" charset="0"/>
              <a:buChar char="•"/>
            </a:pPr>
            <a:r>
              <a:rPr lang="en-US" sz="2000" dirty="0" smtClean="0"/>
              <a:t>  You may want to bring a tablecloth for a better presentation.</a:t>
            </a:r>
          </a:p>
          <a:p>
            <a:pPr lvl="1">
              <a:buClr>
                <a:srgbClr val="9F3748"/>
              </a:buClr>
              <a:buSzPct val="160000"/>
              <a:buFont typeface="Arial" pitchFamily="34" charset="0"/>
              <a:buChar char="•"/>
            </a:pPr>
            <a:r>
              <a:rPr lang="en-US" sz="2000" dirty="0" smtClean="0"/>
              <a:t>  Bring accessories to make the table aesthetically pleasing.</a:t>
            </a:r>
          </a:p>
          <a:p>
            <a:pPr lvl="1">
              <a:buClr>
                <a:srgbClr val="9F3748"/>
              </a:buClr>
              <a:buSzPct val="160000"/>
              <a:buFont typeface="Arial" pitchFamily="34" charset="0"/>
              <a:buChar char="•"/>
            </a:pPr>
            <a:r>
              <a:rPr lang="en-US" sz="2000" dirty="0" smtClean="0"/>
              <a:t>  Have an easel and author poster to set behind or beside the table.</a:t>
            </a:r>
          </a:p>
          <a:p>
            <a:pPr lvl="1">
              <a:buClr>
                <a:srgbClr val="9F3748"/>
              </a:buClr>
              <a:buSzPct val="160000"/>
              <a:buFont typeface="Arial" pitchFamily="34" charset="0"/>
              <a:buChar char="•"/>
            </a:pPr>
            <a:r>
              <a:rPr lang="en-US" sz="2000" dirty="0" smtClean="0"/>
              <a:t>  Bring bookmarks to hand out.</a:t>
            </a:r>
          </a:p>
          <a:p>
            <a:pPr lvl="1">
              <a:buClr>
                <a:srgbClr val="9F3748"/>
              </a:buClr>
              <a:buSzPct val="160000"/>
              <a:buFont typeface="Arial" pitchFamily="34" charset="0"/>
              <a:buChar char="•"/>
            </a:pPr>
            <a:r>
              <a:rPr lang="en-US" sz="2000" dirty="0" smtClean="0"/>
              <a:t>  Come prepared with a pen that writes well and will make an impressionable signature.</a:t>
            </a:r>
          </a:p>
          <a:p>
            <a:pPr>
              <a:buClr>
                <a:srgbClr val="9F3748"/>
              </a:buClr>
              <a:buSzPct val="160000"/>
              <a:buFont typeface="Arial" pitchFamily="34" charset="0"/>
              <a:buChar char="•"/>
            </a:pPr>
            <a:r>
              <a:rPr lang="en-US" sz="2000" dirty="0" smtClean="0"/>
              <a:t>  Get there early.</a:t>
            </a:r>
          </a:p>
          <a:p>
            <a:pPr>
              <a:buClr>
                <a:srgbClr val="9F3748"/>
              </a:buClr>
              <a:buSzPct val="160000"/>
              <a:buFont typeface="Arial" pitchFamily="34" charset="0"/>
              <a:buChar char="•"/>
            </a:pPr>
            <a:r>
              <a:rPr lang="en-US" sz="2000" dirty="0" smtClean="0"/>
              <a:t>  Interact with people.</a:t>
            </a:r>
          </a:p>
          <a:p>
            <a:pPr>
              <a:buClr>
                <a:srgbClr val="9F3748"/>
              </a:buClr>
              <a:buSzPct val="160000"/>
              <a:buFont typeface="Arial" pitchFamily="34" charset="0"/>
              <a:buChar char="•"/>
            </a:pPr>
            <a:r>
              <a:rPr lang="en-US" sz="2000" dirty="0" smtClean="0"/>
              <a:t>  Understand that you are there to build your fan base and that’s what will sell your books.</a:t>
            </a:r>
          </a:p>
          <a:p>
            <a:pPr>
              <a:buClr>
                <a:srgbClr val="9F3748"/>
              </a:buClr>
              <a:buSzPct val="160000"/>
              <a:buFont typeface="Arial" pitchFamily="34" charset="0"/>
              <a:buChar char="•"/>
            </a:pPr>
            <a:r>
              <a:rPr lang="en-US" sz="2000" dirty="0" smtClean="0"/>
              <a:t>  Offer a bookmark to every person who walks by.</a:t>
            </a:r>
          </a:p>
          <a:p>
            <a:pPr lvl="1">
              <a:buClr>
                <a:srgbClr val="9F3748"/>
              </a:buClr>
              <a:buSzPct val="160000"/>
              <a:buFont typeface="Arial" pitchFamily="34" charset="0"/>
              <a:buChar char="•"/>
            </a:pPr>
            <a:r>
              <a:rPr lang="en-US" sz="2000" dirty="0" smtClean="0"/>
              <a:t>  It’s a great way to begin a conversation with them. </a:t>
            </a:r>
            <a:endParaRPr lang="en-US" sz="2000" dirty="0"/>
          </a:p>
        </p:txBody>
      </p:sp>
    </p:spTree>
    <p:extLst>
      <p:ext uri="{BB962C8B-B14F-4D97-AF65-F5344CB8AC3E}">
        <p14:creationId xmlns="" xmlns:p14="http://schemas.microsoft.com/office/powerpoint/2010/main" val="27040766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685800"/>
            <a:ext cx="8458200" cy="3600986"/>
          </a:xfrm>
          <a:prstGeom prst="rect">
            <a:avLst/>
          </a:prstGeom>
          <a:noFill/>
        </p:spPr>
        <p:txBody>
          <a:bodyPr wrap="square" rtlCol="0">
            <a:spAutoFit/>
          </a:bodyPr>
          <a:lstStyle/>
          <a:p>
            <a:pPr lvl="1">
              <a:buClr>
                <a:schemeClr val="accent2">
                  <a:lumMod val="50000"/>
                </a:schemeClr>
              </a:buClr>
            </a:pPr>
            <a:r>
              <a:rPr lang="en-US" sz="2800" b="1" dirty="0" smtClean="0"/>
              <a:t>Millie’s Approach </a:t>
            </a:r>
          </a:p>
          <a:p>
            <a:pPr lvl="1">
              <a:buClr>
                <a:schemeClr val="accent2">
                  <a:lumMod val="50000"/>
                </a:schemeClr>
              </a:buClr>
              <a:buSzPct val="160000"/>
              <a:buFont typeface="Arial" pitchFamily="34" charset="0"/>
              <a:buChar char="•"/>
            </a:pPr>
            <a:endParaRPr lang="en-US" sz="2000" dirty="0" smtClean="0"/>
          </a:p>
          <a:p>
            <a:pPr lvl="1">
              <a:buClr>
                <a:schemeClr val="accent2">
                  <a:lumMod val="50000"/>
                </a:schemeClr>
              </a:buClr>
              <a:buSzPct val="160000"/>
              <a:buFont typeface="Arial" pitchFamily="34" charset="0"/>
              <a:buChar char="•"/>
            </a:pPr>
            <a:r>
              <a:rPr lang="en-US" sz="2000" dirty="0" smtClean="0"/>
              <a:t>  As people pass by, I engage them with a greeting and offer a bookmark.</a:t>
            </a:r>
          </a:p>
          <a:p>
            <a:pPr lvl="2">
              <a:buClr>
                <a:schemeClr val="accent2">
                  <a:lumMod val="50000"/>
                </a:schemeClr>
              </a:buClr>
              <a:buSzPct val="160000"/>
              <a:buFont typeface="Arial" pitchFamily="34" charset="0"/>
              <a:buChar char="•"/>
            </a:pPr>
            <a:r>
              <a:rPr lang="en-US" sz="2000" dirty="0" smtClean="0"/>
              <a:t>  That’s a comfortable way to strike up a conversation.</a:t>
            </a:r>
          </a:p>
          <a:p>
            <a:pPr lvl="2">
              <a:buClr>
                <a:schemeClr val="accent2">
                  <a:lumMod val="50000"/>
                </a:schemeClr>
              </a:buClr>
              <a:buSzPct val="160000"/>
              <a:buFont typeface="Arial" pitchFamily="34" charset="0"/>
              <a:buChar char="•"/>
            </a:pPr>
            <a:r>
              <a:rPr lang="en-US" sz="2000" dirty="0" smtClean="0"/>
              <a:t>  Many people will take a bookmark.</a:t>
            </a:r>
          </a:p>
          <a:p>
            <a:pPr lvl="1">
              <a:buClr>
                <a:schemeClr val="accent2">
                  <a:lumMod val="50000"/>
                </a:schemeClr>
              </a:buClr>
              <a:buSzPct val="160000"/>
              <a:buFont typeface="Arial" pitchFamily="34" charset="0"/>
              <a:buChar char="•"/>
            </a:pPr>
            <a:r>
              <a:rPr lang="en-US" sz="2000" dirty="0" smtClean="0"/>
              <a:t>  When I hand them the bookmark, I begin discussing my novels with them.</a:t>
            </a:r>
          </a:p>
          <a:p>
            <a:pPr lvl="2">
              <a:buClr>
                <a:schemeClr val="accent2">
                  <a:lumMod val="50000"/>
                </a:schemeClr>
              </a:buClr>
              <a:buSzPct val="200000"/>
            </a:pPr>
            <a:endParaRPr lang="en-US" sz="2000" dirty="0" smtClean="0"/>
          </a:p>
          <a:p>
            <a:pPr lvl="2">
              <a:buClr>
                <a:schemeClr val="accent2">
                  <a:lumMod val="50000"/>
                </a:schemeClr>
              </a:buClr>
              <a:buSzPct val="200000"/>
              <a:buFont typeface="Arial" pitchFamily="34" charset="0"/>
              <a:buChar char="•"/>
            </a:pPr>
            <a:endParaRPr lang="en-US" sz="2000" dirty="0" smtClean="0"/>
          </a:p>
          <a:p>
            <a:pPr lvl="1">
              <a:buClr>
                <a:schemeClr val="accent2">
                  <a:lumMod val="50000"/>
                </a:schemeClr>
              </a:buClr>
            </a:pPr>
            <a:endParaRPr lang="en-US" sz="2000" dirty="0" smtClean="0">
              <a:hlinkClick r:id="rId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143000"/>
            <a:ext cx="8077200" cy="4493538"/>
          </a:xfrm>
          <a:prstGeom prst="rect">
            <a:avLst/>
          </a:prstGeom>
          <a:noFill/>
        </p:spPr>
        <p:txBody>
          <a:bodyPr wrap="square" rtlCol="0">
            <a:spAutoFit/>
          </a:bodyPr>
          <a:lstStyle/>
          <a:p>
            <a:pPr lvl="1">
              <a:buClr>
                <a:schemeClr val="accent2">
                  <a:lumMod val="50000"/>
                </a:schemeClr>
              </a:buClr>
              <a:buSzPct val="150000"/>
            </a:pPr>
            <a:r>
              <a:rPr lang="en-US" sz="2800" b="1" dirty="0" smtClean="0"/>
              <a:t>Bob’s Approach</a:t>
            </a:r>
          </a:p>
          <a:p>
            <a:pPr lvl="1">
              <a:buClr>
                <a:schemeClr val="accent2">
                  <a:lumMod val="50000"/>
                </a:schemeClr>
              </a:buClr>
              <a:buSzPct val="150000"/>
              <a:buFont typeface="Arial" pitchFamily="34" charset="0"/>
              <a:buChar char="•"/>
            </a:pPr>
            <a:endParaRPr lang="en-US" sz="2000" dirty="0" smtClean="0"/>
          </a:p>
          <a:p>
            <a:pPr lvl="1">
              <a:buClr>
                <a:schemeClr val="accent2">
                  <a:lumMod val="50000"/>
                </a:schemeClr>
              </a:buClr>
              <a:buSzPct val="150000"/>
              <a:buFont typeface="Arial" pitchFamily="34" charset="0"/>
              <a:buChar char="•"/>
            </a:pPr>
            <a:r>
              <a:rPr lang="en-US" sz="2000" dirty="0" smtClean="0"/>
              <a:t> Promote the signing with social media, on your blog, etc. </a:t>
            </a:r>
          </a:p>
          <a:p>
            <a:pPr lvl="1">
              <a:buClr>
                <a:schemeClr val="accent2">
                  <a:lumMod val="50000"/>
                </a:schemeClr>
              </a:buClr>
              <a:buSzPct val="150000"/>
              <a:buFont typeface="Arial" pitchFamily="34" charset="0"/>
              <a:buChar char="•"/>
            </a:pPr>
            <a:r>
              <a:rPr lang="en-US" sz="2000" dirty="0" smtClean="0"/>
              <a:t>   At the signing, interact with people.</a:t>
            </a:r>
          </a:p>
          <a:p>
            <a:pPr lvl="2">
              <a:buClr>
                <a:schemeClr val="accent2">
                  <a:lumMod val="50000"/>
                </a:schemeClr>
              </a:buClr>
              <a:buSzPct val="150000"/>
              <a:buFont typeface="Arial" pitchFamily="34" charset="0"/>
              <a:buChar char="•"/>
            </a:pPr>
            <a:r>
              <a:rPr lang="en-US" sz="2000" dirty="0" smtClean="0"/>
              <a:t>  Don’t just push your book; build relationships.</a:t>
            </a:r>
          </a:p>
          <a:p>
            <a:pPr lvl="1">
              <a:buClr>
                <a:schemeClr val="accent2">
                  <a:lumMod val="50000"/>
                </a:schemeClr>
              </a:buClr>
              <a:buSzPct val="150000"/>
              <a:buFont typeface="Arial" pitchFamily="34" charset="0"/>
              <a:buChar char="•"/>
            </a:pPr>
            <a:r>
              <a:rPr lang="en-US" sz="2000" dirty="0" smtClean="0"/>
              <a:t>  The more interactive you are, the more books you’ll sell.</a:t>
            </a:r>
          </a:p>
          <a:p>
            <a:pPr lvl="1">
              <a:buClr>
                <a:schemeClr val="accent2">
                  <a:lumMod val="50000"/>
                </a:schemeClr>
              </a:buClr>
              <a:buSzPct val="150000"/>
              <a:buFont typeface="Arial" pitchFamily="34" charset="0"/>
              <a:buChar char="•"/>
            </a:pPr>
            <a:r>
              <a:rPr lang="en-US" sz="2000" dirty="0" smtClean="0"/>
              <a:t>  The more books you sell, the more the bookstore will want you to come back.</a:t>
            </a:r>
          </a:p>
          <a:p>
            <a:pPr lvl="1">
              <a:buClr>
                <a:schemeClr val="accent2">
                  <a:lumMod val="50000"/>
                </a:schemeClr>
              </a:buClr>
              <a:buSzPct val="150000"/>
              <a:buFont typeface="Arial" pitchFamily="34" charset="0"/>
              <a:buChar char="•"/>
            </a:pPr>
            <a:r>
              <a:rPr lang="en-US" sz="2000" dirty="0" smtClean="0"/>
              <a:t>  The more book signings you set up, the easier it will be to get more book signings.</a:t>
            </a:r>
          </a:p>
          <a:p>
            <a:pPr lvl="2">
              <a:buClr>
                <a:schemeClr val="accent2">
                  <a:lumMod val="50000"/>
                </a:schemeClr>
              </a:buClr>
              <a:buSzPct val="150000"/>
            </a:pPr>
            <a:endParaRPr lang="en-US" sz="2000" dirty="0" smtClean="0"/>
          </a:p>
          <a:p>
            <a:pPr lvl="1">
              <a:buClr>
                <a:schemeClr val="accent2">
                  <a:lumMod val="50000"/>
                </a:schemeClr>
              </a:buClr>
              <a:buSzPct val="150000"/>
            </a:pPr>
            <a:endParaRPr lang="en-US" sz="2000" dirty="0" smtClean="0"/>
          </a:p>
          <a:p>
            <a:pPr lvl="1">
              <a:buClr>
                <a:schemeClr val="accent2">
                  <a:lumMod val="50000"/>
                </a:schemeClr>
              </a:buClr>
              <a:buSzPct val="150000"/>
            </a:pPr>
            <a:r>
              <a:rPr lang="en-US" sz="2000" dirty="0" smtClean="0"/>
              <a:t>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chemeClr val="tx1"/>
                </a:solidFill>
              </a:rPr>
              <a:t>Getting Interviews on Local TV Talk Shows</a:t>
            </a:r>
            <a:endParaRPr lang="en-US" sz="3200" b="1" dirty="0">
              <a:solidFill>
                <a:schemeClr val="tx1"/>
              </a:solidFill>
            </a:endParaRPr>
          </a:p>
        </p:txBody>
      </p:sp>
      <p:sp>
        <p:nvSpPr>
          <p:cNvPr id="3" name="Content Placeholder 2"/>
          <p:cNvSpPr>
            <a:spLocks noGrp="1"/>
          </p:cNvSpPr>
          <p:nvPr>
            <p:ph idx="1"/>
          </p:nvPr>
        </p:nvSpPr>
        <p:spPr/>
        <p:txBody>
          <a:bodyPr>
            <a:normAutofit lnSpcReduction="10000"/>
          </a:bodyPr>
          <a:lstStyle/>
          <a:p>
            <a:r>
              <a:rPr lang="en-US" sz="2400" b="1" dirty="0" smtClean="0"/>
              <a:t>Do your research</a:t>
            </a:r>
          </a:p>
          <a:p>
            <a:pPr lvl="1">
              <a:buClr>
                <a:schemeClr val="accent2">
                  <a:lumMod val="50000"/>
                </a:schemeClr>
              </a:buClr>
              <a:buSzPct val="100000"/>
            </a:pPr>
            <a:r>
              <a:rPr lang="en-US" sz="2200" dirty="0" smtClean="0"/>
              <a:t>Know what talk local talk shows air in your area.</a:t>
            </a:r>
          </a:p>
          <a:p>
            <a:pPr lvl="2">
              <a:buClr>
                <a:schemeClr val="accent2">
                  <a:lumMod val="50000"/>
                </a:schemeClr>
              </a:buClr>
              <a:buSzPct val="100000"/>
            </a:pPr>
            <a:r>
              <a:rPr lang="en-US" sz="2200" dirty="0" smtClean="0"/>
              <a:t>What types of interviews do they do?</a:t>
            </a:r>
          </a:p>
          <a:p>
            <a:pPr lvl="2">
              <a:buClr>
                <a:schemeClr val="accent2">
                  <a:lumMod val="50000"/>
                </a:schemeClr>
              </a:buClr>
              <a:buSzPct val="100000"/>
            </a:pPr>
            <a:r>
              <a:rPr lang="en-US" sz="2200" dirty="0" smtClean="0"/>
              <a:t>Have you seen them interview authors?</a:t>
            </a:r>
          </a:p>
          <a:p>
            <a:pPr lvl="3">
              <a:buClr>
                <a:schemeClr val="accent2">
                  <a:lumMod val="50000"/>
                </a:schemeClr>
              </a:buClr>
              <a:buSzPct val="100000"/>
            </a:pPr>
            <a:r>
              <a:rPr lang="en-US" sz="2200" dirty="0" smtClean="0"/>
              <a:t>If so, what types of authors?</a:t>
            </a:r>
          </a:p>
          <a:p>
            <a:pPr lvl="1">
              <a:buClr>
                <a:schemeClr val="accent2">
                  <a:lumMod val="50000"/>
                </a:schemeClr>
              </a:buClr>
              <a:buSzPct val="100000"/>
            </a:pPr>
            <a:r>
              <a:rPr lang="en-US" sz="2200" dirty="0" smtClean="0"/>
              <a:t>Find out who to contact.</a:t>
            </a:r>
          </a:p>
          <a:p>
            <a:pPr lvl="2">
              <a:buClr>
                <a:schemeClr val="accent2">
                  <a:lumMod val="50000"/>
                </a:schemeClr>
              </a:buClr>
              <a:buSzPct val="100000"/>
            </a:pPr>
            <a:r>
              <a:rPr lang="en-US" sz="2200" dirty="0" smtClean="0"/>
              <a:t>Bookings are usually handled by the show’s producer or assistant producer. </a:t>
            </a:r>
          </a:p>
          <a:p>
            <a:pPr lvl="1">
              <a:buClr>
                <a:schemeClr val="accent2">
                  <a:lumMod val="50000"/>
                </a:schemeClr>
              </a:buClr>
              <a:buSzPct val="100000"/>
            </a:pPr>
            <a:r>
              <a:rPr lang="en-US" sz="2200" dirty="0" smtClean="0"/>
              <a:t>Contact them.</a:t>
            </a:r>
          </a:p>
          <a:p>
            <a:pPr lvl="2">
              <a:buClr>
                <a:schemeClr val="accent2">
                  <a:lumMod val="50000"/>
                </a:schemeClr>
              </a:buClr>
              <a:buSzPct val="100000"/>
            </a:pPr>
            <a:r>
              <a:rPr lang="en-US" sz="2200" dirty="0" smtClean="0"/>
              <a:t>Send or leave a professional author press kit.</a:t>
            </a:r>
          </a:p>
          <a:p>
            <a:pPr lvl="2">
              <a:buClr>
                <a:schemeClr val="accent2">
                  <a:lumMod val="50000"/>
                </a:schemeClr>
              </a:buClr>
              <a:buSzPct val="100000"/>
            </a:pPr>
            <a:r>
              <a:rPr lang="en-US" sz="2200" dirty="0" smtClean="0"/>
              <a:t>Include a listing of any local events (speaking events, book signings, etc., that you have planned).</a:t>
            </a:r>
          </a:p>
          <a:p>
            <a:pPr marL="667512" lvl="2" indent="0">
              <a:buNone/>
            </a:pPr>
            <a:endParaRPr lang="en-US" sz="2000" dirty="0" smtClean="0"/>
          </a:p>
        </p:txBody>
      </p:sp>
    </p:spTree>
    <p:extLst>
      <p:ext uri="{BB962C8B-B14F-4D97-AF65-F5344CB8AC3E}">
        <p14:creationId xmlns="" xmlns:p14="http://schemas.microsoft.com/office/powerpoint/2010/main" val="33226188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838200"/>
            <a:ext cx="8153400" cy="6678751"/>
          </a:xfrm>
          <a:prstGeom prst="rect">
            <a:avLst/>
          </a:prstGeom>
          <a:noFill/>
        </p:spPr>
        <p:txBody>
          <a:bodyPr wrap="square" rtlCol="0">
            <a:spAutoFit/>
          </a:bodyPr>
          <a:lstStyle/>
          <a:p>
            <a:r>
              <a:rPr lang="en-US" sz="2800" b="1" dirty="0" smtClean="0"/>
              <a:t>Getting TV Interviews - Continued</a:t>
            </a:r>
          </a:p>
          <a:p>
            <a:pPr>
              <a:buFont typeface="Arial" pitchFamily="34" charset="0"/>
              <a:buChar char="•"/>
            </a:pPr>
            <a:endParaRPr lang="en-US" sz="2000" dirty="0" smtClean="0"/>
          </a:p>
          <a:p>
            <a:pPr>
              <a:buClr>
                <a:schemeClr val="accent2">
                  <a:lumMod val="50000"/>
                </a:schemeClr>
              </a:buClr>
              <a:buSzPct val="150000"/>
              <a:buFont typeface="Arial" pitchFamily="34" charset="0"/>
              <a:buChar char="•"/>
            </a:pPr>
            <a:r>
              <a:rPr lang="en-US" sz="2000" dirty="0" smtClean="0"/>
              <a:t>  Pay attention to the types of shows they do, and then pitch ideas according to their trend.</a:t>
            </a:r>
          </a:p>
          <a:p>
            <a:pPr>
              <a:buClr>
                <a:schemeClr val="accent2">
                  <a:lumMod val="50000"/>
                </a:schemeClr>
              </a:buClr>
              <a:buSzPct val="150000"/>
              <a:buFont typeface="Arial" pitchFamily="34" charset="0"/>
              <a:buChar char="•"/>
            </a:pPr>
            <a:r>
              <a:rPr lang="en-US" sz="2000" dirty="0" smtClean="0"/>
              <a:t>  Don’t go after media if you are uncomfortable with it.</a:t>
            </a:r>
          </a:p>
          <a:p>
            <a:pPr lvl="1">
              <a:buClr>
                <a:schemeClr val="accent2">
                  <a:lumMod val="50000"/>
                </a:schemeClr>
              </a:buClr>
              <a:buSzPct val="150000"/>
              <a:buFont typeface="Arial" pitchFamily="34" charset="0"/>
              <a:buChar char="•"/>
            </a:pPr>
            <a:r>
              <a:rPr lang="en-US" sz="2000" dirty="0" smtClean="0"/>
              <a:t>  Not everyone will be good at every phase of marketing.</a:t>
            </a:r>
          </a:p>
          <a:p>
            <a:pPr lvl="1">
              <a:buClr>
                <a:schemeClr val="accent2">
                  <a:lumMod val="50000"/>
                </a:schemeClr>
              </a:buClr>
              <a:buSzPct val="150000"/>
              <a:buFont typeface="Arial" pitchFamily="34" charset="0"/>
              <a:buChar char="•"/>
            </a:pPr>
            <a:r>
              <a:rPr lang="en-US" sz="2000" dirty="0" smtClean="0"/>
              <a:t>  Concentrate on the areas that work best for you.</a:t>
            </a:r>
          </a:p>
          <a:p>
            <a:pPr>
              <a:buClr>
                <a:schemeClr val="accent2">
                  <a:lumMod val="50000"/>
                </a:schemeClr>
              </a:buClr>
              <a:buSzPct val="150000"/>
              <a:buFont typeface="Arial" pitchFamily="34" charset="0"/>
              <a:buChar char="•"/>
            </a:pPr>
            <a:r>
              <a:rPr lang="en-US" sz="2000" dirty="0" smtClean="0"/>
              <a:t>  If want to go after TV interviews, but don’t want to go through the process yourself, consider engaging a publicist to help.</a:t>
            </a:r>
          </a:p>
          <a:p>
            <a:pPr>
              <a:buClr>
                <a:schemeClr val="accent2">
                  <a:lumMod val="50000"/>
                </a:schemeClr>
              </a:buClr>
              <a:buSzPct val="150000"/>
              <a:buFont typeface="Arial" pitchFamily="34" charset="0"/>
              <a:buChar char="•"/>
            </a:pPr>
            <a:r>
              <a:rPr lang="en-US" sz="2000" dirty="0" smtClean="0"/>
              <a:t>  When you’re successful in booking an appearance, go prepared:</a:t>
            </a:r>
          </a:p>
          <a:p>
            <a:pPr lvl="1">
              <a:buClr>
                <a:schemeClr val="accent2">
                  <a:lumMod val="50000"/>
                </a:schemeClr>
              </a:buClr>
              <a:buSzPct val="150000"/>
              <a:buFont typeface="Arial" pitchFamily="34" charset="0"/>
              <a:buChar char="•"/>
            </a:pPr>
            <a:r>
              <a:rPr lang="en-US" sz="2000" dirty="0" smtClean="0"/>
              <a:t>  Dress the part.</a:t>
            </a:r>
          </a:p>
          <a:p>
            <a:pPr lvl="1">
              <a:buClr>
                <a:schemeClr val="accent2">
                  <a:lumMod val="50000"/>
                </a:schemeClr>
              </a:buClr>
              <a:buSzPct val="150000"/>
              <a:buFont typeface="Arial" pitchFamily="34" charset="0"/>
              <a:buChar char="•"/>
            </a:pPr>
            <a:r>
              <a:rPr lang="en-US" sz="2000" dirty="0" smtClean="0"/>
              <a:t>  Provide a list of interview questions.</a:t>
            </a:r>
          </a:p>
          <a:p>
            <a:pPr lvl="1">
              <a:buClr>
                <a:schemeClr val="accent2">
                  <a:lumMod val="50000"/>
                </a:schemeClr>
              </a:buClr>
              <a:buSzPct val="150000"/>
              <a:buFont typeface="Arial" pitchFamily="34" charset="0"/>
              <a:buChar char="•"/>
            </a:pPr>
            <a:r>
              <a:rPr lang="en-US" sz="2000" dirty="0" smtClean="0"/>
              <a:t>  Bring a copy of your book.</a:t>
            </a:r>
          </a:p>
          <a:p>
            <a:pPr lvl="1">
              <a:buClr>
                <a:schemeClr val="accent2">
                  <a:lumMod val="50000"/>
                </a:schemeClr>
              </a:buClr>
              <a:buSzPct val="150000"/>
              <a:buFont typeface="Arial" pitchFamily="34" charset="0"/>
              <a:buChar char="•"/>
            </a:pPr>
            <a:r>
              <a:rPr lang="en-US" sz="2000" dirty="0" smtClean="0"/>
              <a:t>  Provide your website URL (they may post it on the screen during your interview).</a:t>
            </a:r>
          </a:p>
          <a:p>
            <a:pPr lvl="1">
              <a:buClr>
                <a:schemeClr val="accent2">
                  <a:lumMod val="50000"/>
                </a:schemeClr>
              </a:buClr>
              <a:buSzPct val="150000"/>
              <a:buFont typeface="Arial" pitchFamily="34" charset="0"/>
              <a:buChar char="•"/>
            </a:pPr>
            <a:r>
              <a:rPr lang="en-US" sz="2000" dirty="0" smtClean="0"/>
              <a:t>  Provide a list of local events you’ll be doing.</a:t>
            </a:r>
          </a:p>
          <a:p>
            <a:pPr lvl="1">
              <a:buClr>
                <a:schemeClr val="accent2">
                  <a:lumMod val="50000"/>
                </a:schemeClr>
              </a:buClr>
              <a:buSzPct val="150000"/>
              <a:buFont typeface="Arial" pitchFamily="34" charset="0"/>
              <a:buChar char="•"/>
            </a:pPr>
            <a:r>
              <a:rPr lang="en-US" sz="2000" dirty="0" smtClean="0"/>
              <a:t>  Provide a list of where your book can be purchased.</a:t>
            </a:r>
          </a:p>
          <a:p>
            <a:pPr lvl="1">
              <a:buClr>
                <a:schemeClr val="accent2">
                  <a:lumMod val="50000"/>
                </a:schemeClr>
              </a:buClr>
              <a:buSzPct val="150000"/>
            </a:pPr>
            <a:endParaRPr lang="en-US" sz="2000" dirty="0" smtClean="0"/>
          </a:p>
          <a:p>
            <a:pPr lvl="1"/>
            <a:endParaRPr lang="en-US" sz="2000" dirty="0" smtClean="0"/>
          </a:p>
          <a:p>
            <a:endParaRPr lang="en-US" sz="2000" dirty="0" smtClean="0"/>
          </a:p>
          <a:p>
            <a:pPr lvl="1">
              <a:buFont typeface="Arial" pitchFamily="34" charset="0"/>
              <a:buChar char="•"/>
            </a:pPr>
            <a:endParaRPr lang="en-US" sz="2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914400"/>
            <a:ext cx="8077200" cy="2492990"/>
          </a:xfrm>
          <a:prstGeom prst="rect">
            <a:avLst/>
          </a:prstGeom>
          <a:noFill/>
        </p:spPr>
        <p:txBody>
          <a:bodyPr wrap="square" rtlCol="0">
            <a:spAutoFit/>
          </a:bodyPr>
          <a:lstStyle/>
          <a:p>
            <a:r>
              <a:rPr lang="en-US" sz="3200" b="1" dirty="0" smtClean="0"/>
              <a:t>Bob’s Approach</a:t>
            </a:r>
          </a:p>
          <a:p>
            <a:pPr>
              <a:buSzPct val="150000"/>
            </a:pPr>
            <a:endParaRPr lang="en-US" sz="2400" dirty="0" smtClean="0"/>
          </a:p>
          <a:p>
            <a:pPr lvl="1">
              <a:buClr>
                <a:schemeClr val="accent2">
                  <a:lumMod val="50000"/>
                </a:schemeClr>
              </a:buClr>
              <a:buSzPct val="150000"/>
              <a:buFont typeface="Arial" pitchFamily="34" charset="0"/>
              <a:buChar char="•"/>
            </a:pPr>
            <a:r>
              <a:rPr lang="en-US" sz="2000" dirty="0" smtClean="0"/>
              <a:t>  Go in person</a:t>
            </a:r>
          </a:p>
          <a:p>
            <a:pPr lvl="1">
              <a:buClr>
                <a:schemeClr val="accent2">
                  <a:lumMod val="50000"/>
                </a:schemeClr>
              </a:buClr>
              <a:buSzPct val="150000"/>
              <a:buFont typeface="Arial" pitchFamily="34" charset="0"/>
              <a:buChar char="•"/>
            </a:pPr>
            <a:r>
              <a:rPr lang="en-US" sz="2000" dirty="0" smtClean="0"/>
              <a:t>  Dress your best</a:t>
            </a:r>
          </a:p>
          <a:p>
            <a:pPr lvl="1">
              <a:buClr>
                <a:schemeClr val="accent2">
                  <a:lumMod val="50000"/>
                </a:schemeClr>
              </a:buClr>
              <a:buSzPct val="150000"/>
              <a:buFont typeface="Arial" pitchFamily="34" charset="0"/>
              <a:buChar char="•"/>
            </a:pPr>
            <a:r>
              <a:rPr lang="en-US" sz="2000" dirty="0" smtClean="0"/>
              <a:t>  Leave professional material</a:t>
            </a:r>
          </a:p>
          <a:p>
            <a:pPr lvl="1">
              <a:buClr>
                <a:schemeClr val="accent2">
                  <a:lumMod val="50000"/>
                </a:schemeClr>
              </a:buClr>
              <a:buSzPct val="150000"/>
              <a:buFont typeface="Arial" pitchFamily="34" charset="0"/>
              <a:buChar char="•"/>
            </a:pPr>
            <a:r>
              <a:rPr lang="en-US" sz="2000" dirty="0" smtClean="0"/>
              <a:t>  Be persistent</a:t>
            </a:r>
          </a:p>
          <a:p>
            <a:pPr lvl="1">
              <a:buClr>
                <a:schemeClr val="accent2">
                  <a:lumMod val="50000"/>
                </a:schemeClr>
              </a:buClr>
              <a:buSzPct val="150000"/>
            </a:pPr>
            <a:endParaRPr lang="en-US" sz="20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a:t>
            </a:r>
            <a:endParaRPr lang="en-US" b="1" dirty="0"/>
          </a:p>
        </p:txBody>
      </p:sp>
      <p:sp>
        <p:nvSpPr>
          <p:cNvPr id="3" name="Content Placeholder 2"/>
          <p:cNvSpPr>
            <a:spLocks noGrp="1"/>
          </p:cNvSpPr>
          <p:nvPr>
            <p:ph idx="1"/>
          </p:nvPr>
        </p:nvSpPr>
        <p:spPr/>
        <p:txBody>
          <a:bodyPr/>
          <a:lstStyle/>
          <a:p>
            <a:pPr marL="0" indent="0">
              <a:buNone/>
            </a:pPr>
            <a:r>
              <a:rPr lang="en-US" dirty="0" smtClean="0"/>
              <a:t>Type any questions in the chat feature here!</a:t>
            </a:r>
          </a:p>
          <a:p>
            <a:endParaRPr lang="en-US" dirty="0"/>
          </a:p>
        </p:txBody>
      </p:sp>
      <p:cxnSp>
        <p:nvCxnSpPr>
          <p:cNvPr id="5" name="Straight Arrow Connector 4"/>
          <p:cNvCxnSpPr/>
          <p:nvPr/>
        </p:nvCxnSpPr>
        <p:spPr>
          <a:xfrm flipH="1">
            <a:off x="2057400" y="3581400"/>
            <a:ext cx="2286000" cy="838200"/>
          </a:xfrm>
          <a:prstGeom prst="straightConnector1">
            <a:avLst/>
          </a:prstGeom>
          <a:ln w="117475">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7742200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1828800"/>
            <a:ext cx="10439400" cy="510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pPr algn="ctr"/>
            <a:r>
              <a:rPr lang="en-US" b="1" dirty="0" smtClean="0"/>
              <a:t>Thanks for joining us!</a:t>
            </a:r>
            <a:endParaRPr lang="en-US" b="1" dirty="0"/>
          </a:p>
        </p:txBody>
      </p:sp>
      <p:sp>
        <p:nvSpPr>
          <p:cNvPr id="3" name="Content Placeholder 2"/>
          <p:cNvSpPr>
            <a:spLocks noGrp="1"/>
          </p:cNvSpPr>
          <p:nvPr>
            <p:ph idx="1"/>
          </p:nvPr>
        </p:nvSpPr>
        <p:spPr/>
        <p:txBody>
          <a:bodyPr/>
          <a:lstStyle/>
          <a:p>
            <a:pPr marL="0" indent="0" algn="ctr">
              <a:buNone/>
            </a:pPr>
            <a:r>
              <a:rPr lang="en-US" dirty="0" smtClean="0"/>
              <a:t>Have a great Saturday!</a:t>
            </a:r>
            <a:endParaRPr lang="en-US" dirty="0"/>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514600" y="2667000"/>
            <a:ext cx="4191000" cy="3194359"/>
          </a:xfrm>
          <a:prstGeom prst="rect">
            <a:avLst/>
          </a:prstGeom>
        </p:spPr>
      </p:pic>
    </p:spTree>
    <p:extLst>
      <p:ext uri="{BB962C8B-B14F-4D97-AF65-F5344CB8AC3E}">
        <p14:creationId xmlns="" xmlns:p14="http://schemas.microsoft.com/office/powerpoint/2010/main" val="1582061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Presenters </a:t>
            </a:r>
            <a:endParaRPr lang="en-US" sz="4000" dirty="0"/>
          </a:p>
        </p:txBody>
      </p:sp>
      <p:pic>
        <p:nvPicPr>
          <p:cNvPr id="7" name="Picture 6" descr="2013-10-31 picture 7.jpg"/>
          <p:cNvPicPr>
            <a:picLocks noChangeAspect="1"/>
          </p:cNvPicPr>
          <p:nvPr/>
        </p:nvPicPr>
        <p:blipFill>
          <a:blip r:embed="rId2" cstate="print"/>
          <a:stretch>
            <a:fillRect/>
          </a:stretch>
        </p:blipFill>
        <p:spPr>
          <a:xfrm>
            <a:off x="457200" y="1905000"/>
            <a:ext cx="2028098" cy="2743200"/>
          </a:xfrm>
          <a:prstGeom prst="rect">
            <a:avLst/>
          </a:prstGeom>
        </p:spPr>
      </p:pic>
      <p:pic>
        <p:nvPicPr>
          <p:cNvPr id="10" name="Content Placeholder 9" descr="Fiacco, Bob.jpg"/>
          <p:cNvPicPr>
            <a:picLocks noGrp="1" noChangeAspect="1"/>
          </p:cNvPicPr>
          <p:nvPr>
            <p:ph idx="1"/>
          </p:nvPr>
        </p:nvPicPr>
        <p:blipFill>
          <a:blip r:embed="rId3" cstate="print"/>
          <a:stretch>
            <a:fillRect/>
          </a:stretch>
        </p:blipFill>
        <p:spPr>
          <a:xfrm>
            <a:off x="3657600" y="1981200"/>
            <a:ext cx="1836420" cy="2598194"/>
          </a:xfrm>
        </p:spPr>
      </p:pic>
      <p:pic>
        <p:nvPicPr>
          <p:cNvPr id="12" name="Picture 11" descr="West, Millie_Thumbnail.jpg"/>
          <p:cNvPicPr>
            <a:picLocks noChangeAspect="1"/>
          </p:cNvPicPr>
          <p:nvPr/>
        </p:nvPicPr>
        <p:blipFill>
          <a:blip r:embed="rId4" cstate="print"/>
          <a:stretch>
            <a:fillRect/>
          </a:stretch>
        </p:blipFill>
        <p:spPr>
          <a:xfrm>
            <a:off x="6477000" y="2057400"/>
            <a:ext cx="1828800" cy="2450592"/>
          </a:xfrm>
          <a:prstGeom prst="rect">
            <a:avLst/>
          </a:prstGeom>
        </p:spPr>
      </p:pic>
      <p:sp>
        <p:nvSpPr>
          <p:cNvPr id="14" name="TextBox 13"/>
          <p:cNvSpPr txBox="1"/>
          <p:nvPr/>
        </p:nvSpPr>
        <p:spPr>
          <a:xfrm>
            <a:off x="381000" y="5029200"/>
            <a:ext cx="2286000" cy="1200329"/>
          </a:xfrm>
          <a:prstGeom prst="rect">
            <a:avLst/>
          </a:prstGeom>
          <a:noFill/>
        </p:spPr>
        <p:txBody>
          <a:bodyPr wrap="square" rtlCol="0">
            <a:spAutoFit/>
          </a:bodyPr>
          <a:lstStyle/>
          <a:p>
            <a:r>
              <a:rPr lang="en-US" dirty="0" smtClean="0"/>
              <a:t>Terri Leidich</a:t>
            </a:r>
          </a:p>
          <a:p>
            <a:r>
              <a:rPr lang="en-US" dirty="0" smtClean="0"/>
              <a:t>President/VP of Sales &amp; Marketing</a:t>
            </a:r>
          </a:p>
          <a:p>
            <a:r>
              <a:rPr lang="en-US" dirty="0" smtClean="0"/>
              <a:t>BQB Publishing</a:t>
            </a:r>
            <a:endParaRPr lang="en-US" dirty="0"/>
          </a:p>
        </p:txBody>
      </p:sp>
      <p:sp>
        <p:nvSpPr>
          <p:cNvPr id="15" name="TextBox 14"/>
          <p:cNvSpPr txBox="1"/>
          <p:nvPr/>
        </p:nvSpPr>
        <p:spPr>
          <a:xfrm>
            <a:off x="3657600" y="5029200"/>
            <a:ext cx="2057400" cy="923330"/>
          </a:xfrm>
          <a:prstGeom prst="rect">
            <a:avLst/>
          </a:prstGeom>
          <a:noFill/>
        </p:spPr>
        <p:txBody>
          <a:bodyPr wrap="square" rtlCol="0">
            <a:spAutoFit/>
          </a:bodyPr>
          <a:lstStyle/>
          <a:p>
            <a:r>
              <a:rPr lang="en-US" dirty="0" smtClean="0"/>
              <a:t>Bob Fiacco</a:t>
            </a:r>
          </a:p>
          <a:p>
            <a:r>
              <a:rPr lang="en-US" dirty="0" smtClean="0"/>
              <a:t>Author of </a:t>
            </a:r>
            <a:r>
              <a:rPr lang="en-US" i="1" dirty="0" smtClean="0"/>
              <a:t>Showing Up to Play</a:t>
            </a:r>
            <a:endParaRPr lang="en-US" dirty="0"/>
          </a:p>
        </p:txBody>
      </p:sp>
      <p:sp>
        <p:nvSpPr>
          <p:cNvPr id="16" name="TextBox 15"/>
          <p:cNvSpPr txBox="1"/>
          <p:nvPr/>
        </p:nvSpPr>
        <p:spPr>
          <a:xfrm>
            <a:off x="6477000" y="5029200"/>
            <a:ext cx="2133600" cy="1200329"/>
          </a:xfrm>
          <a:prstGeom prst="rect">
            <a:avLst/>
          </a:prstGeom>
          <a:noFill/>
        </p:spPr>
        <p:txBody>
          <a:bodyPr wrap="square" rtlCol="0">
            <a:spAutoFit/>
          </a:bodyPr>
          <a:lstStyle/>
          <a:p>
            <a:r>
              <a:rPr lang="en-US" dirty="0" smtClean="0"/>
              <a:t>Millie West</a:t>
            </a:r>
          </a:p>
          <a:p>
            <a:r>
              <a:rPr lang="en-US" dirty="0" smtClean="0"/>
              <a:t>Author of </a:t>
            </a:r>
            <a:r>
              <a:rPr lang="en-US" i="1" dirty="0" smtClean="0"/>
              <a:t>The Cast Net </a:t>
            </a:r>
            <a:r>
              <a:rPr lang="en-US" dirty="0" smtClean="0"/>
              <a:t>and </a:t>
            </a:r>
            <a:r>
              <a:rPr lang="en-US" i="1" dirty="0" smtClean="0"/>
              <a:t>Catherine’s Cross</a:t>
            </a:r>
            <a:endParaRPr lang="en-US" dirty="0"/>
          </a:p>
        </p:txBody>
      </p:sp>
    </p:spTree>
    <p:extLst>
      <p:ext uri="{BB962C8B-B14F-4D97-AF65-F5344CB8AC3E}">
        <p14:creationId xmlns="" xmlns:p14="http://schemas.microsoft.com/office/powerpoint/2010/main" val="35289576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Agenda</a:t>
            </a:r>
            <a:endParaRPr lang="en-US" dirty="0">
              <a:solidFill>
                <a:schemeClr val="tx1"/>
              </a:solidFill>
            </a:endParaRPr>
          </a:p>
        </p:txBody>
      </p:sp>
      <p:sp>
        <p:nvSpPr>
          <p:cNvPr id="3" name="Content Placeholder 2"/>
          <p:cNvSpPr>
            <a:spLocks noGrp="1"/>
          </p:cNvSpPr>
          <p:nvPr>
            <p:ph idx="1"/>
          </p:nvPr>
        </p:nvSpPr>
        <p:spPr>
          <a:ln>
            <a:solidFill>
              <a:srgbClr val="9F3748"/>
            </a:solidFill>
          </a:ln>
        </p:spPr>
        <p:txBody>
          <a:bodyPr>
            <a:noAutofit/>
          </a:bodyPr>
          <a:lstStyle/>
          <a:p>
            <a:pPr>
              <a:buClr>
                <a:schemeClr val="accent2">
                  <a:lumMod val="50000"/>
                </a:schemeClr>
              </a:buClr>
            </a:pPr>
            <a:r>
              <a:rPr lang="en-US" sz="4400" b="1" dirty="0" smtClean="0"/>
              <a:t>Scheduling Book Signings</a:t>
            </a:r>
          </a:p>
          <a:p>
            <a:pPr>
              <a:buClr>
                <a:schemeClr val="accent2">
                  <a:lumMod val="50000"/>
                </a:schemeClr>
              </a:buClr>
            </a:pPr>
            <a:r>
              <a:rPr lang="en-US" sz="4400" b="1" dirty="0" smtClean="0"/>
              <a:t>Making Your Signings Successful</a:t>
            </a:r>
          </a:p>
          <a:p>
            <a:pPr>
              <a:buClr>
                <a:schemeClr val="accent2">
                  <a:lumMod val="50000"/>
                </a:schemeClr>
              </a:buClr>
            </a:pPr>
            <a:r>
              <a:rPr lang="en-US" sz="4400" b="1" dirty="0" smtClean="0"/>
              <a:t>Setting up Media Appearances</a:t>
            </a:r>
            <a:endParaRPr lang="en-US" sz="4400" b="1" dirty="0"/>
          </a:p>
        </p:txBody>
      </p:sp>
    </p:spTree>
    <p:extLst>
      <p:ext uri="{BB962C8B-B14F-4D97-AF65-F5344CB8AC3E}">
        <p14:creationId xmlns="" xmlns:p14="http://schemas.microsoft.com/office/powerpoint/2010/main" val="1522991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658" y="1371600"/>
            <a:ext cx="8229600" cy="6934200"/>
          </a:xfrm>
        </p:spPr>
        <p:txBody>
          <a:bodyPr>
            <a:normAutofit/>
          </a:bodyPr>
          <a:lstStyle/>
          <a:p>
            <a:r>
              <a:rPr lang="en-US" sz="3200" b="1" dirty="0" smtClean="0"/>
              <a:t>Scheduling Book Signings</a:t>
            </a:r>
          </a:p>
          <a:p>
            <a:pPr marL="514350" indent="-514350">
              <a:buClr>
                <a:schemeClr val="accent2">
                  <a:lumMod val="50000"/>
                </a:schemeClr>
              </a:buClr>
            </a:pPr>
            <a:r>
              <a:rPr lang="en-US" sz="2400" dirty="0" smtClean="0"/>
              <a:t>Do your research</a:t>
            </a:r>
          </a:p>
          <a:p>
            <a:pPr marL="880110" lvl="1" indent="-514350">
              <a:buClr>
                <a:schemeClr val="accent2">
                  <a:lumMod val="50000"/>
                </a:schemeClr>
              </a:buClr>
            </a:pPr>
            <a:r>
              <a:rPr lang="en-US" dirty="0" smtClean="0"/>
              <a:t>Make a list of the booksellers (or other retailers) in your area with whom would like to do a book signing</a:t>
            </a:r>
          </a:p>
          <a:p>
            <a:pPr marL="514350" indent="-514350">
              <a:buClr>
                <a:schemeClr val="accent2">
                  <a:lumMod val="50000"/>
                </a:schemeClr>
              </a:buClr>
            </a:pPr>
            <a:r>
              <a:rPr lang="en-US" sz="2400" dirty="0" smtClean="0"/>
              <a:t>Make your initial contact</a:t>
            </a:r>
          </a:p>
          <a:p>
            <a:pPr marL="880110" lvl="1" indent="-514350">
              <a:buClr>
                <a:schemeClr val="accent2">
                  <a:lumMod val="50000"/>
                </a:schemeClr>
              </a:buClr>
            </a:pPr>
            <a:r>
              <a:rPr lang="en-US" dirty="0" smtClean="0"/>
              <a:t>Email</a:t>
            </a:r>
          </a:p>
          <a:p>
            <a:pPr marL="880110" lvl="1" indent="-514350">
              <a:buClr>
                <a:schemeClr val="accent2">
                  <a:lumMod val="50000"/>
                </a:schemeClr>
              </a:buClr>
            </a:pPr>
            <a:r>
              <a:rPr lang="en-US" dirty="0" smtClean="0"/>
              <a:t>Phone</a:t>
            </a:r>
          </a:p>
          <a:p>
            <a:pPr marL="880110" lvl="1" indent="-514350">
              <a:buClr>
                <a:schemeClr val="accent2">
                  <a:lumMod val="50000"/>
                </a:schemeClr>
              </a:buClr>
            </a:pPr>
            <a:r>
              <a:rPr lang="en-US" dirty="0" smtClean="0"/>
              <a:t>In person</a:t>
            </a:r>
          </a:p>
          <a:p>
            <a:pPr marL="880110" lvl="1" indent="-514350">
              <a:buClr>
                <a:schemeClr val="accent2">
                  <a:lumMod val="50000"/>
                </a:schemeClr>
              </a:buClr>
            </a:pPr>
            <a:r>
              <a:rPr lang="en-US" dirty="0" smtClean="0"/>
              <a:t>Find the approach that works best for you</a:t>
            </a:r>
          </a:p>
          <a:p>
            <a:pPr marL="514350" indent="-514350">
              <a:buClr>
                <a:schemeClr val="accent2">
                  <a:lumMod val="50000"/>
                </a:schemeClr>
              </a:buClr>
            </a:pPr>
            <a:r>
              <a:rPr lang="en-US" sz="2400" dirty="0" smtClean="0"/>
              <a:t>Expect glitches in the beginning</a:t>
            </a:r>
          </a:p>
          <a:p>
            <a:pPr marL="880110" lvl="1" indent="-514350">
              <a:buClr>
                <a:schemeClr val="accent2">
                  <a:lumMod val="50000"/>
                </a:schemeClr>
              </a:buClr>
            </a:pPr>
            <a:r>
              <a:rPr lang="en-US" dirty="0" smtClean="0"/>
              <a:t>As a new author with a new book, you may have some glitches in the beginning. Don’t get discouraged.</a:t>
            </a:r>
          </a:p>
          <a:p>
            <a:pPr marL="667512" lvl="2" indent="0">
              <a:buNone/>
            </a:pPr>
            <a:endParaRPr lang="en-US" dirty="0"/>
          </a:p>
        </p:txBody>
      </p:sp>
      <p:sp>
        <p:nvSpPr>
          <p:cNvPr id="4" name="AutoShape 6"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63500" y="-13652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AutoShape 8"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215900" y="158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 name="AutoShape 10"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368300" y="1682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12" descr="http://www.google.com/url?sa=i&amp;source=images&amp;cd=&amp;docid=NqY2oevGPonUSM&amp;tbnid=FHB8kNBjrJ0VHM:&amp;ved=0CAUQjBwwAA&amp;url=http%3A%2F%2Fwww.classroomoven.com%2Fwp-content%2Fuploads%2F2011%2F11%2FGoodreads-logo.jpg&amp;ei=aA5oUa-VMfW24APnzYBA&amp;psig=AFQjCNETzqnx9QWnlYHdP1NCp9zYB6KfRQ&amp;ust=1365860328840877"/>
          <p:cNvSpPr>
            <a:spLocks noChangeAspect="1" noChangeArrowheads="1"/>
          </p:cNvSpPr>
          <p:nvPr/>
        </p:nvSpPr>
        <p:spPr bwMode="auto">
          <a:xfrm>
            <a:off x="520700" y="320675"/>
            <a:ext cx="304800" cy="304800"/>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 xmlns:p14="http://schemas.microsoft.com/office/powerpoint/2010/main" val="2785221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19200"/>
            <a:ext cx="8382000" cy="6217087"/>
          </a:xfrm>
          <a:prstGeom prst="rect">
            <a:avLst/>
          </a:prstGeom>
          <a:noFill/>
        </p:spPr>
        <p:txBody>
          <a:bodyPr wrap="square" rtlCol="0">
            <a:spAutoFit/>
          </a:bodyPr>
          <a:lstStyle/>
          <a:p>
            <a:r>
              <a:rPr lang="en-US" sz="3200" b="1" dirty="0" smtClean="0"/>
              <a:t>Scheduling Book Signings - Continued</a:t>
            </a:r>
          </a:p>
          <a:p>
            <a:pPr>
              <a:buFont typeface="Arial" pitchFamily="34" charset="0"/>
              <a:buChar char="•"/>
            </a:pPr>
            <a:endParaRPr lang="en-US" sz="2400" b="1" dirty="0" smtClean="0"/>
          </a:p>
          <a:p>
            <a:pPr>
              <a:buClr>
                <a:schemeClr val="accent2">
                  <a:lumMod val="50000"/>
                </a:schemeClr>
              </a:buClr>
              <a:buSzPct val="150000"/>
              <a:buFont typeface="Arial" pitchFamily="34" charset="0"/>
              <a:buChar char="•"/>
            </a:pPr>
            <a:r>
              <a:rPr lang="en-US" sz="2400" dirty="0" smtClean="0"/>
              <a:t>  If you visit in person, bring in a press kit.</a:t>
            </a:r>
          </a:p>
          <a:p>
            <a:pPr>
              <a:buClr>
                <a:schemeClr val="accent2">
                  <a:lumMod val="50000"/>
                </a:schemeClr>
              </a:buClr>
              <a:buSzPct val="150000"/>
              <a:buFont typeface="Arial" pitchFamily="34" charset="0"/>
              <a:buChar char="•"/>
            </a:pPr>
            <a:r>
              <a:rPr lang="en-US" sz="2400" dirty="0" smtClean="0"/>
              <a:t>  Make sure they understand that you are not a self-published author.</a:t>
            </a:r>
          </a:p>
          <a:p>
            <a:pPr>
              <a:buClr>
                <a:schemeClr val="accent2">
                  <a:lumMod val="50000"/>
                </a:schemeClr>
              </a:buClr>
              <a:buSzPct val="150000"/>
              <a:buFont typeface="Arial" pitchFamily="34" charset="0"/>
              <a:buChar char="•"/>
            </a:pPr>
            <a:r>
              <a:rPr lang="en-US" sz="2400" dirty="0" smtClean="0"/>
              <a:t>  With B&amp;N or indie bookstores, your book will be in their system.</a:t>
            </a:r>
          </a:p>
          <a:p>
            <a:pPr>
              <a:buClr>
                <a:schemeClr val="accent2">
                  <a:lumMod val="50000"/>
                </a:schemeClr>
              </a:buClr>
              <a:buSzPct val="150000"/>
              <a:buFont typeface="Arial" pitchFamily="34" charset="0"/>
              <a:buChar char="•"/>
            </a:pPr>
            <a:r>
              <a:rPr lang="en-US" sz="2400" dirty="0" smtClean="0"/>
              <a:t>  They can order the books directly; you don’t have to provide the books for your book signing.</a:t>
            </a:r>
          </a:p>
          <a:p>
            <a:pPr>
              <a:buClr>
                <a:schemeClr val="accent2">
                  <a:lumMod val="50000"/>
                </a:schemeClr>
              </a:buClr>
              <a:buSzPct val="150000"/>
              <a:buFont typeface="Arial" pitchFamily="34" charset="0"/>
              <a:buChar char="•"/>
            </a:pPr>
            <a:r>
              <a:rPr lang="en-US" sz="2400" dirty="0" smtClean="0"/>
              <a:t>  If their system only shows one or two books in stock with either B&amp;N Dist, Ingram, or Baker &amp; Taylor, assure them that the books are in stock at the distributor and if they place their order with their wholesaler, the wholesaler will get the needed amount of books from the distributor. </a:t>
            </a:r>
          </a:p>
          <a:p>
            <a:pPr lvl="1"/>
            <a:endParaRPr lang="en-US" dirty="0" smtClean="0"/>
          </a:p>
          <a:p>
            <a:pPr lvl="1">
              <a:buFont typeface="Arial" pitchFamily="34" charset="0"/>
              <a:buChar char="•"/>
            </a:pPr>
            <a:endParaRPr lang="en-US" dirty="0" smtClean="0"/>
          </a:p>
          <a:p>
            <a:pPr lvl="1">
              <a:buFont typeface="Arial" pitchFamily="34" charset="0"/>
              <a:buChar char="•"/>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62526"/>
            <a:ext cx="8229600" cy="5693866"/>
          </a:xfrm>
          <a:prstGeom prst="rect">
            <a:avLst/>
          </a:prstGeom>
          <a:noFill/>
        </p:spPr>
        <p:txBody>
          <a:bodyPr wrap="square" rtlCol="0">
            <a:spAutoFit/>
          </a:bodyPr>
          <a:lstStyle/>
          <a:p>
            <a:r>
              <a:rPr lang="en-US" sz="3200" b="1" dirty="0" smtClean="0"/>
              <a:t>Scheduling Book Signings - Continued</a:t>
            </a:r>
          </a:p>
          <a:p>
            <a:pPr lvl="1">
              <a:buClr>
                <a:schemeClr val="accent2">
                  <a:lumMod val="50000"/>
                </a:schemeClr>
              </a:buClr>
              <a:buSzPct val="150000"/>
              <a:buFont typeface="Arial" pitchFamily="34" charset="0"/>
              <a:buChar char="•"/>
            </a:pPr>
            <a:endParaRPr lang="en-US" sz="2000" dirty="0" smtClean="0"/>
          </a:p>
          <a:p>
            <a:pPr lvl="1">
              <a:buClr>
                <a:schemeClr val="accent2">
                  <a:lumMod val="50000"/>
                </a:schemeClr>
              </a:buClr>
              <a:buSzPct val="150000"/>
              <a:buFont typeface="Arial" pitchFamily="34" charset="0"/>
              <a:buChar char="•"/>
            </a:pPr>
            <a:r>
              <a:rPr lang="en-US" sz="2400" dirty="0" smtClean="0"/>
              <a:t>  </a:t>
            </a:r>
            <a:r>
              <a:rPr lang="en-US" sz="2400" dirty="0" smtClean="0"/>
              <a:t>There are two ways that B&amp;N stores order books for signings:</a:t>
            </a:r>
          </a:p>
          <a:p>
            <a:pPr marL="1371600" lvl="2" indent="-457200">
              <a:buClr>
                <a:schemeClr val="accent2">
                  <a:lumMod val="50000"/>
                </a:schemeClr>
              </a:buClr>
              <a:buSzPct val="100000"/>
              <a:buFont typeface="+mj-lt"/>
              <a:buAutoNum type="arabicPeriod"/>
            </a:pPr>
            <a:r>
              <a:rPr lang="en-US" sz="2400" dirty="0" smtClean="0"/>
              <a:t>They let Ingram know the amount of books that are needed and when, and Ingram will get the books into inventory from our distributor and then get them shipped to the B&amp;N store.</a:t>
            </a:r>
          </a:p>
          <a:p>
            <a:pPr marL="1371600" lvl="2" indent="-457200">
              <a:buClr>
                <a:schemeClr val="accent2">
                  <a:lumMod val="50000"/>
                </a:schemeClr>
              </a:buClr>
              <a:buSzPct val="100000"/>
              <a:buFont typeface="+mj-lt"/>
              <a:buAutoNum type="arabicPeriod"/>
            </a:pPr>
            <a:r>
              <a:rPr lang="en-US" sz="2400" dirty="0" smtClean="0"/>
              <a:t>If Ingram can’t get the inventory as quickly as is needed, the B&amp;N store can contact B&amp;N Dist and the woman who works with stores on book signings (I believe her name is Michelle). She can order the books directly from our distributor and get a quick turnaround to have the books in the local B&amp;N by the time of the signing.</a:t>
            </a:r>
            <a:endParaRPr lang="en-US"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962526"/>
            <a:ext cx="8229600" cy="4955203"/>
          </a:xfrm>
          <a:prstGeom prst="rect">
            <a:avLst/>
          </a:prstGeom>
          <a:noFill/>
        </p:spPr>
        <p:txBody>
          <a:bodyPr wrap="square" rtlCol="0">
            <a:spAutoFit/>
          </a:bodyPr>
          <a:lstStyle/>
          <a:p>
            <a:r>
              <a:rPr lang="en-US" sz="3200" b="1" dirty="0" smtClean="0"/>
              <a:t>Scheduling Book Signings - Continued</a:t>
            </a:r>
          </a:p>
          <a:p>
            <a:pPr lvl="1">
              <a:buClr>
                <a:schemeClr val="accent2">
                  <a:lumMod val="50000"/>
                </a:schemeClr>
              </a:buClr>
              <a:buSzPct val="150000"/>
              <a:buFont typeface="Arial" pitchFamily="34" charset="0"/>
              <a:buChar char="•"/>
            </a:pPr>
            <a:endParaRPr lang="en-US" sz="2000" dirty="0" smtClean="0"/>
          </a:p>
          <a:p>
            <a:pPr lvl="1">
              <a:buClr>
                <a:schemeClr val="accent2">
                  <a:lumMod val="50000"/>
                </a:schemeClr>
              </a:buClr>
              <a:buSzPct val="150000"/>
              <a:buFont typeface="Arial" pitchFamily="34" charset="0"/>
              <a:buChar char="•"/>
            </a:pPr>
            <a:r>
              <a:rPr lang="en-US" sz="2400" dirty="0" smtClean="0"/>
              <a:t>  Books-A-Million is difficult to work with initially on book signings.</a:t>
            </a:r>
          </a:p>
          <a:p>
            <a:pPr lvl="2">
              <a:buClr>
                <a:schemeClr val="accent2">
                  <a:lumMod val="50000"/>
                </a:schemeClr>
              </a:buClr>
              <a:buSzPct val="150000"/>
              <a:buFont typeface="Arial" pitchFamily="34" charset="0"/>
              <a:buChar char="•"/>
            </a:pPr>
            <a:r>
              <a:rPr lang="en-US" sz="2400" dirty="0" smtClean="0"/>
              <a:t>  Some stores will let you do a book signing with them if your book is in their system.</a:t>
            </a:r>
          </a:p>
          <a:p>
            <a:pPr lvl="3">
              <a:buClr>
                <a:schemeClr val="accent2">
                  <a:lumMod val="50000"/>
                </a:schemeClr>
              </a:buClr>
              <a:buSzPct val="150000"/>
              <a:buFont typeface="Arial" pitchFamily="34" charset="0"/>
              <a:buChar char="•"/>
            </a:pPr>
            <a:r>
              <a:rPr lang="en-US" sz="2400" dirty="0" smtClean="0"/>
              <a:t>  If your book isn’t in their system, let me know and I’ll contact our sales rep.</a:t>
            </a:r>
          </a:p>
          <a:p>
            <a:pPr lvl="2">
              <a:buClr>
                <a:schemeClr val="accent2">
                  <a:lumMod val="50000"/>
                </a:schemeClr>
              </a:buClr>
              <a:buSzPct val="150000"/>
              <a:buFont typeface="Arial" pitchFamily="34" charset="0"/>
              <a:buChar char="•"/>
            </a:pPr>
            <a:r>
              <a:rPr lang="en-US" sz="2400" dirty="0" smtClean="0"/>
              <a:t>  Some of the BAM stores require that you go through the process of becoming a “preferred author” with them.</a:t>
            </a:r>
          </a:p>
          <a:p>
            <a:pPr lvl="3">
              <a:buClr>
                <a:schemeClr val="accent2">
                  <a:lumMod val="50000"/>
                </a:schemeClr>
              </a:buClr>
              <a:buSzPct val="150000"/>
              <a:buFont typeface="Arial" pitchFamily="34" charset="0"/>
              <a:buChar char="•"/>
            </a:pPr>
            <a:r>
              <a:rPr lang="en-US" sz="2400" dirty="0" smtClean="0"/>
              <a:t>  The store can give you the required paperwork to complete.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914400"/>
            <a:ext cx="8305800" cy="5509200"/>
          </a:xfrm>
          <a:prstGeom prst="rect">
            <a:avLst/>
          </a:prstGeom>
          <a:noFill/>
        </p:spPr>
        <p:txBody>
          <a:bodyPr wrap="square" rtlCol="0">
            <a:spAutoFit/>
          </a:bodyPr>
          <a:lstStyle/>
          <a:p>
            <a:r>
              <a:rPr lang="en-US" sz="3200" b="1" dirty="0" smtClean="0"/>
              <a:t>Millie’s Approach</a:t>
            </a:r>
          </a:p>
          <a:p>
            <a:endParaRPr lang="en-US" sz="2000" b="1" dirty="0" smtClean="0"/>
          </a:p>
          <a:p>
            <a:pPr lvl="1">
              <a:buClr>
                <a:schemeClr val="accent2">
                  <a:lumMod val="50000"/>
                </a:schemeClr>
              </a:buClr>
              <a:buSzPct val="150000"/>
              <a:buFont typeface="Arial" pitchFamily="34" charset="0"/>
              <a:buChar char="•"/>
            </a:pPr>
            <a:r>
              <a:rPr lang="en-US" sz="2000" dirty="0" smtClean="0"/>
              <a:t>  Started with local, independent book stores and as my experience and confidence grew, I moved on to the chain bookstores.</a:t>
            </a:r>
          </a:p>
          <a:p>
            <a:pPr lvl="1">
              <a:buClr>
                <a:schemeClr val="accent2">
                  <a:lumMod val="50000"/>
                </a:schemeClr>
              </a:buClr>
              <a:buSzPct val="150000"/>
              <a:buFont typeface="Arial" pitchFamily="34" charset="0"/>
              <a:buChar char="•"/>
            </a:pPr>
            <a:r>
              <a:rPr lang="en-US" sz="2000" dirty="0" smtClean="0"/>
              <a:t>  Visit the store in person and talk with the owner or store manager.</a:t>
            </a:r>
          </a:p>
          <a:p>
            <a:pPr lvl="1">
              <a:buClr>
                <a:schemeClr val="accent2">
                  <a:lumMod val="50000"/>
                </a:schemeClr>
              </a:buClr>
              <a:buSzPct val="150000"/>
              <a:buFont typeface="Arial" pitchFamily="34" charset="0"/>
              <a:buChar char="•"/>
            </a:pPr>
            <a:r>
              <a:rPr lang="en-US" sz="2000" dirty="0" smtClean="0"/>
              <a:t>  Discuss my books.</a:t>
            </a:r>
          </a:p>
          <a:p>
            <a:pPr lvl="1">
              <a:buClr>
                <a:schemeClr val="accent2">
                  <a:lumMod val="50000"/>
                </a:schemeClr>
              </a:buClr>
              <a:buSzPct val="150000"/>
              <a:buFont typeface="Arial" pitchFamily="34" charset="0"/>
              <a:buChar char="•"/>
            </a:pPr>
            <a:r>
              <a:rPr lang="en-US" sz="2000" dirty="0" smtClean="0"/>
              <a:t>  Bring a copy of my books with me.</a:t>
            </a:r>
          </a:p>
          <a:p>
            <a:pPr lvl="1">
              <a:buClr>
                <a:schemeClr val="accent2">
                  <a:lumMod val="50000"/>
                </a:schemeClr>
              </a:buClr>
              <a:buSzPct val="150000"/>
              <a:buFont typeface="Arial" pitchFamily="34" charset="0"/>
              <a:buChar char="•"/>
            </a:pPr>
            <a:r>
              <a:rPr lang="en-US" sz="2000" dirty="0" smtClean="0"/>
              <a:t>  Bring my sell sheets with me.</a:t>
            </a:r>
          </a:p>
          <a:p>
            <a:pPr lvl="1">
              <a:buClr>
                <a:schemeClr val="accent2">
                  <a:lumMod val="50000"/>
                </a:schemeClr>
              </a:buClr>
              <a:buSzPct val="150000"/>
              <a:buFont typeface="Arial" pitchFamily="34" charset="0"/>
              <a:buChar char="•"/>
            </a:pPr>
            <a:r>
              <a:rPr lang="en-US" sz="2000" dirty="0" smtClean="0"/>
              <a:t>  Some stores are just difficult to arrange book signings with.</a:t>
            </a:r>
          </a:p>
          <a:p>
            <a:pPr lvl="2">
              <a:buClr>
                <a:schemeClr val="accent2">
                  <a:lumMod val="50000"/>
                </a:schemeClr>
              </a:buClr>
              <a:buSzPct val="150000"/>
              <a:buFont typeface="Arial" pitchFamily="34" charset="0"/>
              <a:buChar char="•"/>
            </a:pPr>
            <a:r>
              <a:rPr lang="en-US" sz="2000" dirty="0" smtClean="0"/>
              <a:t>  Don’t get discouraged.</a:t>
            </a:r>
          </a:p>
          <a:p>
            <a:pPr lvl="2">
              <a:buClr>
                <a:schemeClr val="accent2">
                  <a:lumMod val="50000"/>
                </a:schemeClr>
              </a:buClr>
              <a:buSzPct val="150000"/>
              <a:buFont typeface="Arial" pitchFamily="34" charset="0"/>
              <a:buChar char="•"/>
            </a:pPr>
            <a:r>
              <a:rPr lang="en-US" sz="2000" dirty="0" smtClean="0"/>
              <a:t>  It took me a year to get a book signing in the local Barnes and Noble.</a:t>
            </a:r>
          </a:p>
          <a:p>
            <a:pPr lvl="3">
              <a:buClr>
                <a:schemeClr val="accent2">
                  <a:lumMod val="50000"/>
                </a:schemeClr>
              </a:buClr>
              <a:buSzPct val="150000"/>
              <a:buFont typeface="Arial" pitchFamily="34" charset="0"/>
              <a:buChar char="•"/>
            </a:pPr>
            <a:r>
              <a:rPr lang="en-US" sz="2000" dirty="0" smtClean="0"/>
              <a:t>  When I did, in just three and a half hours, I sold all thirty of the books they had ordered in.</a:t>
            </a:r>
          </a:p>
          <a:p>
            <a:pPr lvl="1">
              <a:buClr>
                <a:schemeClr val="accent2">
                  <a:lumMod val="50000"/>
                </a:schemeClr>
              </a:buClr>
              <a:buSzPct val="150000"/>
              <a:buFont typeface="Arial" pitchFamily="34" charset="0"/>
              <a:buChar char="•"/>
            </a:pPr>
            <a:r>
              <a:rPr lang="en-US" sz="2000" dirty="0" smtClean="0"/>
              <a:t>  It’s an ongoing process.</a:t>
            </a:r>
          </a:p>
          <a:p>
            <a:pPr lvl="2">
              <a:buClr>
                <a:schemeClr val="accent2">
                  <a:lumMod val="50000"/>
                </a:schemeClr>
              </a:buClr>
              <a:buSzPct val="150000"/>
              <a:buFont typeface="Arial" pitchFamily="34" charset="0"/>
              <a:buChar char="•"/>
            </a:pPr>
            <a:r>
              <a:rPr lang="en-US" sz="2000" dirty="0" smtClean="0"/>
              <a:t>  Once you have a successful book signing with a store, they are typically anxious to have you come back.</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62000"/>
            <a:ext cx="8305800" cy="2708434"/>
          </a:xfrm>
          <a:prstGeom prst="rect">
            <a:avLst/>
          </a:prstGeom>
          <a:noFill/>
        </p:spPr>
        <p:txBody>
          <a:bodyPr wrap="square" rtlCol="0">
            <a:spAutoFit/>
          </a:bodyPr>
          <a:lstStyle/>
          <a:p>
            <a:pPr lvl="1"/>
            <a:r>
              <a:rPr lang="en-US" sz="3200" b="1" dirty="0" smtClean="0"/>
              <a:t>Millie’s Approach - Continued</a:t>
            </a:r>
          </a:p>
          <a:p>
            <a:pPr lvl="1">
              <a:buClr>
                <a:schemeClr val="accent2">
                  <a:lumMod val="50000"/>
                </a:schemeClr>
              </a:buClr>
              <a:buSzPct val="150000"/>
              <a:buFont typeface="Arial" pitchFamily="34" charset="0"/>
              <a:buChar char="•"/>
            </a:pPr>
            <a:endParaRPr lang="en-US" sz="2000" dirty="0" smtClean="0"/>
          </a:p>
          <a:p>
            <a:pPr lvl="1">
              <a:buClr>
                <a:schemeClr val="accent2">
                  <a:lumMod val="50000"/>
                </a:schemeClr>
              </a:buClr>
              <a:buSzPct val="150000"/>
              <a:buFont typeface="Arial" pitchFamily="34" charset="0"/>
              <a:buChar char="•"/>
            </a:pPr>
            <a:r>
              <a:rPr lang="en-US" sz="2000" dirty="0" smtClean="0"/>
              <a:t>  When I set up signings, I try to coordinate the signing with an event that will produce foot traffic in the store.</a:t>
            </a:r>
          </a:p>
          <a:p>
            <a:pPr lvl="1">
              <a:buClr>
                <a:schemeClr val="accent2">
                  <a:lumMod val="50000"/>
                </a:schemeClr>
              </a:buClr>
              <a:buSzPct val="150000"/>
              <a:buFont typeface="Arial" pitchFamily="34" charset="0"/>
              <a:buChar char="•"/>
            </a:pPr>
            <a:r>
              <a:rPr lang="en-US" sz="2000" dirty="0" smtClean="0"/>
              <a:t>  Once a signing is set up, I promote it via social media.</a:t>
            </a:r>
          </a:p>
          <a:p>
            <a:pPr lvl="1">
              <a:buClr>
                <a:schemeClr val="accent2">
                  <a:lumMod val="50000"/>
                </a:schemeClr>
              </a:buClr>
              <a:buSzPct val="150000"/>
              <a:buFont typeface="Arial" pitchFamily="34" charset="0"/>
              <a:buChar char="•"/>
            </a:pPr>
            <a:r>
              <a:rPr lang="en-US" sz="2000" dirty="0" smtClean="0"/>
              <a:t>  Some stores will allow me to bring in posters or flyers in advance. </a:t>
            </a:r>
          </a:p>
          <a:p>
            <a:pPr lvl="1">
              <a:buClr>
                <a:schemeClr val="accent2">
                  <a:lumMod val="50000"/>
                </a:schemeClr>
              </a:buClr>
              <a:buSzPct val="150000"/>
              <a:buFont typeface="Arial" pitchFamily="34" charset="0"/>
              <a:buChar char="•"/>
            </a:pPr>
            <a:endParaRPr lang="en-US" sz="2000" dirty="0" smtClean="0"/>
          </a:p>
          <a:p>
            <a:pPr lvl="1">
              <a:buFont typeface="Arial" pitchFamily="34" charset="0"/>
              <a:buChar char="•"/>
            </a:pPr>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ysClr val="windowText" lastClr="000000"/>
      </a:dk1>
      <a:lt1>
        <a:sysClr val="window" lastClr="FFFFFF"/>
      </a:lt1>
      <a:dk2>
        <a:srgbClr val="666666"/>
      </a:dk2>
      <a:lt2>
        <a:srgbClr val="D2D2D2"/>
      </a:lt2>
      <a:accent1>
        <a:srgbClr val="FF388C"/>
      </a:accent1>
      <a:accent2>
        <a:srgbClr val="E40059"/>
      </a:accent2>
      <a:accent3>
        <a:srgbClr val="FFFFFF"/>
      </a:accent3>
      <a:accent4>
        <a:srgbClr val="68007F"/>
      </a:accent4>
      <a:accent5>
        <a:srgbClr val="005BD3"/>
      </a:accent5>
      <a:accent6>
        <a:srgbClr val="00349E"/>
      </a:accent6>
      <a:hlink>
        <a:srgbClr val="17BBFD"/>
      </a:hlink>
      <a:folHlink>
        <a:srgbClr val="751D5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3223</TotalTime>
  <Words>1514</Words>
  <Application>Microsoft Office PowerPoint</Application>
  <PresentationFormat>On-screen Show (4:3)</PresentationFormat>
  <Paragraphs>167</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Author Training Call  Setting Up Book Signings and Media Appearances </vt:lpstr>
      <vt:lpstr>Presenters </vt:lpstr>
      <vt:lpstr>Agenda</vt:lpstr>
      <vt:lpstr>Slide 4</vt:lpstr>
      <vt:lpstr>Slide 5</vt:lpstr>
      <vt:lpstr>Slide 6</vt:lpstr>
      <vt:lpstr>Slide 7</vt:lpstr>
      <vt:lpstr>Slide 8</vt:lpstr>
      <vt:lpstr>Slide 9</vt:lpstr>
      <vt:lpstr>Slide 10</vt:lpstr>
      <vt:lpstr>Slide 11</vt:lpstr>
      <vt:lpstr>Slide 12</vt:lpstr>
      <vt:lpstr>Slide 13</vt:lpstr>
      <vt:lpstr>Slide 14</vt:lpstr>
      <vt:lpstr>Getting Interviews on Local TV Talk Shows</vt:lpstr>
      <vt:lpstr>Slide 16</vt:lpstr>
      <vt:lpstr>Slide 17</vt:lpstr>
      <vt:lpstr>Questions?</vt:lpstr>
      <vt:lpstr>Thanks for joining us!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&amp; Marc</dc:creator>
  <cp:lastModifiedBy>BQB</cp:lastModifiedBy>
  <cp:revision>110</cp:revision>
  <cp:lastPrinted>2013-04-13T13:17:15Z</cp:lastPrinted>
  <dcterms:created xsi:type="dcterms:W3CDTF">2013-04-11T21:57:35Z</dcterms:created>
  <dcterms:modified xsi:type="dcterms:W3CDTF">2013-11-15T17:47:06Z</dcterms:modified>
</cp:coreProperties>
</file>