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256" r:id="rId2"/>
    <p:sldId id="257" r:id="rId3"/>
    <p:sldId id="308" r:id="rId4"/>
    <p:sldId id="297" r:id="rId5"/>
    <p:sldId id="298" r:id="rId6"/>
    <p:sldId id="273" r:id="rId7"/>
    <p:sldId id="285" r:id="rId8"/>
    <p:sldId id="310" r:id="rId9"/>
    <p:sldId id="287" r:id="rId10"/>
    <p:sldId id="288" r:id="rId11"/>
    <p:sldId id="289" r:id="rId12"/>
    <p:sldId id="290" r:id="rId13"/>
    <p:sldId id="291" r:id="rId14"/>
    <p:sldId id="292" r:id="rId15"/>
    <p:sldId id="307" r:id="rId16"/>
    <p:sldId id="293" r:id="rId17"/>
    <p:sldId id="300" r:id="rId18"/>
    <p:sldId id="294" r:id="rId19"/>
    <p:sldId id="295" r:id="rId20"/>
    <p:sldId id="302" r:id="rId21"/>
    <p:sldId id="301" r:id="rId22"/>
    <p:sldId id="303" r:id="rId23"/>
    <p:sldId id="304" r:id="rId24"/>
    <p:sldId id="296" r:id="rId25"/>
    <p:sldId id="306" r:id="rId26"/>
    <p:sldId id="309" r:id="rId27"/>
    <p:sldId id="305" r:id="rId28"/>
    <p:sldId id="266" r:id="rId29"/>
  </p:sldIdLst>
  <p:sldSz cx="9144000" cy="6858000" type="screen4x3"/>
  <p:notesSz cx="7077075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y" initials="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F3748"/>
    <a:srgbClr val="BF3F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2253" autoAdjust="0"/>
  </p:normalViewPr>
  <p:slideViewPr>
    <p:cSldViewPr>
      <p:cViewPr>
        <p:scale>
          <a:sx n="100" d="100"/>
          <a:sy n="100" d="100"/>
        </p:scale>
        <p:origin x="-298" y="9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0" y="-96"/>
      </p:cViewPr>
      <p:guideLst>
        <p:guide orient="horz" pos="285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8FD45-2721-4728-B638-90B9C2D7E270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1CE56-D96B-41DA-9E11-BA5D57E9E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50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68F-927A-403E-ADDD-C3E0B63AE54B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DB169C-BB25-4252-86B9-7D17A8AC9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25C68F-927A-403E-ADDD-C3E0B63AE54B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DB169C-BB25-4252-86B9-7D17A8AC94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horcentral.amazon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dpress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gaalert.com/" TargetMode="External"/><Relationship Id="rId2" Type="http://schemas.openxmlformats.org/officeDocument/2006/relationships/hyperlink" Target="http://www.brandyourself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out.com/" TargetMode="External"/><Relationship Id="rId4" Type="http://schemas.openxmlformats.org/officeDocument/2006/relationships/hyperlink" Target="http://www.googlealert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terri@bqbpublishing.co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sg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704" y="5791200"/>
            <a:ext cx="7854696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Saturday, January 25, 2014</a:t>
            </a:r>
          </a:p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Roanoke Regional Writers’ Conference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09600" y="1066800"/>
            <a:ext cx="10210800" cy="464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81200"/>
            <a:ext cx="2247596" cy="1734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52" y="3810000"/>
            <a:ext cx="7851648" cy="1600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mbria" pitchFamily="18" charset="0"/>
              </a:rPr>
              <a:t>Take Charge of Your Marketing </a:t>
            </a:r>
            <a:b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mbria" pitchFamily="18" charset="0"/>
              </a:rPr>
            </a:b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mbria" pitchFamily="18" charset="0"/>
              </a:rPr>
              <a:t>No Matter How Your Book Is Published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4152" y="35858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9F3748"/>
                </a:solidFill>
                <a:latin typeface="Cambria" pitchFamily="18" charset="0"/>
              </a:rPr>
              <a:t>Welcome! </a:t>
            </a:r>
            <a:endParaRPr lang="en-US" sz="4800" dirty="0">
              <a:solidFill>
                <a:srgbClr val="9F3748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5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endParaRPr lang="en-US" b="1" dirty="0" smtClean="0"/>
          </a:p>
          <a:p>
            <a:pPr marL="800100" lvl="1" indent="-342900"/>
            <a:r>
              <a:rPr lang="en-US" sz="2400" b="1" u="sng" dirty="0" smtClean="0"/>
              <a:t>Grassroots Marketing (continued)</a:t>
            </a:r>
            <a:endParaRPr lang="en-US" sz="2400" dirty="0" smtClean="0"/>
          </a:p>
          <a:p>
            <a:pPr marL="800100" lvl="1" indent="-342900"/>
            <a:endParaRPr lang="en-US" dirty="0" smtClean="0"/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Look for opportunities to speak to local groups</a:t>
            </a:r>
            <a:r>
              <a:rPr lang="en-US" b="1" dirty="0" smtClean="0"/>
              <a:t>: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Ladies Auxiliary groups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Rotary, Kiwanis, Lions, etc.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College alumni groups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Book clubs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Writers’ groups 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Civic groups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Continuing education program</a:t>
            </a:r>
          </a:p>
          <a:p>
            <a:pPr marL="1257300" lvl="2" indent="-342900"/>
            <a:endParaRPr lang="en-US" b="1" dirty="0" smtClean="0"/>
          </a:p>
          <a:p>
            <a:pPr marL="1257300" lvl="2" indent="-342900">
              <a:buFont typeface="Arial" pitchFamily="34" charset="0"/>
              <a:buChar char="•"/>
            </a:pPr>
            <a:endParaRPr lang="en-US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2296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9F3748"/>
                </a:solidFill>
              </a:rPr>
              <a:t>2.  </a:t>
            </a:r>
            <a:r>
              <a:rPr lang="en-US" sz="2400" b="1" u="sng" dirty="0" smtClean="0"/>
              <a:t>Online Marketing</a:t>
            </a:r>
          </a:p>
          <a:p>
            <a:pPr marL="342900" indent="-342900"/>
            <a:r>
              <a:rPr lang="en-US" sz="2400" dirty="0" smtClean="0"/>
              <a:t>In today’s world, online marketing is a strong and essential tool for promoting and selling your book(s). It is difficult to establish yourself as a </a:t>
            </a:r>
            <a:r>
              <a:rPr lang="en-US" sz="2400" smtClean="0"/>
              <a:t>writer </a:t>
            </a:r>
            <a:r>
              <a:rPr lang="en-US" sz="2400" smtClean="0"/>
              <a:t>in today’s </a:t>
            </a:r>
            <a:r>
              <a:rPr lang="en-US" sz="2400" dirty="0" smtClean="0"/>
              <a:t>world without building an online presence.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Author website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Must have one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Use words that grab a reader’s attention, establish credibility, pique their interest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Use links to sites where your book can be purchased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Create a review page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Consider offering a sneak peek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Post your schedule of events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Include contact information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Add social media links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Tell your story with a bio page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Why you became an author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Why you wrote your book</a:t>
            </a:r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u="sng" dirty="0" smtClean="0"/>
              <a:t>Online Marketing (continued)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Social media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If you don’t understand social media, get some help and training</a:t>
            </a:r>
            <a:r>
              <a:rPr lang="en-US" b="1" dirty="0"/>
              <a:t>—</a:t>
            </a:r>
            <a:r>
              <a:rPr lang="en-US" dirty="0" smtClean="0"/>
              <a:t>it’s essential.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Be active on Facebook, Twitter, LinkedIn, Google+, </a:t>
            </a:r>
            <a:r>
              <a:rPr lang="en-US" dirty="0" err="1" smtClean="0"/>
              <a:t>Goodreads</a:t>
            </a:r>
            <a:r>
              <a:rPr lang="en-US" dirty="0" smtClean="0"/>
              <a:t>, </a:t>
            </a:r>
            <a:r>
              <a:rPr lang="en-US" dirty="0" err="1" smtClean="0"/>
              <a:t>LibraryThing</a:t>
            </a:r>
            <a:r>
              <a:rPr lang="en-US" dirty="0" smtClean="0"/>
              <a:t>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You can spend as little as fifteen minutes a day on social media</a:t>
            </a:r>
            <a:r>
              <a:rPr lang="en-US" b="1" dirty="0" smtClean="0"/>
              <a:t>—</a:t>
            </a:r>
            <a:r>
              <a:rPr lang="en-US" dirty="0" smtClean="0"/>
              <a:t>just be consistent.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Use your author name and a professional photo that is consistent across platforms.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Post your reviews on </a:t>
            </a:r>
            <a:r>
              <a:rPr lang="en-US" dirty="0" err="1" smtClean="0"/>
              <a:t>Facebook</a:t>
            </a:r>
            <a:r>
              <a:rPr lang="en-US" dirty="0" smtClean="0"/>
              <a:t>, Twitter, LinkedIn, etc.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Join </a:t>
            </a:r>
            <a:r>
              <a:rPr lang="en-US" dirty="0" err="1" smtClean="0"/>
              <a:t>Goodreads</a:t>
            </a:r>
            <a:r>
              <a:rPr lang="en-US" dirty="0" smtClean="0"/>
              <a:t> as a reader and then an author.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Sign up for Google Authorship.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1"/>
            <a:ext cx="82296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400" dirty="0" smtClean="0"/>
          </a:p>
          <a:p>
            <a:pPr marL="800100" lvl="1" indent="-342900"/>
            <a:r>
              <a:rPr lang="en-US" sz="2400" b="1" u="sng" dirty="0" smtClean="0"/>
              <a:t>Online Marketing (continued)</a:t>
            </a:r>
          </a:p>
          <a:p>
            <a:pPr marL="800100" lvl="1" indent="-342900">
              <a:buClr>
                <a:srgbClr val="9F3748"/>
              </a:buClr>
              <a:buSzPct val="150000"/>
            </a:pPr>
            <a:endParaRPr lang="en-US" sz="2400" b="1" dirty="0" smtClean="0"/>
          </a:p>
          <a:p>
            <a:pPr marL="800100" lvl="1" indent="-342900">
              <a:buClr>
                <a:srgbClr val="9F3748"/>
              </a:buClr>
              <a:buSzPct val="150000"/>
            </a:pPr>
            <a:r>
              <a:rPr lang="en-US" sz="2400" b="1" dirty="0" smtClean="0"/>
              <a:t>Social media (continued)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Make sure you’re set up as an author on Amazon by going to </a:t>
            </a:r>
            <a:r>
              <a:rPr lang="en-US" dirty="0" smtClean="0">
                <a:hlinkClick r:id="rId2"/>
              </a:rPr>
              <a:t>www.authorcentral.amazon.com</a:t>
            </a:r>
            <a:r>
              <a:rPr lang="en-US" dirty="0" smtClean="0"/>
              <a:t>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Host Q&amp;A sessions on Google regarding your book(s) and the process of writing it (them).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Set up weekly Twitter chats with readers.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Host author hangouts or interviews on Google+.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If you are writing or have written a series, consider creating a fan page on Facebook for your main character.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Give away your book on sites like </a:t>
            </a:r>
            <a:r>
              <a:rPr lang="en-US" dirty="0" err="1" smtClean="0"/>
              <a:t>Goodreads</a:t>
            </a:r>
            <a:r>
              <a:rPr lang="en-US" dirty="0" smtClean="0"/>
              <a:t>, LibraryThing, etc.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Hold contests on 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Pinterest</a:t>
            </a:r>
            <a:r>
              <a:rPr lang="en-US" dirty="0" smtClean="0"/>
              <a:t>, etc. 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Keep up with the changing market of social media sites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dirty="0" smtClean="0"/>
          </a:p>
          <a:p>
            <a:pPr marL="342900" lvl="1" indent="-342900"/>
            <a:r>
              <a:rPr lang="en-US" sz="2400" b="1" u="sng" dirty="0" smtClean="0"/>
              <a:t>Online Marketing (continued)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YouTube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Pictures still impact stronger than words.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Create a YouTube account for yourself as an author.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Create a book trailer or chapter trailers, post them on YouTube, and blast out the links on Facebook, Twitter, LinkedIn, etc.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Ask fans to create their own book trailer for you and your book(s) and post them online.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Record your Google+ hangouts and put them on YouTube</a:t>
            </a:r>
          </a:p>
          <a:p>
            <a:pPr lvl="1">
              <a:buClr>
                <a:srgbClr val="9F3748"/>
              </a:buClr>
              <a:buSzPct val="150000"/>
            </a:pPr>
            <a:endParaRPr lang="en-US" dirty="0" smtClean="0"/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Blog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Create a blog and start consistently blogging. </a:t>
            </a:r>
            <a:r>
              <a:rPr lang="en-US" dirty="0" smtClean="0">
                <a:hlinkClick r:id="rId2"/>
              </a:rPr>
              <a:t>www.wordpress.com</a:t>
            </a:r>
            <a:r>
              <a:rPr lang="en-US" dirty="0" smtClean="0"/>
              <a:t>	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Make sure your blogs are linked to your author website and social media accounts so they post automatically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Offer advanced reading copies of your book for review to bloggers who attract your niche market.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Look for opportunities to be a guest blogger on other blogs.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Consider doing a blog tour for your book.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dirty="0" smtClean="0"/>
          </a:p>
          <a:p>
            <a:pPr marL="342900" lvl="1" indent="-342900"/>
            <a:r>
              <a:rPr lang="en-US" sz="2400" b="1" u="sng" dirty="0" smtClean="0"/>
              <a:t>Online Marketing (continued)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Additional tools: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hlinkClick r:id="rId2"/>
              </a:rPr>
              <a:t>www.brandyourself.com</a:t>
            </a:r>
            <a:endParaRPr lang="en-US" sz="2800" dirty="0" smtClean="0"/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hlinkClick r:id="rId3"/>
              </a:rPr>
              <a:t>www.gigaalert.com</a:t>
            </a:r>
            <a:endParaRPr lang="en-US" sz="2800" dirty="0" smtClean="0"/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hlinkClick r:id="rId4"/>
              </a:rPr>
              <a:t>www.googlealert.com</a:t>
            </a:r>
            <a:endParaRPr lang="en-US" sz="2800" dirty="0" smtClean="0"/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hlinkClick r:id="rId5"/>
              </a:rPr>
              <a:t>www.klout.com</a:t>
            </a:r>
            <a:endParaRPr lang="en-US" sz="28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9F3748"/>
                </a:solidFill>
              </a:rPr>
              <a:t>3.  </a:t>
            </a:r>
            <a:r>
              <a:rPr lang="en-US" sz="2400" b="1" u="sng" dirty="0" smtClean="0"/>
              <a:t>Public Relations</a:t>
            </a:r>
          </a:p>
          <a:p>
            <a:pPr marL="342900" indent="-342900"/>
            <a:r>
              <a:rPr lang="en-US" sz="2400" dirty="0" smtClean="0"/>
              <a:t>Public relations can be one of the most effective marketing tools an author can have, but one that is the most difficult to cultivate.</a:t>
            </a:r>
          </a:p>
          <a:p>
            <a:pPr marL="342900" indent="-342900"/>
            <a:endParaRPr lang="en-US" sz="2400" dirty="0" smtClean="0"/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The basics of gaining publicity</a:t>
            </a:r>
          </a:p>
          <a:p>
            <a:pPr marL="800100" lvl="1" indent="-342900">
              <a:buClr>
                <a:srgbClr val="9F3748"/>
              </a:buClr>
              <a:buSzPct val="100000"/>
              <a:buFont typeface="+mj-lt"/>
              <a:buAutoNum type="arabicPeriod"/>
            </a:pPr>
            <a:r>
              <a:rPr lang="en-US" dirty="0" smtClean="0"/>
              <a:t>Create real news about you and/or your book(s)</a:t>
            </a:r>
          </a:p>
          <a:p>
            <a:pPr marL="800100" lvl="1" indent="-342900">
              <a:buClr>
                <a:srgbClr val="9F3748"/>
              </a:buClr>
              <a:buSzPct val="100000"/>
              <a:buFont typeface="+mj-lt"/>
              <a:buAutoNum type="arabicPeriod"/>
            </a:pPr>
            <a:r>
              <a:rPr lang="en-US" dirty="0" smtClean="0"/>
              <a:t>Locate and cultivate appropriate media contacts</a:t>
            </a:r>
          </a:p>
          <a:p>
            <a:pPr marL="800100" lvl="1" indent="-342900">
              <a:buClr>
                <a:srgbClr val="9F3748"/>
              </a:buClr>
              <a:buSzPct val="100000"/>
              <a:buFont typeface="+mj-lt"/>
              <a:buAutoNum type="arabicPeriod"/>
            </a:pPr>
            <a:r>
              <a:rPr lang="en-US" dirty="0" smtClean="0"/>
              <a:t>Be persistent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Two primary ways of attaining publicity</a:t>
            </a:r>
          </a:p>
          <a:p>
            <a:pPr marL="800100" lvl="1" indent="-342900">
              <a:buClr>
                <a:srgbClr val="9F3748"/>
              </a:buClr>
              <a:buSzPct val="100000"/>
              <a:buFont typeface="+mj-lt"/>
              <a:buAutoNum type="arabicPeriod"/>
            </a:pPr>
            <a:r>
              <a:rPr lang="en-US" dirty="0" smtClean="0"/>
              <a:t>Do it yourself</a:t>
            </a:r>
          </a:p>
          <a:p>
            <a:pPr marL="800100" lvl="1" indent="-342900">
              <a:buClr>
                <a:srgbClr val="9F3748"/>
              </a:buClr>
              <a:buSzPct val="100000"/>
              <a:buFont typeface="+mj-lt"/>
              <a:buAutoNum type="arabicPeriod"/>
            </a:pPr>
            <a:r>
              <a:rPr lang="en-US" dirty="0" smtClean="0"/>
              <a:t>Hire a publicist on an ongoing or per project basis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9F3748"/>
                </a:solidFill>
              </a:rPr>
              <a:t>3.  </a:t>
            </a:r>
            <a:r>
              <a:rPr lang="en-US" b="1" u="sng" dirty="0" smtClean="0"/>
              <a:t>Public Relations (continued)</a:t>
            </a:r>
          </a:p>
          <a:p>
            <a:pPr marL="342900" indent="-342900"/>
            <a:endParaRPr lang="en-US" dirty="0" smtClean="0"/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Tools for getting publicity</a:t>
            </a:r>
          </a:p>
          <a:p>
            <a:pPr marL="800100" lvl="1" indent="-342900">
              <a:buClr>
                <a:srgbClr val="9F3748"/>
              </a:buClr>
              <a:buFont typeface="+mj-lt"/>
              <a:buAutoNum type="arabicPeriod"/>
            </a:pPr>
            <a:r>
              <a:rPr lang="en-US" dirty="0" smtClean="0"/>
              <a:t>Develop a press kit</a:t>
            </a:r>
          </a:p>
          <a:p>
            <a:pPr marL="800100" lvl="1" indent="-342900">
              <a:buClr>
                <a:srgbClr val="9F3748"/>
              </a:buClr>
              <a:buFont typeface="+mj-lt"/>
              <a:buAutoNum type="arabicPeriod"/>
            </a:pPr>
            <a:r>
              <a:rPr lang="en-US" dirty="0" smtClean="0"/>
              <a:t>Go after book reviews</a:t>
            </a:r>
          </a:p>
          <a:p>
            <a:pPr marL="800100" lvl="1" indent="-342900">
              <a:buClr>
                <a:srgbClr val="9F3748"/>
              </a:buClr>
              <a:buFont typeface="+mj-lt"/>
              <a:buAutoNum type="arabicPeriod"/>
            </a:pPr>
            <a:r>
              <a:rPr lang="en-US" dirty="0" smtClean="0"/>
              <a:t>Enter your book in award contests</a:t>
            </a:r>
          </a:p>
          <a:p>
            <a:pPr marL="800100" lvl="1" indent="-342900">
              <a:buClr>
                <a:srgbClr val="9F3748"/>
              </a:buClr>
              <a:buFont typeface="+mj-lt"/>
              <a:buAutoNum type="arabicPeriod"/>
            </a:pPr>
            <a:r>
              <a:rPr lang="en-US" dirty="0" smtClean="0"/>
              <a:t>Write (or have written) strong, effective press releases</a:t>
            </a:r>
          </a:p>
          <a:p>
            <a:pPr marL="800100" lvl="1" indent="-342900">
              <a:buClr>
                <a:srgbClr val="9F3748"/>
              </a:buClr>
              <a:buFont typeface="+mj-lt"/>
              <a:buAutoNum type="arabicPeriod"/>
            </a:pPr>
            <a:r>
              <a:rPr lang="en-US" dirty="0" smtClean="0"/>
              <a:t>Understand the components of a pitch letter and develop one when appropriate</a:t>
            </a:r>
          </a:p>
          <a:p>
            <a:pPr marL="800100" lvl="1" indent="-342900">
              <a:buClr>
                <a:srgbClr val="9F3748"/>
              </a:buClr>
              <a:buFont typeface="+mj-lt"/>
              <a:buAutoNum type="arabicPeriod"/>
            </a:pPr>
            <a:r>
              <a:rPr lang="en-US" dirty="0" smtClean="0"/>
              <a:t>Develop a strong media list</a:t>
            </a:r>
          </a:p>
          <a:p>
            <a:pPr marL="800100" lvl="1" indent="-342900">
              <a:buClr>
                <a:srgbClr val="9F3748"/>
              </a:buClr>
              <a:buFont typeface="+mj-lt"/>
              <a:buAutoNum type="arabicPeriod"/>
            </a:pPr>
            <a:r>
              <a:rPr lang="en-US" dirty="0" smtClean="0"/>
              <a:t>Engage with the media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Local reporters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Specialized columnists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Radio programs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Local television talk shows</a:t>
            </a:r>
          </a:p>
          <a:p>
            <a:pPr marL="1257300" lvl="2" indent="-342900"/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9F3748"/>
                </a:solidFill>
              </a:rPr>
              <a:t>4</a:t>
            </a:r>
            <a:r>
              <a:rPr lang="en-US" sz="2400" b="1" dirty="0" smtClean="0">
                <a:solidFill>
                  <a:srgbClr val="9F3748"/>
                </a:solidFill>
              </a:rPr>
              <a:t>.  </a:t>
            </a:r>
            <a:r>
              <a:rPr lang="en-US" sz="2400" b="1" u="sng" dirty="0" smtClean="0"/>
              <a:t>Affiliate Marketing</a:t>
            </a:r>
          </a:p>
          <a:p>
            <a:pPr marL="342900" indent="-342900"/>
            <a:r>
              <a:rPr lang="en-US" sz="2400" dirty="0" smtClean="0"/>
              <a:t>This type of marketing involves hooking up with businesses and organizations that share a similar target audience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Online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Offline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Examples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Work with other authors to cross-promote each other’s books using the Amazon or B&amp;N Affiliate programs.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Encourage fans to join the Amazon or B&amp;N affiliate programs and link from their blogs, website, etc.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Connect with local businesses that share your target market and create events, giveaways, promotions, etc.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Look for businesses that might be interested in buying copies of your books at a discount to give to their clients.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Identify charities with which your book is a good fit, and approach them regarding a promotion where they receive a percentage of the sales.</a:t>
            </a:r>
          </a:p>
          <a:p>
            <a:pPr marL="800100" lvl="1" indent="-342900"/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9F3748"/>
                </a:solidFill>
              </a:rPr>
              <a:t>5. </a:t>
            </a:r>
            <a:r>
              <a:rPr lang="en-US" sz="2400" b="1" u="sng" dirty="0" smtClean="0"/>
              <a:t>Direct Mail/Email Marketing</a:t>
            </a:r>
          </a:p>
          <a:p>
            <a:pPr marL="342900" indent="-342900"/>
            <a:r>
              <a:rPr lang="en-US" sz="2400" dirty="0" smtClean="0"/>
              <a:t>Direct mail marketing can be an absolute waste of time and money, or a very effective piece of your overall marketing program. </a:t>
            </a:r>
            <a:r>
              <a:rPr lang="en-US" sz="2400" b="1" dirty="0" smtClean="0"/>
              <a:t>The difference is what you send and who you send it to.</a:t>
            </a:r>
            <a:endParaRPr lang="en-US" sz="2400" dirty="0" smtClean="0"/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Example: For my grief books, I created a list of grief counselors all over the country and sent a postcard. Sales through all venues have increased.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b="1" dirty="0" smtClean="0"/>
              <a:t>Examples of what to send: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Newsletters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Letters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Brochures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Postcards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Book jackets that are printed on the inside and used as a brochure</a:t>
            </a:r>
          </a:p>
          <a:p>
            <a:pPr marL="342900" indent="-342900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pic>
        <p:nvPicPr>
          <p:cNvPr id="4" name="Content Placeholder 3" descr="2013-10-30 picture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133600"/>
            <a:ext cx="1607642" cy="1905000"/>
          </a:xfrm>
          <a:ln>
            <a:solidFill>
              <a:srgbClr val="9F3748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33600" y="2209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Terri Ann Leidich</a:t>
            </a:r>
          </a:p>
          <a:p>
            <a:pPr algn="ctr"/>
            <a:r>
              <a:rPr lang="en-US" sz="2400" dirty="0" smtClean="0"/>
              <a:t>President, BQB Publishing</a:t>
            </a:r>
          </a:p>
          <a:p>
            <a:pPr algn="ctr"/>
            <a:r>
              <a:rPr lang="en-US" sz="2400" dirty="0" smtClean="0"/>
              <a:t>Author of three books </a:t>
            </a:r>
            <a:endParaRPr lang="en-US" sz="2400" dirty="0"/>
          </a:p>
        </p:txBody>
      </p:sp>
      <p:pic>
        <p:nvPicPr>
          <p:cNvPr id="7" name="Picture 6" descr="9781937084011_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581400"/>
            <a:ext cx="1219200" cy="1828800"/>
          </a:xfrm>
          <a:prstGeom prst="rect">
            <a:avLst/>
          </a:prstGeom>
        </p:spPr>
      </p:pic>
      <p:pic>
        <p:nvPicPr>
          <p:cNvPr id="8" name="Picture 7" descr="9780983169956_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81400"/>
            <a:ext cx="1133845" cy="1752600"/>
          </a:xfrm>
          <a:prstGeom prst="rect">
            <a:avLst/>
          </a:prstGeom>
        </p:spPr>
      </p:pic>
      <p:pic>
        <p:nvPicPr>
          <p:cNvPr id="9" name="Picture 8" descr="Family Inheritance Cover Art Smaller Famil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578352"/>
            <a:ext cx="1066800" cy="1780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5486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Release Date: 10/1/14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5229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What you need to do it right</a:t>
            </a:r>
          </a:p>
          <a:p>
            <a:pPr marL="342900" indent="-342900"/>
            <a:endParaRPr lang="en-US" sz="2400" b="1" dirty="0" smtClean="0"/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000" b="1" dirty="0" smtClean="0"/>
              <a:t>A good database of addresses 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Bookstores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Libraries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Media specialists or principals at schools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Churches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Organizations that would have interest in your or your book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Preschools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Sportscasters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Book clubs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Your target or niche market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Gift or specialty stores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/>
            <a:r>
              <a:rPr lang="en-US" sz="2400" dirty="0" smtClean="0"/>
              <a:t>As a part of your direct mail campaign, you can develop your opt-in email database as well.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 smtClean="0"/>
              <a:t>Who to send to: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Creating your database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On your website, have a signup form for people who are interested in receiving mailings, emails, newsletters, etc., from you.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When you do book signings, appearances, etc., have a sign up sheet.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On social media, let people know when you’re about to send out email or mailed info and encourage them to sign up.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Buy targeted mail lists.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This isn’t recommended for email marketing because most email programs like Mail Chimp or Constant Contact require an opt in from those on your lists.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Email Marketing</a:t>
            </a:r>
          </a:p>
          <a:p>
            <a:pPr marL="342900" indent="-342900"/>
            <a:r>
              <a:rPr lang="en-US" sz="2400" dirty="0" smtClean="0"/>
              <a:t>This type of marketing is experiencing a revival because of programs like Mail Chimp and Constant Comment, where opting-in is necessary.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b="1" dirty="0" smtClean="0"/>
              <a:t>What it can do: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Help build your fan base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Great way to stay in touch with your fan base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Keep your fans aware of events, upcoming books, etc. 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Email Marketing (continued)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b="1" dirty="0" smtClean="0"/>
              <a:t>What you need to do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Sign up with an email program like Mail Chimp (which is free for smaller users) or Constant Contact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Begin creating your opt-in email list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Have a signup form at your book signings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Create a signup form or link on your website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Keep your emails informative and useful, not just hard pushes to sell your book(s)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Look for large organizations that send large-volume emails to see if you can get your book reviewed or get interviewed as an author in their email newsletter</a:t>
            </a:r>
          </a:p>
          <a:p>
            <a:pPr marL="342900" indent="-342900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rgbClr val="9F3748"/>
                </a:solidFill>
              </a:rPr>
              <a:t>6. </a:t>
            </a:r>
            <a:r>
              <a:rPr lang="en-US" sz="2400" b="1" u="sng" dirty="0" smtClean="0"/>
              <a:t>Traditional Advertising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b="1" dirty="0" smtClean="0"/>
              <a:t>What paid advertising can do for you and your book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Attract readers and fans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Build credibility, establish and maintain your brand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Promote your book and yourself as an author</a:t>
            </a:r>
          </a:p>
          <a:p>
            <a:pPr marL="342900" indent="-342900">
              <a:buClr>
                <a:srgbClr val="9F3748"/>
              </a:buClr>
              <a:buSzPct val="150000"/>
            </a:pPr>
            <a:endParaRPr lang="en-US" dirty="0" smtClean="0"/>
          </a:p>
          <a:p>
            <a:pPr marL="342900" indent="-342900">
              <a:buClr>
                <a:srgbClr val="9F3748"/>
              </a:buClr>
              <a:buSzPct val="150000"/>
            </a:pPr>
            <a:r>
              <a:rPr lang="en-US" sz="2400" b="1" dirty="0" smtClean="0"/>
              <a:t>Types of advertising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Print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Newspapers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Magazines 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Specialty periodicals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Radio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Television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Online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Social media ads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Blog ads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err="1" smtClean="0"/>
              <a:t>BookBub</a:t>
            </a:r>
            <a:endParaRPr lang="en-US" dirty="0" smtClean="0"/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Google </a:t>
            </a:r>
            <a:r>
              <a:rPr lang="en-US" dirty="0" err="1" smtClean="0"/>
              <a:t>Adwords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953000"/>
          </a:xfrm>
          <a:ln>
            <a:solidFill>
              <a:srgbClr val="9F3748"/>
            </a:solidFill>
          </a:ln>
        </p:spPr>
        <p:txBody>
          <a:bodyPr>
            <a:no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Take charge of your marketing.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Establish a yearly marketing budget.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Look at what your publisher provides and build from there.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Create a written marketing plan.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Enhance and refresh your marketing each year.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Consider all areas of marketing.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Start with the areas that you are most comfortable with, but don’t stop there.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1" dirty="0" smtClean="0"/>
              <a:t>Remember, the market is always changing, so marketing can never stop.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n-US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29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953000"/>
          </a:xfrm>
          <a:ln>
            <a:solidFill>
              <a:srgbClr val="9F3748"/>
            </a:solidFill>
          </a:ln>
        </p:spPr>
        <p:txBody>
          <a:bodyPr>
            <a:no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None/>
            </a:pPr>
            <a:r>
              <a:rPr lang="en-US" sz="2400" b="1" dirty="0" smtClean="0"/>
              <a:t>Forms that can help you organize your pre-release and post-release marketing: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None/>
            </a:pPr>
            <a:endParaRPr lang="en-US" sz="2400" b="1" dirty="0" smtClean="0"/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Six Types of Marketing Planning Form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Competitive Analysis 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Marketing Foundation Worksheet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Word Format Marketing Organization Form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Excel Book Marketing Master Spreadsheet</a:t>
            </a:r>
          </a:p>
          <a:p>
            <a:pPr marL="342900" indent="-342900">
              <a:buClr>
                <a:srgbClr val="9F3748"/>
              </a:buClr>
              <a:buSzPct val="150000"/>
              <a:buNone/>
            </a:pPr>
            <a:endParaRPr lang="en-US" sz="2400" b="1" dirty="0" smtClean="0"/>
          </a:p>
          <a:p>
            <a:pPr marL="342900" indent="-342900">
              <a:buClr>
                <a:srgbClr val="9F3748"/>
              </a:buClr>
              <a:buSzPct val="150000"/>
              <a:buNone/>
            </a:pPr>
            <a:r>
              <a:rPr lang="en-US" sz="2400" b="1" dirty="0" smtClean="0"/>
              <a:t>If you are interested in receiving any of these forms, email me at</a:t>
            </a:r>
            <a:r>
              <a:rPr lang="en-US" sz="3200" b="1" dirty="0" smtClean="0"/>
              <a:t> </a:t>
            </a:r>
            <a:r>
              <a:rPr lang="en-US" sz="3200" b="1" dirty="0" smtClean="0">
                <a:hlinkClick r:id="rId2"/>
              </a:rPr>
              <a:t>terri@bqbpublishing.com</a:t>
            </a:r>
            <a:r>
              <a:rPr lang="en-US" sz="3200" b="1" dirty="0" smtClean="0"/>
              <a:t> </a:t>
            </a:r>
          </a:p>
          <a:p>
            <a:pPr marL="342900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endParaRPr lang="en-US" sz="2400" b="1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endParaRPr lang="en-US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29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42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09600" y="1828800"/>
            <a:ext cx="104394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Thanks for joining us!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Have a great Saturday!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4191000" cy="3194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2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smtClean="0"/>
              <a:t>Overview of Book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  <a:ln>
            <a:solidFill>
              <a:srgbClr val="9F3748"/>
            </a:solidFill>
          </a:ln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US" b="1" dirty="0" smtClean="0"/>
              <a:t>Book marketing in the past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Mostly Traditional Publishing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Marketing done strongly by publisher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b="1" dirty="0" smtClean="0"/>
              <a:t>Book marketing today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Variety of Publishing Options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Traditional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Hybrid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Self-publishing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Variety of Publishing Formats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Print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eBook</a:t>
            </a:r>
          </a:p>
          <a:p>
            <a:pPr lvl="2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Audio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Competition greater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Social media has changed the face of marketing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sz="1800" dirty="0" smtClean="0"/>
              <a:t>Author involvement is crucial </a:t>
            </a:r>
          </a:p>
        </p:txBody>
      </p:sp>
    </p:spTree>
    <p:extLst>
      <p:ext uri="{BB962C8B-B14F-4D97-AF65-F5344CB8AC3E}">
        <p14:creationId xmlns="" xmlns:p14="http://schemas.microsoft.com/office/powerpoint/2010/main" val="15229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Book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  <a:ln>
            <a:solidFill>
              <a:srgbClr val="9F3748"/>
            </a:solidFill>
          </a:ln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None/>
            </a:pPr>
            <a:r>
              <a:rPr lang="en-US" sz="3100" b="1" dirty="0" smtClean="0"/>
              <a:t>Why Take Charge of Your Book Marketing?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800" dirty="0" smtClean="0"/>
              <a:t>Marketing is about building relationships.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800" dirty="0" smtClean="0"/>
              <a:t>No one knows your book better than you.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US" sz="2800" dirty="0" smtClean="0"/>
              <a:t>As an author, you are the owner of your own business.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dirty="0" smtClean="0"/>
              <a:t>You are the leader of your business.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dirty="0" smtClean="0"/>
              <a:t>You can influence whether you succeed or not.</a:t>
            </a:r>
          </a:p>
          <a:p>
            <a:pPr lvl="1">
              <a:buClr>
                <a:schemeClr val="accent2">
                  <a:lumMod val="50000"/>
                </a:schemeClr>
              </a:buClr>
              <a:buNone/>
            </a:pPr>
            <a:endParaRPr lang="en-US" b="1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1800" b="1" dirty="0" smtClean="0"/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1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29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Book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9F3748"/>
            </a:solidFill>
          </a:ln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None/>
            </a:pPr>
            <a:r>
              <a:rPr lang="en-US" sz="3200" b="1" dirty="0" smtClean="0"/>
              <a:t>Two Important Stages of Book Marketing</a:t>
            </a:r>
          </a:p>
          <a:p>
            <a:pPr marL="514350" indent="-51435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3200" b="1" dirty="0" smtClean="0"/>
              <a:t>Before the release</a:t>
            </a:r>
          </a:p>
          <a:p>
            <a:pPr marL="880110" lvl="1" indent="-514350">
              <a:buClr>
                <a:schemeClr val="accent2">
                  <a:lumMod val="50000"/>
                </a:schemeClr>
              </a:buClr>
            </a:pPr>
            <a:r>
              <a:rPr lang="en-US" dirty="0" smtClean="0"/>
              <a:t>Pre-launch efforts and events</a:t>
            </a:r>
          </a:p>
          <a:p>
            <a:pPr marL="880110" lvl="1" indent="-514350">
              <a:buClr>
                <a:schemeClr val="accent2">
                  <a:lumMod val="50000"/>
                </a:schemeClr>
              </a:buClr>
            </a:pPr>
            <a:r>
              <a:rPr lang="en-US" dirty="0" smtClean="0"/>
              <a:t>Launch parties</a:t>
            </a:r>
          </a:p>
          <a:p>
            <a:pPr marL="880110" lvl="1" indent="-514350">
              <a:buClr>
                <a:schemeClr val="accent2">
                  <a:lumMod val="50000"/>
                </a:schemeClr>
              </a:buClr>
              <a:buNone/>
            </a:pPr>
            <a:endParaRPr lang="en-US" b="1" dirty="0" smtClean="0"/>
          </a:p>
          <a:p>
            <a:pPr marL="514350" indent="-51435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3200" b="1" dirty="0" smtClean="0"/>
              <a:t>After the release</a:t>
            </a:r>
          </a:p>
          <a:p>
            <a:pPr marL="880110" lvl="1" indent="-514350">
              <a:buClr>
                <a:schemeClr val="accent2">
                  <a:lumMod val="50000"/>
                </a:schemeClr>
              </a:buClr>
            </a:pPr>
            <a:r>
              <a:rPr lang="en-US" dirty="0" smtClean="0"/>
              <a:t>Ongoing marketing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en-US" sz="1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5229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First Steps:</a:t>
            </a:r>
          </a:p>
          <a:p>
            <a:pPr marL="514350" indent="-514350">
              <a:buClr>
                <a:srgbClr val="9F3748"/>
              </a:buClr>
              <a:buAutoNum type="arabicPeriod"/>
            </a:pPr>
            <a:r>
              <a:rPr lang="en-US" sz="3200" b="1" dirty="0" smtClean="0"/>
              <a:t>Know your target and niche markets</a:t>
            </a:r>
          </a:p>
          <a:p>
            <a:pPr>
              <a:buClr>
                <a:srgbClr val="9F3748"/>
              </a:buClr>
            </a:pPr>
            <a:r>
              <a:rPr lang="en-US" sz="2400" b="1" dirty="0" smtClean="0"/>
              <a:t>Begin by identifying:</a:t>
            </a:r>
          </a:p>
          <a:p>
            <a:pPr lvl="1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/>
              <a:t>The genre of your book. </a:t>
            </a:r>
            <a:r>
              <a:rPr lang="en-US" sz="2000" dirty="0" smtClean="0">
                <a:hlinkClick r:id="rId2"/>
              </a:rPr>
              <a:t>http://www.bisg.org/</a:t>
            </a:r>
            <a:endParaRPr lang="en-US" sz="2000" dirty="0" smtClean="0"/>
          </a:p>
          <a:p>
            <a:pPr lvl="1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/>
              <a:t>Within that genre, what is the age group most likely to read your book?</a:t>
            </a:r>
          </a:p>
          <a:p>
            <a:pPr lvl="1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/>
              <a:t>With the age group, which sex will your book appeal to more?</a:t>
            </a:r>
          </a:p>
          <a:p>
            <a:pPr lvl="1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/>
              <a:t>Identify any special interests that would draw people to your book. </a:t>
            </a:r>
          </a:p>
          <a:p>
            <a:pPr lvl="1">
              <a:buClr>
                <a:srgbClr val="9F3748"/>
              </a:buClr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Clr>
                <a:srgbClr val="9F3748"/>
              </a:buClr>
            </a:pPr>
            <a:r>
              <a:rPr lang="en-US" sz="2400" b="1" dirty="0" smtClean="0">
                <a:solidFill>
                  <a:srgbClr val="9F3748"/>
                </a:solidFill>
              </a:rPr>
              <a:t>2.  </a:t>
            </a:r>
            <a:r>
              <a:rPr lang="en-US" sz="3200" b="1" dirty="0" smtClean="0"/>
              <a:t>Know your competition </a:t>
            </a:r>
          </a:p>
          <a:p>
            <a:pPr>
              <a:buClr>
                <a:srgbClr val="9F3748"/>
              </a:buClr>
              <a:buSzPct val="150000"/>
            </a:pPr>
            <a:r>
              <a:rPr lang="en-US" sz="2400" b="1" dirty="0" smtClean="0"/>
              <a:t>Do a competitive analysis:</a:t>
            </a:r>
          </a:p>
          <a:p>
            <a:pPr lvl="1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/>
              <a:t>What books are selling the most within your genre?</a:t>
            </a:r>
          </a:p>
          <a:p>
            <a:pPr lvl="1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/>
              <a:t>Check out the authors and see what they are doing. </a:t>
            </a:r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</a:pPr>
            <a:endParaRPr lang="en-US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Six Types of Marketing</a:t>
            </a:r>
          </a:p>
          <a:p>
            <a:endParaRPr lang="en-US" sz="3200" b="1" dirty="0" smtClean="0"/>
          </a:p>
          <a:p>
            <a:pPr marL="457200" indent="-457200">
              <a:buClr>
                <a:srgbClr val="9F3748"/>
              </a:buClr>
              <a:buFont typeface="+mj-lt"/>
              <a:buAutoNum type="arabicPeriod"/>
            </a:pPr>
            <a:r>
              <a:rPr lang="en-US" sz="3200" b="1" dirty="0" smtClean="0"/>
              <a:t>Grassroots marketing</a:t>
            </a:r>
          </a:p>
          <a:p>
            <a:pPr marL="457200" indent="-457200">
              <a:buClr>
                <a:srgbClr val="9F3748"/>
              </a:buClr>
              <a:buFont typeface="+mj-lt"/>
              <a:buAutoNum type="arabicPeriod"/>
            </a:pPr>
            <a:r>
              <a:rPr lang="en-US" sz="3200" b="1" dirty="0" smtClean="0"/>
              <a:t>Online marketing</a:t>
            </a:r>
          </a:p>
          <a:p>
            <a:pPr marL="457200" indent="-457200">
              <a:buClr>
                <a:srgbClr val="9F3748"/>
              </a:buClr>
              <a:buFont typeface="+mj-lt"/>
              <a:buAutoNum type="arabicPeriod"/>
            </a:pPr>
            <a:r>
              <a:rPr lang="en-US" sz="3200" b="1" dirty="0" smtClean="0"/>
              <a:t>Public relations</a:t>
            </a:r>
          </a:p>
          <a:p>
            <a:pPr marL="457200" indent="-457200">
              <a:buClr>
                <a:srgbClr val="9F3748"/>
              </a:buClr>
              <a:buFont typeface="+mj-lt"/>
              <a:buAutoNum type="arabicPeriod"/>
            </a:pPr>
            <a:r>
              <a:rPr lang="en-US" sz="3200" b="1" dirty="0" smtClean="0"/>
              <a:t>Affiliate marketing</a:t>
            </a:r>
          </a:p>
          <a:p>
            <a:pPr marL="457200" indent="-457200">
              <a:buClr>
                <a:srgbClr val="9F3748"/>
              </a:buClr>
              <a:buFont typeface="+mj-lt"/>
              <a:buAutoNum type="arabicPeriod"/>
            </a:pPr>
            <a:r>
              <a:rPr lang="en-US" sz="3200" b="1" dirty="0" smtClean="0"/>
              <a:t>Direct mail/email marketing</a:t>
            </a:r>
          </a:p>
          <a:p>
            <a:pPr marL="457200" indent="-457200">
              <a:buClr>
                <a:srgbClr val="9F3748"/>
              </a:buClr>
              <a:buFont typeface="+mj-lt"/>
              <a:buAutoNum type="arabicPeriod"/>
            </a:pPr>
            <a:r>
              <a:rPr lang="en-US" sz="3200" b="1" dirty="0" smtClean="0"/>
              <a:t>Traditional advertising</a:t>
            </a:r>
          </a:p>
          <a:p>
            <a:pPr marL="457200" indent="-457200">
              <a:buClr>
                <a:srgbClr val="9F3748"/>
              </a:buClr>
            </a:pPr>
            <a:endParaRPr lang="en-US" b="1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62526"/>
            <a:ext cx="8229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Six Types of Marketing</a:t>
            </a:r>
          </a:p>
          <a:p>
            <a:pPr marL="342900" indent="-342900"/>
            <a:r>
              <a:rPr lang="en-US" sz="2400" b="1" dirty="0" smtClean="0">
                <a:solidFill>
                  <a:srgbClr val="9F3748"/>
                </a:solidFill>
              </a:rPr>
              <a:t>1.  </a:t>
            </a:r>
            <a:r>
              <a:rPr lang="en-US" sz="2400" b="1" u="sng" dirty="0" smtClean="0"/>
              <a:t>Grassroots marketing:</a:t>
            </a:r>
            <a:r>
              <a:rPr lang="en-US" sz="2400" b="1" dirty="0" smtClean="0"/>
              <a:t> </a:t>
            </a:r>
            <a:r>
              <a:rPr lang="en-US" sz="2400" dirty="0" smtClean="0"/>
              <a:t>Using existing resources and implementing processes to help you cultivate those resources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/>
              <a:t>Carry bookmarks and hand them out at every opportunity.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/>
              <a:t>Network every chance you get.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/>
              <a:t>Connect with your local libraries and offer to do readings, presentations, etc. Ask them to carry your book or consider donating a copy.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/>
              <a:t>Participate in local events and set up a table to sell your book or hand out bookmarks.</a:t>
            </a:r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dirty="0" smtClean="0"/>
              <a:t>Connect with your local media to let them know you’re a published author. Have your press kit handy to give to them if they are interested.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b="1" dirty="0" smtClean="0"/>
          </a:p>
          <a:p>
            <a:pPr marL="1257300" lvl="2" indent="-342900"/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229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/>
            <a:endParaRPr lang="en-US" sz="2400" b="1" dirty="0" smtClean="0"/>
          </a:p>
          <a:p>
            <a:pPr marL="800100" lvl="1" indent="-342900"/>
            <a:r>
              <a:rPr lang="en-US" sz="2400" b="1" u="sng" dirty="0" smtClean="0"/>
              <a:t>Grassroots Marketing (continued)</a:t>
            </a:r>
            <a:endParaRPr lang="en-US" sz="2400" dirty="0" smtClean="0"/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Look for places to donate your book and help build your fan base: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Hospitals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Public libraries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Community college libraries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Local B&amp;B’s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Community centers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Senior centers</a:t>
            </a:r>
          </a:p>
          <a:p>
            <a:pPr marL="1257300" lvl="2" indent="-342900">
              <a:buClr>
                <a:srgbClr val="9F3748"/>
              </a:buClr>
              <a:buSzPct val="150000"/>
            </a:pPr>
            <a:endParaRPr lang="en-US" dirty="0" smtClean="0"/>
          </a:p>
          <a:p>
            <a:pPr marL="800100" lvl="1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sz="2400" b="1" dirty="0" smtClean="0"/>
              <a:t>Look for places to do book readings: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Local coffee shops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Hospitals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Active retirement communities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Locally owned bookstores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Community colleges</a:t>
            </a:r>
          </a:p>
          <a:p>
            <a:pPr marL="1257300" lvl="2" indent="-342900">
              <a:buClr>
                <a:srgbClr val="9F3748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Schools</a:t>
            </a:r>
          </a:p>
          <a:p>
            <a:endParaRPr lang="en-US" sz="2400" b="1" dirty="0" smtClean="0"/>
          </a:p>
          <a:p>
            <a:pPr lvl="1"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751D5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8320</TotalTime>
  <Words>1765</Words>
  <Application>Microsoft Office PowerPoint</Application>
  <PresentationFormat>On-screen Show (4:3)</PresentationFormat>
  <Paragraphs>359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Take Charge of Your Marketing  No Matter How Your Book Is Published</vt:lpstr>
      <vt:lpstr>Presenter</vt:lpstr>
      <vt:lpstr>Overview of Book Marketing</vt:lpstr>
      <vt:lpstr>Overview of Book Marketing</vt:lpstr>
      <vt:lpstr>Overview of Book Marketing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Summary</vt:lpstr>
      <vt:lpstr>Summary</vt:lpstr>
      <vt:lpstr>Questions?</vt:lpstr>
      <vt:lpstr>Thanks for joining us!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&amp; Marc</dc:creator>
  <cp:lastModifiedBy>Terri Leidich</cp:lastModifiedBy>
  <cp:revision>321</cp:revision>
  <cp:lastPrinted>2013-04-13T13:17:15Z</cp:lastPrinted>
  <dcterms:created xsi:type="dcterms:W3CDTF">2013-04-11T21:57:35Z</dcterms:created>
  <dcterms:modified xsi:type="dcterms:W3CDTF">2014-01-27T15:06:14Z</dcterms:modified>
</cp:coreProperties>
</file>