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18"/>
  </p:notesMasterIdLst>
  <p:sldIdLst>
    <p:sldId id="256" r:id="rId2"/>
    <p:sldId id="258" r:id="rId3"/>
    <p:sldId id="257" r:id="rId4"/>
    <p:sldId id="264" r:id="rId5"/>
    <p:sldId id="273" r:id="rId6"/>
    <p:sldId id="275" r:id="rId7"/>
    <p:sldId id="285" r:id="rId8"/>
    <p:sldId id="274" r:id="rId9"/>
    <p:sldId id="276" r:id="rId10"/>
    <p:sldId id="277" r:id="rId11"/>
    <p:sldId id="279" r:id="rId12"/>
    <p:sldId id="267" r:id="rId13"/>
    <p:sldId id="278" r:id="rId14"/>
    <p:sldId id="280" r:id="rId15"/>
    <p:sldId id="270" r:id="rId16"/>
    <p:sldId id="266" r:id="rId17"/>
  </p:sldIdLst>
  <p:sldSz cx="9144000" cy="6858000" type="screen4x3"/>
  <p:notesSz cx="7077075" cy="90773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aty" initials="K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9F3748"/>
    <a:srgbClr val="BF3F7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9" autoAdjust="0"/>
    <p:restoredTop sz="94658" autoAdjust="0"/>
  </p:normalViewPr>
  <p:slideViewPr>
    <p:cSldViewPr>
      <p:cViewPr>
        <p:scale>
          <a:sx n="118" d="100"/>
          <a:sy n="118" d="100"/>
        </p:scale>
        <p:origin x="523" y="16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5386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5" y="0"/>
            <a:ext cx="3066733" cy="45386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F8FD45-2721-4728-B638-90B9C2D7E270}" type="datetimeFigureOut">
              <a:rPr lang="en-US" smtClean="0"/>
              <a:pPr/>
              <a:t>1/15/2014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70000" y="681038"/>
            <a:ext cx="4537075" cy="34036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311730"/>
            <a:ext cx="5661660" cy="408479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21883"/>
            <a:ext cx="3066733" cy="4538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5" y="8621883"/>
            <a:ext cx="3066733" cy="4538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61CE56-D96B-41DA-9E11-BA5D57E9E4C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950353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61CE56-D96B-41DA-9E11-BA5D57E9E4C4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48413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5C68F-927A-403E-ADDD-C3E0B63AE54B}" type="datetimeFigureOut">
              <a:rPr lang="en-US" smtClean="0"/>
              <a:pPr/>
              <a:t>1/15/2014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B169C-BB25-4252-86B9-7D17A8AC94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5C68F-927A-403E-ADDD-C3E0B63AE54B}" type="datetimeFigureOut">
              <a:rPr lang="en-US" smtClean="0"/>
              <a:pPr/>
              <a:t>1/15/2014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B169C-BB25-4252-86B9-7D17A8AC94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5C68F-927A-403E-ADDD-C3E0B63AE54B}" type="datetimeFigureOut">
              <a:rPr lang="en-US" smtClean="0"/>
              <a:pPr/>
              <a:t>1/15/2014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B169C-BB25-4252-86B9-7D17A8AC94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5C68F-927A-403E-ADDD-C3E0B63AE54B}" type="datetimeFigureOut">
              <a:rPr lang="en-US" smtClean="0"/>
              <a:pPr/>
              <a:t>1/15/2014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B169C-BB25-4252-86B9-7D17A8AC94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5C68F-927A-403E-ADDD-C3E0B63AE54B}" type="datetimeFigureOut">
              <a:rPr lang="en-US" smtClean="0"/>
              <a:pPr/>
              <a:t>1/15/2014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B169C-BB25-4252-86B9-7D17A8AC94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5C68F-927A-403E-ADDD-C3E0B63AE54B}" type="datetimeFigureOut">
              <a:rPr lang="en-US" smtClean="0"/>
              <a:pPr/>
              <a:t>1/15/2014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B169C-BB25-4252-86B9-7D17A8AC94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5C68F-927A-403E-ADDD-C3E0B63AE54B}" type="datetimeFigureOut">
              <a:rPr lang="en-US" smtClean="0"/>
              <a:pPr/>
              <a:t>1/15/2014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B169C-BB25-4252-86B9-7D17A8AC94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5C68F-927A-403E-ADDD-C3E0B63AE54B}" type="datetimeFigureOut">
              <a:rPr lang="en-US" smtClean="0"/>
              <a:pPr/>
              <a:t>1/15/2014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B169C-BB25-4252-86B9-7D17A8AC94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5C68F-927A-403E-ADDD-C3E0B63AE54B}" type="datetimeFigureOut">
              <a:rPr lang="en-US" smtClean="0"/>
              <a:pPr/>
              <a:t>1/15/2014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B169C-BB25-4252-86B9-7D17A8AC94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5C68F-927A-403E-ADDD-C3E0B63AE54B}" type="datetimeFigureOut">
              <a:rPr lang="en-US" smtClean="0"/>
              <a:pPr/>
              <a:t>1/15/2014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B169C-BB25-4252-86B9-7D17A8AC94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5C68F-927A-403E-ADDD-C3E0B63AE54B}" type="datetimeFigureOut">
              <a:rPr lang="en-US" smtClean="0"/>
              <a:pPr/>
              <a:t>1/15/2014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6DB169C-BB25-4252-86B9-7D17A8AC941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A25C68F-927A-403E-ADDD-C3E0B63AE54B}" type="datetimeFigureOut">
              <a:rPr lang="en-US" smtClean="0"/>
              <a:pPr/>
              <a:t>1/15/2014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6DB169C-BB25-4252-86B9-7D17A8AC9414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readerscircle.org/" TargetMode="Externa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midwestbooksellers.org/" TargetMode="External"/><Relationship Id="rId2" Type="http://schemas.openxmlformats.org/officeDocument/2006/relationships/hyperlink" Target="http://www.gliba.org/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mountainsplains.org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ewenglandbooks.org/" TargetMode="External"/><Relationship Id="rId2" Type="http://schemas.openxmlformats.org/officeDocument/2006/relationships/hyperlink" Target="http://www.newatlanticbooks.com/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nciba.com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cibabooks.org/" TargetMode="External"/><Relationship Id="rId2" Type="http://schemas.openxmlformats.org/officeDocument/2006/relationships/hyperlink" Target="http://www.pnba.org/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sibaweb.com/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79704" y="5791200"/>
            <a:ext cx="7854696" cy="1752600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Saturday, January 18, 2014</a:t>
            </a:r>
          </a:p>
          <a:p>
            <a:pPr algn="ctr"/>
            <a:r>
              <a:rPr lang="en-US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10:00 a.m. EST</a:t>
            </a:r>
            <a:endParaRPr lang="en-US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-609600" y="1066800"/>
            <a:ext cx="10210800" cy="46482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276600" y="1981200"/>
            <a:ext cx="2247596" cy="173494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8952" y="3810000"/>
            <a:ext cx="7851648" cy="1600200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>
                <a:solidFill>
                  <a:schemeClr val="bg1">
                    <a:lumMod val="50000"/>
                    <a:lumOff val="50000"/>
                  </a:schemeClr>
                </a:solidFill>
                <a:latin typeface="Cambria" pitchFamily="18" charset="0"/>
              </a:rPr>
              <a:t>Author Training Call </a:t>
            </a:r>
            <a:br>
              <a:rPr lang="en-US" sz="3200" dirty="0" smtClean="0">
                <a:solidFill>
                  <a:schemeClr val="bg1">
                    <a:lumMod val="50000"/>
                    <a:lumOff val="50000"/>
                  </a:schemeClr>
                </a:solidFill>
                <a:latin typeface="Cambria" pitchFamily="18" charset="0"/>
              </a:rPr>
            </a:br>
            <a:r>
              <a:rPr lang="en-US" sz="3200" dirty="0" smtClean="0">
                <a:solidFill>
                  <a:schemeClr val="bg1">
                    <a:lumMod val="50000"/>
                    <a:lumOff val="50000"/>
                  </a:schemeClr>
                </a:solidFill>
                <a:latin typeface="Cambria" pitchFamily="18" charset="0"/>
              </a:rPr>
              <a:t>Working with Regional Independent Bookseller Associations</a:t>
            </a:r>
            <a:endParaRPr lang="en-US" sz="3200" dirty="0">
              <a:solidFill>
                <a:schemeClr val="bg1">
                  <a:lumMod val="50000"/>
                  <a:lumOff val="50000"/>
                </a:schemeClr>
              </a:solidFill>
              <a:latin typeface="Cambria" pitchFamily="18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454152" y="35858"/>
            <a:ext cx="7851648" cy="1828800"/>
          </a:xfrm>
          <a:prstGeom prst="rect">
            <a:avLst/>
          </a:prstGeom>
          <a:ln>
            <a:noFill/>
          </a:ln>
        </p:spPr>
        <p:txBody>
          <a:bodyPr vert="horz" lIns="0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5600" b="1" kern="1200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800" dirty="0" smtClean="0">
                <a:solidFill>
                  <a:srgbClr val="9F3748"/>
                </a:solidFill>
                <a:latin typeface="Cambria" pitchFamily="18" charset="0"/>
              </a:rPr>
              <a:t>Welcome! </a:t>
            </a:r>
            <a:endParaRPr lang="en-US" sz="4800" dirty="0">
              <a:solidFill>
                <a:srgbClr val="9F3748"/>
              </a:solidFill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48598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1295400"/>
            <a:ext cx="8229600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The Benefits They Provide (Continued)</a:t>
            </a:r>
          </a:p>
          <a:p>
            <a:pPr>
              <a:buClr>
                <a:srgbClr val="9F3748"/>
              </a:buClr>
              <a:buSzPct val="150000"/>
              <a:buFont typeface="Arial" pitchFamily="34" charset="0"/>
              <a:buChar char="•"/>
            </a:pPr>
            <a:endParaRPr lang="en-US" sz="2000" dirty="0" smtClean="0"/>
          </a:p>
          <a:p>
            <a:pPr>
              <a:buClr>
                <a:srgbClr val="9F3748"/>
              </a:buClr>
              <a:buSzPct val="150000"/>
              <a:buFont typeface="Arial" pitchFamily="34" charset="0"/>
              <a:buChar char="•"/>
            </a:pPr>
            <a:r>
              <a:rPr lang="en-US" sz="2000" dirty="0" smtClean="0"/>
              <a:t>Training and tips of how to market your book(s) to independent booksellers</a:t>
            </a:r>
          </a:p>
          <a:p>
            <a:pPr>
              <a:buClr>
                <a:srgbClr val="9F3748"/>
              </a:buClr>
              <a:buSzPct val="150000"/>
              <a:buFont typeface="Arial" pitchFamily="34" charset="0"/>
              <a:buChar char="•"/>
            </a:pPr>
            <a:r>
              <a:rPr lang="en-US" sz="2000" dirty="0" smtClean="0"/>
              <a:t>Author speaking opportunities at trade shows</a:t>
            </a:r>
          </a:p>
          <a:p>
            <a:pPr>
              <a:buClr>
                <a:srgbClr val="9F3748"/>
              </a:buClr>
              <a:buSzPct val="150000"/>
              <a:buFont typeface="Arial" pitchFamily="34" charset="0"/>
              <a:buChar char="•"/>
            </a:pPr>
            <a:r>
              <a:rPr lang="en-US" sz="2000" dirty="0" smtClean="0"/>
              <a:t>NEIBA offers a “Book Alert” program that gets free review copies of forthcoming titles to buyers and frontline booksellers in their  region </a:t>
            </a:r>
          </a:p>
          <a:p>
            <a:pPr>
              <a:buClr>
                <a:srgbClr val="9F3748"/>
              </a:buClr>
              <a:buSzPct val="150000"/>
              <a:buFont typeface="Arial" pitchFamily="34" charset="0"/>
              <a:buChar char="•"/>
            </a:pPr>
            <a:r>
              <a:rPr lang="en-US" sz="2000" dirty="0" smtClean="0"/>
              <a:t>SIBA offers free membership to authors who  place a “Find an Indie Bookstore” badge above the fold on the homepage of their website.</a:t>
            </a:r>
          </a:p>
          <a:p>
            <a:pPr>
              <a:buClr>
                <a:srgbClr val="9F3748"/>
              </a:buClr>
              <a:buSzPct val="150000"/>
              <a:buFont typeface="Arial" pitchFamily="34" charset="0"/>
              <a:buChar char="•"/>
            </a:pPr>
            <a:r>
              <a:rPr lang="en-US" sz="2000" dirty="0" smtClean="0"/>
              <a:t>SIBA also operates a speakers’ bureau for </a:t>
            </a:r>
            <a:r>
              <a:rPr lang="en-US" sz="2000" dirty="0" smtClean="0"/>
              <a:t>authors</a:t>
            </a:r>
          </a:p>
          <a:p>
            <a:pPr>
              <a:buClr>
                <a:srgbClr val="9F3748"/>
              </a:buClr>
              <a:buSzPct val="150000"/>
              <a:buFont typeface="Arial" pitchFamily="34" charset="0"/>
              <a:buChar char="•"/>
            </a:pPr>
            <a:r>
              <a:rPr lang="en-US" sz="2000" dirty="0" smtClean="0"/>
              <a:t>Mail </a:t>
            </a:r>
            <a:r>
              <a:rPr lang="en-US" sz="2000" dirty="0" smtClean="0"/>
              <a:t>or email lists for all of the bookstores that are part of their </a:t>
            </a:r>
            <a:r>
              <a:rPr lang="en-US" sz="2000" dirty="0" smtClean="0"/>
              <a:t>membership</a:t>
            </a:r>
          </a:p>
          <a:p>
            <a:pPr>
              <a:buClr>
                <a:srgbClr val="9F3748"/>
              </a:buClr>
              <a:buSzPct val="150000"/>
              <a:buFont typeface="Arial" pitchFamily="34" charset="0"/>
              <a:buChar char="•"/>
            </a:pPr>
            <a:r>
              <a:rPr lang="en-US" sz="2000" dirty="0" smtClean="0"/>
              <a:t>You </a:t>
            </a:r>
            <a:r>
              <a:rPr lang="en-US" sz="2000" dirty="0" smtClean="0"/>
              <a:t>can use </a:t>
            </a:r>
            <a:r>
              <a:rPr lang="en-US" sz="2000" dirty="0" smtClean="0"/>
              <a:t>these lists </a:t>
            </a:r>
            <a:r>
              <a:rPr lang="en-US" sz="2000" dirty="0" smtClean="0"/>
              <a:t>as the foundation of your own marketing plans</a:t>
            </a:r>
          </a:p>
          <a:p>
            <a:endParaRPr lang="en-US" sz="2000" dirty="0" smtClean="0"/>
          </a:p>
          <a:p>
            <a:pPr lvl="2">
              <a:buClr>
                <a:schemeClr val="accent2">
                  <a:lumMod val="50000"/>
                </a:schemeClr>
              </a:buClr>
              <a:buSzPct val="150000"/>
              <a:buFont typeface="Arial" pitchFamily="34" charset="0"/>
              <a:buChar char="•"/>
            </a:pPr>
            <a:endParaRPr lang="en-US" sz="2000" dirty="0" smtClean="0"/>
          </a:p>
          <a:p>
            <a:pPr lvl="2">
              <a:buClr>
                <a:schemeClr val="accent2">
                  <a:lumMod val="50000"/>
                </a:schemeClr>
              </a:buClr>
              <a:buSzPct val="150000"/>
            </a:pPr>
            <a:endParaRPr lang="en-US" sz="2000" dirty="0" smtClean="0"/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1143000"/>
            <a:ext cx="8229600" cy="83715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buClr>
                <a:schemeClr val="accent2">
                  <a:lumMod val="50000"/>
                </a:schemeClr>
              </a:buClr>
              <a:buSzPct val="200000"/>
            </a:pPr>
            <a:r>
              <a:rPr lang="en-US" sz="3200" b="1" dirty="0" smtClean="0"/>
              <a:t>Ways You Can Participate</a:t>
            </a:r>
          </a:p>
          <a:p>
            <a:pPr lvl="1">
              <a:buClr>
                <a:schemeClr val="accent2">
                  <a:lumMod val="50000"/>
                </a:schemeClr>
              </a:buClr>
              <a:buSzPct val="200000"/>
              <a:buFont typeface="Arial" pitchFamily="34" charset="0"/>
              <a:buChar char="•"/>
            </a:pPr>
            <a:endParaRPr lang="en-US" b="1" dirty="0" smtClean="0"/>
          </a:p>
          <a:p>
            <a:pPr lvl="1">
              <a:buClr>
                <a:schemeClr val="accent2">
                  <a:lumMod val="50000"/>
                </a:schemeClr>
              </a:buClr>
              <a:buSzPct val="200000"/>
              <a:buFont typeface="Arial" pitchFamily="34" charset="0"/>
              <a:buChar char="•"/>
            </a:pPr>
            <a:r>
              <a:rPr lang="en-US" sz="2400" b="1" dirty="0" smtClean="0"/>
              <a:t>Check out the associations for which you qualify</a:t>
            </a:r>
          </a:p>
          <a:p>
            <a:pPr lvl="1">
              <a:buClr>
                <a:schemeClr val="accent2">
                  <a:lumMod val="50000"/>
                </a:schemeClr>
              </a:buClr>
              <a:buSzPct val="200000"/>
              <a:buFont typeface="Arial" pitchFamily="34" charset="0"/>
              <a:buChar char="•"/>
            </a:pPr>
            <a:r>
              <a:rPr lang="en-US" sz="2400" b="1" dirty="0" smtClean="0"/>
              <a:t>Look at what author programs they offer</a:t>
            </a:r>
          </a:p>
          <a:p>
            <a:pPr lvl="2">
              <a:buClr>
                <a:schemeClr val="accent2">
                  <a:lumMod val="50000"/>
                </a:schemeClr>
              </a:buClr>
              <a:buSzPct val="200000"/>
              <a:buFont typeface="Arial" pitchFamily="34" charset="0"/>
              <a:buChar char="•"/>
            </a:pPr>
            <a:r>
              <a:rPr lang="en-US" b="1" dirty="0" smtClean="0"/>
              <a:t>Participate in those that will benefit you or your book</a:t>
            </a:r>
          </a:p>
          <a:p>
            <a:pPr lvl="1">
              <a:buClr>
                <a:schemeClr val="accent2">
                  <a:lumMod val="50000"/>
                </a:schemeClr>
              </a:buClr>
              <a:buSzPct val="200000"/>
              <a:buFont typeface="Arial" pitchFamily="34" charset="0"/>
              <a:buChar char="•"/>
            </a:pPr>
            <a:r>
              <a:rPr lang="en-US" sz="2400" b="1" dirty="0" smtClean="0"/>
              <a:t>Consider the different advertising or catalog promotions </a:t>
            </a:r>
          </a:p>
          <a:p>
            <a:pPr lvl="1">
              <a:buClr>
                <a:schemeClr val="accent2">
                  <a:lumMod val="50000"/>
                </a:schemeClr>
              </a:buClr>
              <a:buSzPct val="200000"/>
              <a:buFont typeface="Arial" pitchFamily="34" charset="0"/>
              <a:buChar char="•"/>
            </a:pPr>
            <a:r>
              <a:rPr lang="en-US" sz="2400" b="1" dirty="0" smtClean="0"/>
              <a:t>Use any assistance they give for connection with the booksellers in that region </a:t>
            </a:r>
          </a:p>
          <a:p>
            <a:pPr lvl="1">
              <a:buClr>
                <a:schemeClr val="accent2">
                  <a:lumMod val="50000"/>
                </a:schemeClr>
              </a:buClr>
              <a:buSzPct val="200000"/>
              <a:buFont typeface="Arial" pitchFamily="34" charset="0"/>
              <a:buChar char="•"/>
            </a:pPr>
            <a:r>
              <a:rPr lang="en-US" sz="2400" b="1" dirty="0" smtClean="0"/>
              <a:t>Consider attending their annual trade show</a:t>
            </a:r>
          </a:p>
          <a:p>
            <a:pPr lvl="1">
              <a:buClr>
                <a:schemeClr val="accent2">
                  <a:lumMod val="50000"/>
                </a:schemeClr>
              </a:buClr>
              <a:buSzPct val="200000"/>
              <a:buFont typeface="Arial" pitchFamily="34" charset="0"/>
              <a:buChar char="•"/>
            </a:pPr>
            <a:r>
              <a:rPr lang="en-US" sz="2400" b="1" dirty="0" smtClean="0"/>
              <a:t>If speaking is your forte, look for speaking opportunities at the annual trade show or other events</a:t>
            </a:r>
          </a:p>
          <a:p>
            <a:pPr lvl="1">
              <a:buClr>
                <a:schemeClr val="accent2">
                  <a:lumMod val="50000"/>
                </a:schemeClr>
              </a:buClr>
              <a:buSzPct val="200000"/>
            </a:pPr>
            <a:endParaRPr lang="en-US" sz="2400" b="1" dirty="0" smtClean="0"/>
          </a:p>
          <a:p>
            <a:pPr lvl="1">
              <a:buClr>
                <a:schemeClr val="accent2">
                  <a:lumMod val="50000"/>
                </a:schemeClr>
              </a:buClr>
              <a:buSzPct val="200000"/>
              <a:buFont typeface="Arial" pitchFamily="34" charset="0"/>
              <a:buChar char="•"/>
            </a:pPr>
            <a:endParaRPr lang="en-US" b="1" dirty="0" smtClean="0"/>
          </a:p>
          <a:p>
            <a:pPr lvl="2">
              <a:buClr>
                <a:schemeClr val="accent2">
                  <a:lumMod val="50000"/>
                </a:schemeClr>
              </a:buClr>
              <a:buSzPct val="200000"/>
              <a:buFont typeface="Arial" pitchFamily="34" charset="0"/>
              <a:buChar char="•"/>
            </a:pPr>
            <a:endParaRPr lang="en-US" b="1" dirty="0" smtClean="0"/>
          </a:p>
          <a:p>
            <a:pPr lvl="1">
              <a:buClr>
                <a:schemeClr val="accent2">
                  <a:lumMod val="50000"/>
                </a:schemeClr>
              </a:buClr>
              <a:buSzPct val="200000"/>
              <a:buFont typeface="Arial" pitchFamily="34" charset="0"/>
              <a:buChar char="•"/>
            </a:pPr>
            <a:endParaRPr lang="en-US" b="1" dirty="0" smtClean="0"/>
          </a:p>
          <a:p>
            <a:pPr lvl="1">
              <a:buClr>
                <a:schemeClr val="accent2">
                  <a:lumMod val="50000"/>
                </a:schemeClr>
              </a:buClr>
              <a:buSzPct val="200000"/>
            </a:pPr>
            <a:endParaRPr lang="en-US" sz="2000" dirty="0" smtClean="0"/>
          </a:p>
          <a:p>
            <a:pPr lvl="2">
              <a:buClr>
                <a:schemeClr val="accent2">
                  <a:lumMod val="50000"/>
                </a:schemeClr>
              </a:buClr>
              <a:buSzPct val="200000"/>
            </a:pPr>
            <a:endParaRPr lang="en-US" sz="2000" dirty="0" smtClean="0"/>
          </a:p>
          <a:p>
            <a:pPr lvl="2">
              <a:buClr>
                <a:schemeClr val="accent2">
                  <a:lumMod val="50000"/>
                </a:schemeClr>
              </a:buClr>
              <a:buSzPct val="200000"/>
            </a:pPr>
            <a:endParaRPr lang="en-US" sz="2000" dirty="0" smtClean="0"/>
          </a:p>
          <a:p>
            <a:pPr lvl="2">
              <a:buClr>
                <a:schemeClr val="accent2">
                  <a:lumMod val="50000"/>
                </a:schemeClr>
              </a:buClr>
              <a:buSzPct val="200000"/>
            </a:pPr>
            <a:endParaRPr lang="en-US" sz="2000" dirty="0" smtClean="0"/>
          </a:p>
          <a:p>
            <a:pPr lvl="1">
              <a:buClr>
                <a:schemeClr val="accent2">
                  <a:lumMod val="50000"/>
                </a:schemeClr>
              </a:buClr>
            </a:pPr>
            <a:endParaRPr lang="en-US" sz="3200" b="1" dirty="0" smtClean="0"/>
          </a:p>
          <a:p>
            <a:pPr lvl="1">
              <a:buClr>
                <a:schemeClr val="accent2">
                  <a:lumMod val="50000"/>
                </a:schemeClr>
              </a:buClr>
            </a:pPr>
            <a:endParaRPr lang="en-US" sz="2000" b="1" dirty="0" smtClean="0"/>
          </a:p>
          <a:p>
            <a:pPr lvl="2">
              <a:buClr>
                <a:schemeClr val="accent2">
                  <a:lumMod val="50000"/>
                </a:schemeClr>
              </a:buClr>
              <a:buSzPct val="150000"/>
            </a:pP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153400" cy="4876800"/>
          </a:xfrm>
        </p:spPr>
        <p:txBody>
          <a:bodyPr>
            <a:normAutofit/>
          </a:bodyPr>
          <a:lstStyle/>
          <a:p>
            <a:pPr lvl="2">
              <a:buClr>
                <a:schemeClr val="accent2">
                  <a:lumMod val="50000"/>
                </a:schemeClr>
              </a:buClr>
              <a:buNone/>
            </a:pPr>
            <a:endParaRPr lang="en-US" sz="1700" dirty="0"/>
          </a:p>
          <a:p>
            <a:pPr marL="667512" lvl="2" indent="0">
              <a:buNone/>
            </a:pPr>
            <a:endParaRPr lang="en-US" dirty="0"/>
          </a:p>
        </p:txBody>
      </p:sp>
      <p:sp>
        <p:nvSpPr>
          <p:cNvPr id="4" name="AutoShape 6" descr="http://www.google.com/url?sa=i&amp;source=images&amp;cd=&amp;docid=NqY2oevGPonUSM&amp;tbnid=FHB8kNBjrJ0VHM:&amp;ved=0CAUQjBwwAA&amp;url=http%3A%2F%2Fwww.classroomoven.com%2Fwp-content%2Fuploads%2F2011%2F11%2FGoodreads-logo.jpg&amp;ei=aA5oUa-VMfW24APnzYBA&amp;psig=AFQjCNETzqnx9QWnlYHdP1NCp9zYB6KfRQ&amp;ust=1365860328840877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" name="AutoShape 8" descr="http://www.google.com/url?sa=i&amp;source=images&amp;cd=&amp;docid=NqY2oevGPonUSM&amp;tbnid=FHB8kNBjrJ0VHM:&amp;ved=0CAUQjBwwAA&amp;url=http%3A%2F%2Fwww.classroomoven.com%2Fwp-content%2Fuploads%2F2011%2F11%2FGoodreads-logo.jpg&amp;ei=aA5oUa-VMfW24APnzYBA&amp;psig=AFQjCNETzqnx9QWnlYHdP1NCp9zYB6KfRQ&amp;ust=1365860328840877"/>
          <p:cNvSpPr>
            <a:spLocks noChangeAspect="1" noChangeArrowheads="1"/>
          </p:cNvSpPr>
          <p:nvPr/>
        </p:nvSpPr>
        <p:spPr bwMode="auto">
          <a:xfrm>
            <a:off x="215900" y="1587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6" name="AutoShape 10" descr="http://www.google.com/url?sa=i&amp;source=images&amp;cd=&amp;docid=NqY2oevGPonUSM&amp;tbnid=FHB8kNBjrJ0VHM:&amp;ved=0CAUQjBwwAA&amp;url=http%3A%2F%2Fwww.classroomoven.com%2Fwp-content%2Fuploads%2F2011%2F11%2FGoodreads-logo.jpg&amp;ei=aA5oUa-VMfW24APnzYBA&amp;psig=AFQjCNETzqnx9QWnlYHdP1NCp9zYB6KfRQ&amp;ust=1365860328840877"/>
          <p:cNvSpPr>
            <a:spLocks noChangeAspect="1" noChangeArrowheads="1"/>
          </p:cNvSpPr>
          <p:nvPr/>
        </p:nvSpPr>
        <p:spPr bwMode="auto">
          <a:xfrm>
            <a:off x="368300" y="16827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7" name="AutoShape 12" descr="http://www.google.com/url?sa=i&amp;source=images&amp;cd=&amp;docid=NqY2oevGPonUSM&amp;tbnid=FHB8kNBjrJ0VHM:&amp;ved=0CAUQjBwwAA&amp;url=http%3A%2F%2Fwww.classroomoven.com%2Fwp-content%2Fuploads%2F2011%2F11%2FGoodreads-logo.jpg&amp;ei=aA5oUa-VMfW24APnzYBA&amp;psig=AFQjCNETzqnx9QWnlYHdP1NCp9zYB6KfRQ&amp;ust=1365860328840877"/>
          <p:cNvSpPr>
            <a:spLocks noChangeAspect="1" noChangeArrowheads="1"/>
          </p:cNvSpPr>
          <p:nvPr/>
        </p:nvSpPr>
        <p:spPr bwMode="auto">
          <a:xfrm>
            <a:off x="520700" y="32067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57200" y="685800"/>
            <a:ext cx="8229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Association Tips for Selling to Indie Bookstores</a:t>
            </a:r>
            <a:endParaRPr lang="en-US" sz="32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609600" y="1752600"/>
            <a:ext cx="7848600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9F3748"/>
              </a:buClr>
              <a:buSzPct val="150000"/>
              <a:buFont typeface="Arial" pitchFamily="34" charset="0"/>
              <a:buChar char="•"/>
            </a:pPr>
            <a:endParaRPr lang="en-US" sz="2400" dirty="0" smtClean="0"/>
          </a:p>
          <a:p>
            <a:pPr>
              <a:buClr>
                <a:srgbClr val="9F3748"/>
              </a:buClr>
              <a:buSzPct val="150000"/>
              <a:buFont typeface="Arial" pitchFamily="34" charset="0"/>
              <a:buChar char="•"/>
            </a:pPr>
            <a:r>
              <a:rPr lang="en-US" sz="2400" dirty="0" smtClean="0"/>
              <a:t>Know the marketplace. Do some research before you approach bookstores so you know what genres they sell and if their customers are in your target market.</a:t>
            </a:r>
          </a:p>
          <a:p>
            <a:pPr>
              <a:buClr>
                <a:srgbClr val="9F3748"/>
              </a:buClr>
              <a:buSzPct val="150000"/>
              <a:buFont typeface="Arial" pitchFamily="34" charset="0"/>
              <a:buChar char="•"/>
            </a:pPr>
            <a:r>
              <a:rPr lang="en-US" sz="2400" dirty="0" smtClean="0"/>
              <a:t>Find out who and how to contact before you stop in. Some stores will take “drop ins”; others won’t. </a:t>
            </a:r>
          </a:p>
          <a:p>
            <a:pPr>
              <a:buClr>
                <a:srgbClr val="9F3748"/>
              </a:buClr>
              <a:buSzPct val="150000"/>
              <a:buFont typeface="Arial" pitchFamily="34" charset="0"/>
              <a:buChar char="•"/>
            </a:pPr>
            <a:r>
              <a:rPr lang="en-US" sz="2400" dirty="0" smtClean="0"/>
              <a:t>When you meet with a bookstore, be ready with a marketing plan to show what you’re doing to promote your book.  Having a marketing plan to show them will greatly increase your chances of convincing the store to carry your book.</a:t>
            </a:r>
          </a:p>
          <a:p>
            <a:pPr>
              <a:buClr>
                <a:srgbClr val="9F3748"/>
              </a:buClr>
              <a:buSzPct val="150000"/>
              <a:buFont typeface="Arial" pitchFamily="34" charset="0"/>
              <a:buChar char="•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xmlns="" val="2704076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685800"/>
            <a:ext cx="8458200" cy="75405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ctr">
              <a:buClr>
                <a:schemeClr val="accent2">
                  <a:lumMod val="50000"/>
                </a:schemeClr>
              </a:buClr>
              <a:buSzPct val="160000"/>
            </a:pPr>
            <a:r>
              <a:rPr lang="en-US" sz="3200" b="1" dirty="0" smtClean="0"/>
              <a:t>Association Tips for Selling to Indie Bookstores (Continued)</a:t>
            </a:r>
          </a:p>
          <a:p>
            <a:pPr lvl="1">
              <a:buClr>
                <a:schemeClr val="accent2">
                  <a:lumMod val="50000"/>
                </a:schemeClr>
              </a:buClr>
              <a:buSzPct val="160000"/>
              <a:buFont typeface="Arial" pitchFamily="34" charset="0"/>
              <a:buChar char="•"/>
            </a:pPr>
            <a:endParaRPr lang="en-US" sz="2000" dirty="0" smtClean="0"/>
          </a:p>
          <a:p>
            <a:pPr lvl="1">
              <a:buClr>
                <a:schemeClr val="accent2">
                  <a:lumMod val="50000"/>
                </a:schemeClr>
              </a:buClr>
              <a:buSzPct val="160000"/>
              <a:buFont typeface="Arial" pitchFamily="34" charset="0"/>
              <a:buChar char="•"/>
            </a:pPr>
            <a:r>
              <a:rPr lang="en-US" sz="2400" dirty="0" smtClean="0"/>
              <a:t>Indie bookstores prefer that </a:t>
            </a:r>
            <a:r>
              <a:rPr lang="en-US" sz="2400" dirty="0" smtClean="0"/>
              <a:t>handouts</a:t>
            </a:r>
            <a:r>
              <a:rPr lang="en-US" sz="2400" dirty="0" smtClean="0"/>
              <a:t>, bookmarks, etc., don’t say “available on </a:t>
            </a:r>
            <a:r>
              <a:rPr lang="en-US" sz="2400" dirty="0" smtClean="0"/>
              <a:t>Amazon.com,” but instead say something like “</a:t>
            </a:r>
            <a:r>
              <a:rPr lang="en-US" sz="2400" dirty="0" smtClean="0"/>
              <a:t>available wherever books are </a:t>
            </a:r>
            <a:r>
              <a:rPr lang="en-US" sz="2400" dirty="0" smtClean="0"/>
              <a:t>sold,” </a:t>
            </a:r>
            <a:r>
              <a:rPr lang="en-US" sz="2400" dirty="0" smtClean="0"/>
              <a:t>or “available through booksellers </a:t>
            </a:r>
            <a:r>
              <a:rPr lang="en-US" sz="2400" dirty="0" smtClean="0"/>
              <a:t>everywhere,” </a:t>
            </a:r>
            <a:r>
              <a:rPr lang="en-US" sz="2400" dirty="0" smtClean="0"/>
              <a:t>or something similar</a:t>
            </a:r>
            <a:r>
              <a:rPr lang="en-US" sz="2400" dirty="0" smtClean="0"/>
              <a:t>. (BQB is changing its phrasing on marketing materials.)</a:t>
            </a:r>
            <a:endParaRPr lang="en-US" sz="2400" dirty="0" smtClean="0"/>
          </a:p>
          <a:p>
            <a:pPr lvl="1">
              <a:buClr>
                <a:schemeClr val="accent2">
                  <a:lumMod val="50000"/>
                </a:schemeClr>
              </a:buClr>
              <a:buSzPct val="160000"/>
              <a:buFont typeface="Arial" pitchFamily="34" charset="0"/>
              <a:buChar char="•"/>
            </a:pPr>
            <a:r>
              <a:rPr lang="en-US" sz="2400" dirty="0" smtClean="0"/>
              <a:t>Don’t just list Amazon on your website as a purchase option. Consider choosing an independent bookseller or two as your store(s) of choice and become an affiliate of those stores.</a:t>
            </a:r>
          </a:p>
          <a:p>
            <a:pPr lvl="2">
              <a:buClr>
                <a:schemeClr val="accent2">
                  <a:lumMod val="50000"/>
                </a:schemeClr>
              </a:buClr>
              <a:buSzPct val="160000"/>
              <a:buFont typeface="Arial" pitchFamily="34" charset="0"/>
              <a:buChar char="•"/>
            </a:pPr>
            <a:r>
              <a:rPr lang="en-US" sz="2400" dirty="0" smtClean="0"/>
              <a:t>Not only will those stores love it, but other indie stores will praise your commitment.</a:t>
            </a:r>
          </a:p>
          <a:p>
            <a:pPr lvl="1">
              <a:buClr>
                <a:schemeClr val="accent2">
                  <a:lumMod val="50000"/>
                </a:schemeClr>
              </a:buClr>
              <a:buSzPct val="160000"/>
            </a:pPr>
            <a:endParaRPr lang="en-US" sz="3200" b="1" dirty="0" smtClean="0"/>
          </a:p>
          <a:p>
            <a:pPr lvl="1">
              <a:buClr>
                <a:schemeClr val="accent2">
                  <a:lumMod val="50000"/>
                </a:schemeClr>
              </a:buClr>
              <a:buSzPct val="160000"/>
              <a:buFont typeface="Arial" pitchFamily="34" charset="0"/>
              <a:buChar char="•"/>
            </a:pPr>
            <a:endParaRPr lang="en-US" sz="2000" dirty="0" smtClean="0"/>
          </a:p>
          <a:p>
            <a:pPr lvl="2">
              <a:buClr>
                <a:schemeClr val="accent2">
                  <a:lumMod val="50000"/>
                </a:schemeClr>
              </a:buClr>
              <a:buSzPct val="200000"/>
            </a:pPr>
            <a:endParaRPr lang="en-US" sz="2000" dirty="0" smtClean="0"/>
          </a:p>
          <a:p>
            <a:pPr lvl="2">
              <a:buClr>
                <a:schemeClr val="accent2">
                  <a:lumMod val="50000"/>
                </a:schemeClr>
              </a:buClr>
              <a:buSzPct val="200000"/>
              <a:buFont typeface="Arial" pitchFamily="34" charset="0"/>
              <a:buChar char="•"/>
            </a:pPr>
            <a:endParaRPr lang="en-US" sz="2000" dirty="0" smtClean="0"/>
          </a:p>
          <a:p>
            <a:pPr lvl="1">
              <a:buClr>
                <a:schemeClr val="accent2">
                  <a:lumMod val="50000"/>
                </a:schemeClr>
              </a:buClr>
            </a:pPr>
            <a:endParaRPr lang="en-US" sz="2000" dirty="0" smtClean="0">
              <a:hlinkClick r:id="rId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914400"/>
            <a:ext cx="8077200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buClr>
                <a:schemeClr val="accent2">
                  <a:lumMod val="50000"/>
                </a:schemeClr>
              </a:buClr>
              <a:buSzPct val="150000"/>
            </a:pPr>
            <a:r>
              <a:rPr lang="en-US" sz="3200" b="1" dirty="0" smtClean="0"/>
              <a:t>BQB’s Approach to Associations</a:t>
            </a:r>
          </a:p>
          <a:p>
            <a:pPr lvl="1">
              <a:buClr>
                <a:schemeClr val="accent2">
                  <a:lumMod val="50000"/>
                </a:schemeClr>
              </a:buClr>
              <a:buSzPct val="150000"/>
              <a:buFont typeface="Arial" pitchFamily="34" charset="0"/>
              <a:buChar char="•"/>
            </a:pPr>
            <a:endParaRPr lang="en-US" sz="2000" dirty="0" smtClean="0"/>
          </a:p>
          <a:p>
            <a:pPr lvl="1">
              <a:buClr>
                <a:schemeClr val="accent2">
                  <a:lumMod val="50000"/>
                </a:schemeClr>
              </a:buClr>
              <a:buSzPct val="150000"/>
              <a:buFont typeface="Arial" pitchFamily="34" charset="0"/>
              <a:buChar char="•"/>
            </a:pPr>
            <a:r>
              <a:rPr lang="en-US" sz="2800" dirty="0" smtClean="0"/>
              <a:t>We belonged to SIBA for two years and attended their conference</a:t>
            </a:r>
          </a:p>
          <a:p>
            <a:pPr lvl="1">
              <a:buClr>
                <a:schemeClr val="accent2">
                  <a:lumMod val="50000"/>
                </a:schemeClr>
              </a:buClr>
              <a:buSzPct val="150000"/>
              <a:buFont typeface="Arial" pitchFamily="34" charset="0"/>
              <a:buChar char="•"/>
            </a:pPr>
            <a:r>
              <a:rPr lang="en-US" sz="2800" dirty="0" smtClean="0"/>
              <a:t>We found that author opportunities in the indie booksellers associations are better than the opportunities offered to </a:t>
            </a:r>
            <a:r>
              <a:rPr lang="en-US" sz="2800" dirty="0" smtClean="0"/>
              <a:t>publishers and are more effective in actually reaching booksellers</a:t>
            </a:r>
            <a:endParaRPr lang="en-US" sz="2800" dirty="0" smtClean="0"/>
          </a:p>
          <a:p>
            <a:pPr lvl="1">
              <a:buClr>
                <a:schemeClr val="accent2">
                  <a:lumMod val="50000"/>
                </a:schemeClr>
              </a:buClr>
              <a:buSzPct val="150000"/>
              <a:buFont typeface="Arial" pitchFamily="34" charset="0"/>
              <a:buChar char="•"/>
            </a:pPr>
            <a:r>
              <a:rPr lang="en-US" sz="2800" dirty="0" smtClean="0"/>
              <a:t>We continue to scan and research the conferences and offerings for opportunities for BQB, our authors, and our books.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Questions?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Type any questions in the chat feature here!</a:t>
            </a:r>
          </a:p>
          <a:p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2057400" y="3581400"/>
            <a:ext cx="2286000" cy="838200"/>
          </a:xfrm>
          <a:prstGeom prst="straightConnector1">
            <a:avLst/>
          </a:prstGeom>
          <a:ln w="117475">
            <a:solidFill>
              <a:schemeClr val="accent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774220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-609600" y="1828800"/>
            <a:ext cx="10439400" cy="5105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Thanks for joining us!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smtClean="0"/>
              <a:t>Have a great Saturday!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514600" y="2667000"/>
            <a:ext cx="4191000" cy="31943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58206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Presenters </a:t>
            </a:r>
            <a:endParaRPr lang="en-US" sz="4000" dirty="0"/>
          </a:p>
        </p:txBody>
      </p:sp>
      <p:pic>
        <p:nvPicPr>
          <p:cNvPr id="7" name="Picture 6" descr="2013-10-31 picture 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" y="1905000"/>
            <a:ext cx="2028098" cy="274320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381000" y="5029200"/>
            <a:ext cx="2286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Terri Leidich</a:t>
            </a:r>
          </a:p>
          <a:p>
            <a:r>
              <a:rPr lang="en-US" dirty="0" smtClean="0"/>
              <a:t>President/VP of Sales &amp; Marketing</a:t>
            </a:r>
          </a:p>
          <a:p>
            <a:r>
              <a:rPr lang="en-US" dirty="0" smtClean="0"/>
              <a:t>BQB Publishing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28957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Agenda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solidFill>
              <a:srgbClr val="9F3748"/>
            </a:solidFill>
          </a:ln>
        </p:spPr>
        <p:txBody>
          <a:bodyPr>
            <a:noAutofit/>
          </a:bodyPr>
          <a:lstStyle/>
          <a:p>
            <a:pPr algn="ctr">
              <a:buClr>
                <a:schemeClr val="accent2">
                  <a:lumMod val="50000"/>
                </a:schemeClr>
              </a:buClr>
              <a:buNone/>
            </a:pPr>
            <a:r>
              <a:rPr lang="en-US" sz="3600" b="1" dirty="0" smtClean="0"/>
              <a:t>Regional Independent </a:t>
            </a:r>
          </a:p>
          <a:p>
            <a:pPr algn="ctr">
              <a:buClr>
                <a:schemeClr val="accent2">
                  <a:lumMod val="50000"/>
                </a:schemeClr>
              </a:buClr>
              <a:buNone/>
            </a:pPr>
            <a:r>
              <a:rPr lang="en-US" sz="3600" b="1" dirty="0" smtClean="0"/>
              <a:t>Bookseller Associations</a:t>
            </a:r>
          </a:p>
          <a:p>
            <a:pPr>
              <a:buClr>
                <a:schemeClr val="accent2">
                  <a:lumMod val="50000"/>
                </a:schemeClr>
              </a:buClr>
            </a:pPr>
            <a:r>
              <a:rPr lang="en-US" sz="2800" b="1" dirty="0" smtClean="0"/>
              <a:t>What they do</a:t>
            </a:r>
          </a:p>
          <a:p>
            <a:pPr>
              <a:buClr>
                <a:schemeClr val="accent2">
                  <a:lumMod val="50000"/>
                </a:schemeClr>
              </a:buClr>
            </a:pPr>
            <a:r>
              <a:rPr lang="en-US" sz="2800" b="1" dirty="0" smtClean="0"/>
              <a:t>Who they are</a:t>
            </a:r>
          </a:p>
          <a:p>
            <a:pPr>
              <a:buClr>
                <a:schemeClr val="accent2">
                  <a:lumMod val="50000"/>
                </a:schemeClr>
              </a:buClr>
            </a:pPr>
            <a:r>
              <a:rPr lang="en-US" sz="2800" b="1" dirty="0" smtClean="0"/>
              <a:t>Which ones to join</a:t>
            </a:r>
          </a:p>
          <a:p>
            <a:pPr>
              <a:buClr>
                <a:schemeClr val="accent2">
                  <a:lumMod val="50000"/>
                </a:schemeClr>
              </a:buClr>
            </a:pPr>
            <a:r>
              <a:rPr lang="en-US" sz="2800" b="1" dirty="0" smtClean="0"/>
              <a:t>The benefits they provide</a:t>
            </a:r>
          </a:p>
          <a:p>
            <a:pPr>
              <a:buClr>
                <a:schemeClr val="accent2">
                  <a:lumMod val="50000"/>
                </a:schemeClr>
              </a:buClr>
            </a:pPr>
            <a:r>
              <a:rPr lang="en-US" sz="2800" b="1" dirty="0" smtClean="0"/>
              <a:t>Ways you can participate</a:t>
            </a:r>
          </a:p>
          <a:p>
            <a:pPr>
              <a:buClr>
                <a:schemeClr val="accent2">
                  <a:lumMod val="50000"/>
                </a:schemeClr>
              </a:buClr>
            </a:pPr>
            <a:r>
              <a:rPr lang="en-US" sz="2800" b="1" dirty="0" smtClean="0"/>
              <a:t>Tips for selling to indie bookstores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xmlns="" val="1522991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658" y="1371600"/>
            <a:ext cx="8229600" cy="6934200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What They Do</a:t>
            </a:r>
          </a:p>
          <a:p>
            <a:pPr marL="514350" indent="-514350">
              <a:buClr>
                <a:schemeClr val="accent2">
                  <a:lumMod val="50000"/>
                </a:schemeClr>
              </a:buClr>
            </a:pPr>
            <a:r>
              <a:rPr lang="en-US" sz="2400" dirty="0" smtClean="0"/>
              <a:t>Support independent bookstores in their regions</a:t>
            </a:r>
          </a:p>
          <a:p>
            <a:pPr marL="514350" indent="-514350">
              <a:buClr>
                <a:schemeClr val="accent2">
                  <a:lumMod val="50000"/>
                </a:schemeClr>
              </a:buClr>
            </a:pPr>
            <a:r>
              <a:rPr lang="en-US" sz="2400" dirty="0" smtClean="0"/>
              <a:t>Support regional authors and regional books with a variety of programs, including:</a:t>
            </a:r>
          </a:p>
          <a:p>
            <a:pPr marL="880110" lvl="1" indent="-514350">
              <a:buClr>
                <a:schemeClr val="accent2">
                  <a:lumMod val="50000"/>
                </a:schemeClr>
              </a:buClr>
            </a:pPr>
            <a:r>
              <a:rPr lang="en-US" sz="2200" dirty="0" smtClean="0"/>
              <a:t>Award programs</a:t>
            </a:r>
          </a:p>
          <a:p>
            <a:pPr marL="880110" lvl="1" indent="-514350">
              <a:buClr>
                <a:schemeClr val="accent2">
                  <a:lumMod val="50000"/>
                </a:schemeClr>
              </a:buClr>
            </a:pPr>
            <a:r>
              <a:rPr lang="en-US" sz="2200" dirty="0" smtClean="0"/>
              <a:t>Authors on tour calendars</a:t>
            </a:r>
          </a:p>
          <a:p>
            <a:pPr marL="514350" indent="-514350">
              <a:buClr>
                <a:schemeClr val="accent2">
                  <a:lumMod val="50000"/>
                </a:schemeClr>
              </a:buClr>
            </a:pPr>
            <a:r>
              <a:rPr lang="en-US" sz="2400" dirty="0" smtClean="0"/>
              <a:t>Offer yearly trade shows where authors, publishers, and other vendors can connect with booksellers</a:t>
            </a:r>
          </a:p>
          <a:p>
            <a:pPr marL="514350" indent="-514350">
              <a:buClr>
                <a:schemeClr val="accent2">
                  <a:lumMod val="50000"/>
                </a:schemeClr>
              </a:buClr>
            </a:pPr>
            <a:r>
              <a:rPr lang="en-US" sz="2400" dirty="0" smtClean="0"/>
              <a:t>Offer customized in-store holiday catalogs or other point-of-sale programs plus consolidated advertising programs </a:t>
            </a:r>
          </a:p>
          <a:p>
            <a:pPr marL="667512" lvl="2" indent="0">
              <a:buNone/>
            </a:pPr>
            <a:endParaRPr lang="en-US" dirty="0"/>
          </a:p>
        </p:txBody>
      </p:sp>
      <p:sp>
        <p:nvSpPr>
          <p:cNvPr id="4" name="AutoShape 6" descr="http://www.google.com/url?sa=i&amp;source=images&amp;cd=&amp;docid=NqY2oevGPonUSM&amp;tbnid=FHB8kNBjrJ0VHM:&amp;ved=0CAUQjBwwAA&amp;url=http%3A%2F%2Fwww.classroomoven.com%2Fwp-content%2Fuploads%2F2011%2F11%2FGoodreads-logo.jpg&amp;ei=aA5oUa-VMfW24APnzYBA&amp;psig=AFQjCNETzqnx9QWnlYHdP1NCp9zYB6KfRQ&amp;ust=1365860328840877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" name="AutoShape 8" descr="http://www.google.com/url?sa=i&amp;source=images&amp;cd=&amp;docid=NqY2oevGPonUSM&amp;tbnid=FHB8kNBjrJ0VHM:&amp;ved=0CAUQjBwwAA&amp;url=http%3A%2F%2Fwww.classroomoven.com%2Fwp-content%2Fuploads%2F2011%2F11%2FGoodreads-logo.jpg&amp;ei=aA5oUa-VMfW24APnzYBA&amp;psig=AFQjCNETzqnx9QWnlYHdP1NCp9zYB6KfRQ&amp;ust=1365860328840877"/>
          <p:cNvSpPr>
            <a:spLocks noChangeAspect="1" noChangeArrowheads="1"/>
          </p:cNvSpPr>
          <p:nvPr/>
        </p:nvSpPr>
        <p:spPr bwMode="auto">
          <a:xfrm>
            <a:off x="215900" y="1587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6" name="AutoShape 10" descr="http://www.google.com/url?sa=i&amp;source=images&amp;cd=&amp;docid=NqY2oevGPonUSM&amp;tbnid=FHB8kNBjrJ0VHM:&amp;ved=0CAUQjBwwAA&amp;url=http%3A%2F%2Fwww.classroomoven.com%2Fwp-content%2Fuploads%2F2011%2F11%2FGoodreads-logo.jpg&amp;ei=aA5oUa-VMfW24APnzYBA&amp;psig=AFQjCNETzqnx9QWnlYHdP1NCp9zYB6KfRQ&amp;ust=1365860328840877"/>
          <p:cNvSpPr>
            <a:spLocks noChangeAspect="1" noChangeArrowheads="1"/>
          </p:cNvSpPr>
          <p:nvPr/>
        </p:nvSpPr>
        <p:spPr bwMode="auto">
          <a:xfrm>
            <a:off x="368300" y="16827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7" name="AutoShape 12" descr="http://www.google.com/url?sa=i&amp;source=images&amp;cd=&amp;docid=NqY2oevGPonUSM&amp;tbnid=FHB8kNBjrJ0VHM:&amp;ved=0CAUQjBwwAA&amp;url=http%3A%2F%2Fwww.classroomoven.com%2Fwp-content%2Fuploads%2F2011%2F11%2FGoodreads-logo.jpg&amp;ei=aA5oUa-VMfW24APnzYBA&amp;psig=AFQjCNETzqnx9QWnlYHdP1NCp9zYB6KfRQ&amp;ust=1365860328840877"/>
          <p:cNvSpPr>
            <a:spLocks noChangeAspect="1" noChangeArrowheads="1"/>
          </p:cNvSpPr>
          <p:nvPr/>
        </p:nvSpPr>
        <p:spPr bwMode="auto">
          <a:xfrm>
            <a:off x="520700" y="32067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85221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1219200"/>
            <a:ext cx="83820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Who They Are and The States They Cover</a:t>
            </a:r>
          </a:p>
          <a:p>
            <a:pPr>
              <a:buFont typeface="Arial" pitchFamily="34" charset="0"/>
              <a:buChar char="•"/>
            </a:pPr>
            <a:endParaRPr lang="en-US" sz="2400" b="1" dirty="0" smtClean="0"/>
          </a:p>
          <a:p>
            <a:pPr>
              <a:buClr>
                <a:schemeClr val="accent2">
                  <a:lumMod val="50000"/>
                </a:schemeClr>
              </a:buClr>
              <a:buSzPct val="150000"/>
              <a:buFont typeface="Arial" pitchFamily="34" charset="0"/>
              <a:buChar char="•"/>
            </a:pPr>
            <a:r>
              <a:rPr lang="en-US" sz="2400" dirty="0" smtClean="0"/>
              <a:t> Great Lakes Indie Booksellers Association (GLIBA) </a:t>
            </a:r>
          </a:p>
          <a:p>
            <a:pPr lvl="1">
              <a:buClr>
                <a:schemeClr val="accent2">
                  <a:lumMod val="50000"/>
                </a:schemeClr>
              </a:buClr>
              <a:buSzPct val="150000"/>
              <a:buFont typeface="Arial" pitchFamily="34" charset="0"/>
              <a:buChar char="•"/>
            </a:pPr>
            <a:r>
              <a:rPr lang="en-US" dirty="0" smtClean="0">
                <a:hlinkClick r:id="rId2"/>
              </a:rPr>
              <a:t>http://www.gliba.org</a:t>
            </a:r>
            <a:endParaRPr lang="en-US" dirty="0" smtClean="0"/>
          </a:p>
          <a:p>
            <a:pPr lvl="1">
              <a:buClr>
                <a:schemeClr val="accent2">
                  <a:lumMod val="50000"/>
                </a:schemeClr>
              </a:buClr>
              <a:buSzPct val="150000"/>
              <a:buFont typeface="Arial" pitchFamily="34" charset="0"/>
              <a:buChar char="•"/>
            </a:pPr>
            <a:r>
              <a:rPr lang="en-US" dirty="0" smtClean="0"/>
              <a:t>Minnesota, Wisconsin, Illinois, Indiana, Ohio, Michigan, Kentucky</a:t>
            </a:r>
          </a:p>
          <a:p>
            <a:pPr>
              <a:buClr>
                <a:schemeClr val="accent2">
                  <a:lumMod val="50000"/>
                </a:schemeClr>
              </a:buClr>
              <a:buSzPct val="150000"/>
              <a:buFont typeface="Arial" pitchFamily="34" charset="0"/>
              <a:buChar char="•"/>
            </a:pPr>
            <a:r>
              <a:rPr lang="en-US" sz="2400" dirty="0" smtClean="0"/>
              <a:t> Midwest Booksellers Association (MIBA)</a:t>
            </a:r>
          </a:p>
          <a:p>
            <a:pPr lvl="1">
              <a:buClr>
                <a:schemeClr val="accent2">
                  <a:lumMod val="50000"/>
                </a:schemeClr>
              </a:buClr>
              <a:buSzPct val="150000"/>
              <a:buFont typeface="Arial" pitchFamily="34" charset="0"/>
              <a:buChar char="•"/>
            </a:pPr>
            <a:r>
              <a:rPr lang="en-US" dirty="0" smtClean="0">
                <a:hlinkClick r:id="rId3"/>
              </a:rPr>
              <a:t>http://midwestbooksellers.org</a:t>
            </a:r>
            <a:endParaRPr lang="en-US" dirty="0" smtClean="0"/>
          </a:p>
          <a:p>
            <a:pPr lvl="1">
              <a:buClr>
                <a:schemeClr val="accent2">
                  <a:lumMod val="50000"/>
                </a:schemeClr>
              </a:buClr>
              <a:buSzPct val="150000"/>
              <a:buFont typeface="Arial" pitchFamily="34" charset="0"/>
              <a:buChar char="•"/>
            </a:pPr>
            <a:r>
              <a:rPr lang="en-US" dirty="0" smtClean="0"/>
              <a:t>Illinois, Iowa, Kansas, Michigan, Minnesota, Missouri, Nebraska, North Dakota, South Dakota, Wisconsin</a:t>
            </a:r>
          </a:p>
          <a:p>
            <a:pPr>
              <a:buClr>
                <a:schemeClr val="accent2">
                  <a:lumMod val="50000"/>
                </a:schemeClr>
              </a:buClr>
              <a:buSzPct val="150000"/>
              <a:buFont typeface="Arial" pitchFamily="34" charset="0"/>
              <a:buChar char="•"/>
            </a:pPr>
            <a:r>
              <a:rPr lang="en-US" sz="2400" dirty="0" smtClean="0"/>
              <a:t> Mountain &amp; Plains Indie Booksellers Association (MPIBA)</a:t>
            </a:r>
          </a:p>
          <a:p>
            <a:pPr lvl="1">
              <a:buClr>
                <a:schemeClr val="accent2">
                  <a:lumMod val="50000"/>
                </a:schemeClr>
              </a:buClr>
              <a:buSzPct val="150000"/>
              <a:buFont typeface="Arial" pitchFamily="34" charset="0"/>
              <a:buChar char="•"/>
            </a:pPr>
            <a:r>
              <a:rPr lang="en-US" dirty="0" smtClean="0">
                <a:hlinkClick r:id="rId4"/>
              </a:rPr>
              <a:t>http://www.mountainsplains.org</a:t>
            </a:r>
            <a:endParaRPr lang="en-US" dirty="0" smtClean="0"/>
          </a:p>
          <a:p>
            <a:pPr lvl="1">
              <a:buClr>
                <a:schemeClr val="accent2">
                  <a:lumMod val="50000"/>
                </a:schemeClr>
              </a:buClr>
              <a:buSzPct val="150000"/>
              <a:buFont typeface="Arial" pitchFamily="34" charset="0"/>
              <a:buChar char="•"/>
            </a:pPr>
            <a:r>
              <a:rPr lang="en-US" dirty="0" smtClean="0"/>
              <a:t>Arizona, Colorado, Kansas , Montana, Nebraska, Nevada, New Mexico, Oklahoma, South Dakota, Texas, Utah, Wyoming</a:t>
            </a:r>
          </a:p>
          <a:p>
            <a:pPr lvl="1">
              <a:buFont typeface="Arial" pitchFamily="34" charset="0"/>
              <a:buChar char="•"/>
            </a:pPr>
            <a:endParaRPr lang="en-US" dirty="0" smtClean="0"/>
          </a:p>
          <a:p>
            <a:pPr lvl="1">
              <a:buFont typeface="Arial" pitchFamily="34" charset="0"/>
              <a:buChar char="•"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962526"/>
            <a:ext cx="8229600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Who They Are (Continued)</a:t>
            </a:r>
          </a:p>
          <a:p>
            <a:pPr>
              <a:buClr>
                <a:schemeClr val="accent2">
                  <a:lumMod val="50000"/>
                </a:schemeClr>
              </a:buClr>
              <a:buSzPct val="150000"/>
              <a:buFont typeface="Arial" pitchFamily="34" charset="0"/>
              <a:buChar char="•"/>
            </a:pPr>
            <a:r>
              <a:rPr lang="en-US" sz="2400" dirty="0" smtClean="0"/>
              <a:t> New Atlantic Indie Booksellers Association (NAIBA)</a:t>
            </a:r>
          </a:p>
          <a:p>
            <a:pPr lvl="1">
              <a:buClr>
                <a:schemeClr val="accent2">
                  <a:lumMod val="50000"/>
                </a:schemeClr>
              </a:buClr>
              <a:buSzPct val="150000"/>
              <a:buFont typeface="Arial" pitchFamily="34" charset="0"/>
              <a:buChar char="•"/>
            </a:pPr>
            <a:r>
              <a:rPr lang="en-US" dirty="0" smtClean="0">
                <a:hlinkClick r:id="rId2"/>
              </a:rPr>
              <a:t>http://www.newatlanticbooks.com</a:t>
            </a:r>
            <a:endParaRPr lang="en-US" dirty="0" smtClean="0"/>
          </a:p>
          <a:p>
            <a:pPr lvl="1">
              <a:buClr>
                <a:schemeClr val="accent2">
                  <a:lumMod val="50000"/>
                </a:schemeClr>
              </a:buClr>
              <a:buSzPct val="150000"/>
              <a:buFont typeface="Arial" pitchFamily="34" charset="0"/>
              <a:buChar char="•"/>
            </a:pPr>
            <a:r>
              <a:rPr lang="en-US" dirty="0" smtClean="0"/>
              <a:t>New York, New Jersey, Pennsylvania, Delaware, DC, Maryland, Virginia, West Virginia</a:t>
            </a:r>
          </a:p>
          <a:p>
            <a:pPr>
              <a:buClr>
                <a:schemeClr val="accent2">
                  <a:lumMod val="50000"/>
                </a:schemeClr>
              </a:buClr>
              <a:buSzPct val="150000"/>
              <a:buFont typeface="Arial" pitchFamily="34" charset="0"/>
              <a:buChar char="•"/>
            </a:pPr>
            <a:r>
              <a:rPr lang="en-US" sz="2400" dirty="0" smtClean="0"/>
              <a:t>New England Indie Booksellers Association (NEIBA)</a:t>
            </a:r>
          </a:p>
          <a:p>
            <a:pPr lvl="1">
              <a:buClr>
                <a:schemeClr val="accent2">
                  <a:lumMod val="50000"/>
                </a:schemeClr>
              </a:buClr>
              <a:buSzPct val="150000"/>
              <a:buFont typeface="Arial" pitchFamily="34" charset="0"/>
              <a:buChar char="•"/>
            </a:pPr>
            <a:r>
              <a:rPr lang="en-US" dirty="0" smtClean="0">
                <a:hlinkClick r:id="rId3"/>
              </a:rPr>
              <a:t>http://www.newenglandbooks.org</a:t>
            </a:r>
            <a:endParaRPr lang="en-US" dirty="0" smtClean="0"/>
          </a:p>
          <a:p>
            <a:pPr lvl="1">
              <a:buClr>
                <a:schemeClr val="accent2">
                  <a:lumMod val="50000"/>
                </a:schemeClr>
              </a:buClr>
              <a:buSzPct val="150000"/>
              <a:buFont typeface="Arial" pitchFamily="34" charset="0"/>
              <a:buChar char="•"/>
            </a:pPr>
            <a:r>
              <a:rPr lang="en-US" dirty="0" smtClean="0"/>
              <a:t>Connecticut, Maine, Massachusetts, Metro Boston, New Hampshire, New York, Rhode Island, Vermont</a:t>
            </a:r>
          </a:p>
          <a:p>
            <a:pPr>
              <a:buClr>
                <a:schemeClr val="accent2">
                  <a:lumMod val="50000"/>
                </a:schemeClr>
              </a:buClr>
              <a:buSzPct val="150000"/>
              <a:buFont typeface="Arial" pitchFamily="34" charset="0"/>
              <a:buChar char="•"/>
            </a:pPr>
            <a:r>
              <a:rPr lang="en-US" sz="2400" dirty="0" smtClean="0"/>
              <a:t> Northern California Indie Booksellers Association (NCIBA)</a:t>
            </a:r>
          </a:p>
          <a:p>
            <a:pPr lvl="1">
              <a:buClr>
                <a:schemeClr val="accent2">
                  <a:lumMod val="50000"/>
                </a:schemeClr>
              </a:buClr>
              <a:buSzPct val="150000"/>
              <a:buFont typeface="Arial" pitchFamily="34" charset="0"/>
              <a:buChar char="•"/>
            </a:pPr>
            <a:r>
              <a:rPr lang="en-US" dirty="0" smtClean="0">
                <a:hlinkClick r:id="rId4"/>
              </a:rPr>
              <a:t>http://www.nciba.com</a:t>
            </a:r>
            <a:endParaRPr lang="en-US" dirty="0" smtClean="0"/>
          </a:p>
          <a:p>
            <a:pPr lvl="1">
              <a:buClr>
                <a:schemeClr val="accent2">
                  <a:lumMod val="50000"/>
                </a:schemeClr>
              </a:buClr>
              <a:buSzPct val="150000"/>
              <a:buFont typeface="Arial" pitchFamily="34" charset="0"/>
              <a:buChar char="•"/>
            </a:pPr>
            <a:r>
              <a:rPr lang="en-US" dirty="0" smtClean="0"/>
              <a:t>Northern California</a:t>
            </a:r>
          </a:p>
          <a:p>
            <a:pPr>
              <a:buClr>
                <a:schemeClr val="accent2">
                  <a:lumMod val="50000"/>
                </a:schemeClr>
              </a:buClr>
              <a:buSzPct val="150000"/>
              <a:buFont typeface="Arial" pitchFamily="34" charset="0"/>
              <a:buChar char="•"/>
            </a:pP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962526"/>
            <a:ext cx="8229600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Who They Are (Continued)</a:t>
            </a:r>
          </a:p>
          <a:p>
            <a:pPr>
              <a:buClr>
                <a:schemeClr val="accent2">
                  <a:lumMod val="50000"/>
                </a:schemeClr>
              </a:buClr>
              <a:buSzPct val="150000"/>
              <a:buFont typeface="Arial" pitchFamily="34" charset="0"/>
              <a:buChar char="•"/>
            </a:pPr>
            <a:r>
              <a:rPr lang="en-US" sz="2400" dirty="0" smtClean="0"/>
              <a:t>Pacific Northwest Booksellers Association (PNBA)</a:t>
            </a:r>
          </a:p>
          <a:p>
            <a:pPr lvl="1">
              <a:buClr>
                <a:schemeClr val="accent2">
                  <a:lumMod val="50000"/>
                </a:schemeClr>
              </a:buClr>
              <a:buSzPct val="150000"/>
              <a:buFont typeface="Arial" pitchFamily="34" charset="0"/>
              <a:buChar char="•"/>
            </a:pPr>
            <a:r>
              <a:rPr lang="en-US" dirty="0" smtClean="0">
                <a:hlinkClick r:id="rId2"/>
              </a:rPr>
              <a:t>http://www.pnba.org</a:t>
            </a:r>
            <a:endParaRPr lang="en-US" dirty="0" smtClean="0"/>
          </a:p>
          <a:p>
            <a:pPr lvl="1">
              <a:buClr>
                <a:schemeClr val="accent2">
                  <a:lumMod val="50000"/>
                </a:schemeClr>
              </a:buClr>
              <a:buSzPct val="150000"/>
              <a:buFont typeface="Arial" pitchFamily="34" charset="0"/>
              <a:buChar char="•"/>
            </a:pPr>
            <a:r>
              <a:rPr lang="en-US" dirty="0" smtClean="0"/>
              <a:t>Alaska, Idaho, Montana, Oregon, Washington</a:t>
            </a:r>
          </a:p>
          <a:p>
            <a:pPr>
              <a:buClr>
                <a:schemeClr val="accent2">
                  <a:lumMod val="50000"/>
                </a:schemeClr>
              </a:buClr>
              <a:buSzPct val="150000"/>
              <a:buFont typeface="Arial" pitchFamily="34" charset="0"/>
              <a:buChar char="•"/>
            </a:pPr>
            <a:r>
              <a:rPr lang="en-US" sz="2400" dirty="0" smtClean="0"/>
              <a:t> Southern California Indie Booksellers Association (SCIBA)</a:t>
            </a:r>
          </a:p>
          <a:p>
            <a:pPr lvl="1">
              <a:buClr>
                <a:schemeClr val="accent2">
                  <a:lumMod val="50000"/>
                </a:schemeClr>
              </a:buClr>
              <a:buSzPct val="150000"/>
              <a:buFont typeface="Arial" pitchFamily="34" charset="0"/>
              <a:buChar char="•"/>
            </a:pPr>
            <a:r>
              <a:rPr lang="en-US" dirty="0" smtClean="0">
                <a:hlinkClick r:id="rId3"/>
              </a:rPr>
              <a:t>http://www.scibabooks.org</a:t>
            </a:r>
            <a:endParaRPr lang="en-US" dirty="0" smtClean="0"/>
          </a:p>
          <a:p>
            <a:pPr lvl="1">
              <a:buClr>
                <a:schemeClr val="accent2">
                  <a:lumMod val="50000"/>
                </a:schemeClr>
              </a:buClr>
              <a:buSzPct val="150000"/>
              <a:buFont typeface="Arial" pitchFamily="34" charset="0"/>
              <a:buChar char="•"/>
            </a:pPr>
            <a:r>
              <a:rPr lang="en-US" dirty="0" smtClean="0"/>
              <a:t>Southern California</a:t>
            </a:r>
          </a:p>
          <a:p>
            <a:pPr>
              <a:buClr>
                <a:schemeClr val="accent2">
                  <a:lumMod val="50000"/>
                </a:schemeClr>
              </a:buClr>
              <a:buSzPct val="150000"/>
              <a:buFont typeface="Arial" pitchFamily="34" charset="0"/>
              <a:buChar char="•"/>
            </a:pPr>
            <a:r>
              <a:rPr lang="en-US" sz="2400" dirty="0" smtClean="0"/>
              <a:t> Southern Independent Booksellers Association (SIBA)</a:t>
            </a:r>
          </a:p>
          <a:p>
            <a:pPr lvl="1">
              <a:buClr>
                <a:schemeClr val="accent2">
                  <a:lumMod val="50000"/>
                </a:schemeClr>
              </a:buClr>
              <a:buSzPct val="150000"/>
              <a:buFont typeface="Arial" pitchFamily="34" charset="0"/>
              <a:buChar char="•"/>
            </a:pPr>
            <a:r>
              <a:rPr lang="en-US" dirty="0" smtClean="0">
                <a:hlinkClick r:id="rId4"/>
              </a:rPr>
              <a:t>http://www.sibaweb.com</a:t>
            </a:r>
            <a:endParaRPr lang="en-US" dirty="0" smtClean="0"/>
          </a:p>
          <a:p>
            <a:pPr lvl="1">
              <a:buClr>
                <a:schemeClr val="accent2">
                  <a:lumMod val="50000"/>
                </a:schemeClr>
              </a:buClr>
              <a:buSzPct val="150000"/>
              <a:buFont typeface="Arial" pitchFamily="34" charset="0"/>
              <a:buChar char="•"/>
            </a:pPr>
            <a:r>
              <a:rPr lang="en-US" dirty="0" smtClean="0"/>
              <a:t>Alabama, Arkansas, Florida, North Carolina, South Carolina, Georgia, Kentucky, Louisiana, Mississippi, Tennessee, Virginia, West Virginia </a:t>
            </a:r>
          </a:p>
          <a:p>
            <a:pPr>
              <a:buFont typeface="Arial" pitchFamily="34" charset="0"/>
              <a:buChar char="•"/>
            </a:pPr>
            <a:endParaRPr lang="en-US" sz="2400" b="1" dirty="0" smtClean="0"/>
          </a:p>
          <a:p>
            <a:pPr lvl="1">
              <a:buClr>
                <a:schemeClr val="accent2">
                  <a:lumMod val="50000"/>
                </a:schemeClr>
              </a:buClr>
              <a:buSzPct val="150000"/>
              <a:buFont typeface="Arial" pitchFamily="34" charset="0"/>
              <a:buChar char="•"/>
            </a:pP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2400" y="914400"/>
            <a:ext cx="83058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Which Ones to Join</a:t>
            </a:r>
          </a:p>
          <a:p>
            <a:endParaRPr lang="en-US" sz="2800" b="1" dirty="0" smtClean="0"/>
          </a:p>
          <a:p>
            <a:r>
              <a:rPr lang="en-US" sz="2800" b="1" dirty="0" smtClean="0"/>
              <a:t>Regional indie booksellers associations help promote regional authors and regional books.</a:t>
            </a:r>
          </a:p>
          <a:p>
            <a:r>
              <a:rPr lang="en-US" sz="2800" b="1" dirty="0" smtClean="0"/>
              <a:t> </a:t>
            </a:r>
          </a:p>
          <a:p>
            <a:r>
              <a:rPr lang="en-US" sz="2800" b="1" dirty="0" smtClean="0"/>
              <a:t>Therefore, check out the association that: </a:t>
            </a:r>
          </a:p>
          <a:p>
            <a:endParaRPr lang="en-US" sz="2800" b="1" dirty="0" smtClean="0"/>
          </a:p>
          <a:p>
            <a:pPr>
              <a:buFont typeface="Arial" pitchFamily="34" charset="0"/>
              <a:buChar char="•"/>
            </a:pPr>
            <a:r>
              <a:rPr lang="en-US" sz="2800" b="1" dirty="0" smtClean="0"/>
              <a:t> Covers the area you live in</a:t>
            </a:r>
          </a:p>
          <a:p>
            <a:pPr>
              <a:buFont typeface="Arial" pitchFamily="34" charset="0"/>
              <a:buChar char="•"/>
            </a:pPr>
            <a:r>
              <a:rPr lang="en-US" sz="2800" b="1" dirty="0" smtClean="0"/>
              <a:t> Covers the region(s) in which your book takes place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762000"/>
            <a:ext cx="8305800" cy="615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US" sz="3200" b="1" dirty="0" smtClean="0"/>
              <a:t>The Benefits They Provide</a:t>
            </a:r>
          </a:p>
          <a:p>
            <a:pPr lvl="1">
              <a:buClr>
                <a:schemeClr val="accent2">
                  <a:lumMod val="50000"/>
                </a:schemeClr>
              </a:buClr>
              <a:buSzPct val="150000"/>
              <a:buFont typeface="Arial" pitchFamily="34" charset="0"/>
              <a:buChar char="•"/>
            </a:pPr>
            <a:endParaRPr lang="en-US" sz="2000" dirty="0" smtClean="0"/>
          </a:p>
          <a:p>
            <a:pPr lvl="1">
              <a:buClr>
                <a:schemeClr val="accent2">
                  <a:lumMod val="50000"/>
                </a:schemeClr>
              </a:buClr>
              <a:buSzPct val="150000"/>
            </a:pPr>
            <a:r>
              <a:rPr lang="en-US" sz="2400" dirty="0" smtClean="0"/>
              <a:t>Each association varies in what they offer and how.</a:t>
            </a:r>
          </a:p>
          <a:p>
            <a:pPr lvl="1">
              <a:buClr>
                <a:schemeClr val="accent2">
                  <a:lumMod val="50000"/>
                </a:schemeClr>
              </a:buClr>
              <a:buSzPct val="150000"/>
            </a:pPr>
            <a:r>
              <a:rPr lang="en-US" sz="2400" dirty="0" smtClean="0"/>
              <a:t>Some examples:</a:t>
            </a:r>
          </a:p>
          <a:p>
            <a:pPr lvl="1">
              <a:buClr>
                <a:schemeClr val="accent2">
                  <a:lumMod val="50000"/>
                </a:schemeClr>
              </a:buClr>
              <a:buSzPct val="150000"/>
            </a:pPr>
            <a:endParaRPr lang="en-US" sz="2000" dirty="0" smtClean="0"/>
          </a:p>
          <a:p>
            <a:pPr lvl="1">
              <a:buClr>
                <a:schemeClr val="accent2">
                  <a:lumMod val="50000"/>
                </a:schemeClr>
              </a:buClr>
              <a:buSzPct val="150000"/>
              <a:buFont typeface="Arial" pitchFamily="34" charset="0"/>
              <a:buChar char="•"/>
            </a:pPr>
            <a:r>
              <a:rPr lang="en-US" sz="2000" dirty="0" smtClean="0"/>
              <a:t>All associations have yearly trade shows where you can pay to have a table to promote and interact with bookstores</a:t>
            </a:r>
          </a:p>
          <a:p>
            <a:pPr lvl="1">
              <a:buClr>
                <a:schemeClr val="accent2">
                  <a:lumMod val="50000"/>
                </a:schemeClr>
              </a:buClr>
              <a:buSzPct val="150000"/>
              <a:buFont typeface="Arial" pitchFamily="34" charset="0"/>
              <a:buChar char="•"/>
            </a:pPr>
            <a:r>
              <a:rPr lang="en-US" sz="2000" dirty="0" smtClean="0"/>
              <a:t>Each association offers advertising opportunities in their catalogs</a:t>
            </a:r>
          </a:p>
          <a:p>
            <a:pPr lvl="1">
              <a:buClr>
                <a:schemeClr val="accent2">
                  <a:lumMod val="50000"/>
                </a:schemeClr>
              </a:buClr>
              <a:buSzPct val="150000"/>
              <a:buFont typeface="Arial" pitchFamily="34" charset="0"/>
              <a:buChar char="•"/>
            </a:pPr>
            <a:r>
              <a:rPr lang="en-US" sz="2000" dirty="0" smtClean="0"/>
              <a:t>Several of the associations offer book award programs</a:t>
            </a:r>
          </a:p>
          <a:p>
            <a:pPr lvl="1">
              <a:buClr>
                <a:schemeClr val="accent2">
                  <a:lumMod val="50000"/>
                </a:schemeClr>
              </a:buClr>
              <a:buSzPct val="150000"/>
              <a:buFont typeface="Arial" pitchFamily="34" charset="0"/>
              <a:buChar char="•"/>
            </a:pPr>
            <a:r>
              <a:rPr lang="en-US" sz="2000" dirty="0" smtClean="0"/>
              <a:t>Several offer special author programs to put authors and indie bookstores together</a:t>
            </a:r>
          </a:p>
          <a:p>
            <a:pPr lvl="1">
              <a:buClr>
                <a:schemeClr val="accent2">
                  <a:lumMod val="50000"/>
                </a:schemeClr>
              </a:buClr>
              <a:buSzPct val="150000"/>
              <a:buFont typeface="Arial" pitchFamily="34" charset="0"/>
              <a:buChar char="•"/>
            </a:pPr>
            <a:r>
              <a:rPr lang="en-US" sz="2000" dirty="0" smtClean="0"/>
              <a:t>GLIBA offers a “Regional Access Program”  for books with a regional interest</a:t>
            </a:r>
          </a:p>
          <a:p>
            <a:pPr lvl="1">
              <a:buClr>
                <a:schemeClr val="accent2">
                  <a:lumMod val="50000"/>
                </a:schemeClr>
              </a:buClr>
              <a:buSzPct val="150000"/>
              <a:buFont typeface="Arial" pitchFamily="34" charset="0"/>
              <a:buChar char="•"/>
            </a:pPr>
            <a:r>
              <a:rPr lang="en-US" sz="2000" dirty="0" smtClean="0"/>
              <a:t>MIBA has a “Midwest Connections” program</a:t>
            </a:r>
          </a:p>
          <a:p>
            <a:pPr lvl="1">
              <a:buClr>
                <a:schemeClr val="accent2">
                  <a:lumMod val="50000"/>
                </a:schemeClr>
              </a:buClr>
              <a:buSzPct val="150000"/>
              <a:buFont typeface="Arial" pitchFamily="34" charset="0"/>
              <a:buChar char="•"/>
            </a:pPr>
            <a:r>
              <a:rPr lang="en-US" sz="2000" dirty="0" smtClean="0"/>
              <a:t>NAIBA gives authors who join their association a page on their website and one free profile in a NAIBA newsletter</a:t>
            </a:r>
          </a:p>
          <a:p>
            <a:pPr lvl="2">
              <a:buClr>
                <a:schemeClr val="accent2">
                  <a:lumMod val="50000"/>
                </a:schemeClr>
              </a:buClr>
              <a:buSzPct val="150000"/>
            </a:pPr>
            <a:endParaRPr lang="en-US" dirty="0" smtClean="0"/>
          </a:p>
          <a:p>
            <a:pPr lvl="1">
              <a:buClr>
                <a:schemeClr val="accent2">
                  <a:lumMod val="50000"/>
                </a:schemeClr>
              </a:buClr>
              <a:buSzPct val="150000"/>
              <a:buFont typeface="Arial" pitchFamily="34" charset="0"/>
              <a:buChar char="•"/>
            </a:pPr>
            <a:endParaRPr lang="en-US" dirty="0" smtClean="0"/>
          </a:p>
          <a:p>
            <a:pPr lvl="1">
              <a:buFont typeface="Arial" pitchFamily="34" charset="0"/>
              <a:buChar char="•"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Custom 2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FFFFF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751D58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3596</TotalTime>
  <Words>1003</Words>
  <Application>Microsoft Office PowerPoint</Application>
  <PresentationFormat>On-screen Show (4:3)</PresentationFormat>
  <Paragraphs>128</Paragraphs>
  <Slides>16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Flow</vt:lpstr>
      <vt:lpstr>Author Training Call  Working with Regional Independent Bookseller Associations</vt:lpstr>
      <vt:lpstr>Presenters </vt:lpstr>
      <vt:lpstr>Agenda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Questions?</vt:lpstr>
      <vt:lpstr>Thanks for joining us!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Julie &amp; Marc</dc:creator>
  <cp:lastModifiedBy>BQB</cp:lastModifiedBy>
  <cp:revision>151</cp:revision>
  <cp:lastPrinted>2013-04-13T13:17:15Z</cp:lastPrinted>
  <dcterms:created xsi:type="dcterms:W3CDTF">2013-04-11T21:57:35Z</dcterms:created>
  <dcterms:modified xsi:type="dcterms:W3CDTF">2014-01-15T23:28:22Z</dcterms:modified>
</cp:coreProperties>
</file>