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332" r:id="rId3"/>
    <p:sldId id="330" r:id="rId4"/>
    <p:sldId id="309" r:id="rId5"/>
    <p:sldId id="333"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270" r:id="rId25"/>
    <p:sldId id="266" r:id="rId26"/>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3748"/>
    <a:srgbClr val="BF3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8" autoAdjust="0"/>
  </p:normalViewPr>
  <p:slideViewPr>
    <p:cSldViewPr>
      <p:cViewPr>
        <p:scale>
          <a:sx n="118" d="100"/>
          <a:sy n="118" d="100"/>
        </p:scale>
        <p:origin x="0" y="1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9EF8FD45-2721-4728-B638-90B9C2D7E270}" type="datetimeFigureOut">
              <a:rPr lang="en-US" smtClean="0"/>
              <a:pPr/>
              <a:t>5/21/2014</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3561CE56-D96B-41DA-9E11-BA5D57E9E4C4}" type="slidenum">
              <a:rPr lang="en-US" smtClean="0"/>
              <a:pPr/>
              <a:t>‹#›</a:t>
            </a:fld>
            <a:endParaRPr lang="en-US" dirty="0"/>
          </a:p>
        </p:txBody>
      </p:sp>
    </p:spTree>
    <p:extLst>
      <p:ext uri="{BB962C8B-B14F-4D97-AF65-F5344CB8AC3E}">
        <p14:creationId xmlns:p14="http://schemas.microsoft.com/office/powerpoint/2010/main" xmlns=""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61CE56-D96B-41DA-9E11-BA5D57E9E4C4}"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5/21/2014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logoversar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mashword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witter.com/Vidocq_CC" TargetMode="External"/><Relationship Id="rId2" Type="http://schemas.openxmlformats.org/officeDocument/2006/relationships/hyperlink" Target="mailto:BQB.Alice@gmail.com" TargetMode="External"/><Relationship Id="rId1" Type="http://schemas.openxmlformats.org/officeDocument/2006/relationships/slideLayout" Target="../slideLayouts/slideLayout2.xml"/><Relationship Id="rId5" Type="http://schemas.openxmlformats.org/officeDocument/2006/relationships/hyperlink" Target="http://www.linkedin.com/in/alicedesturler" TargetMode="External"/><Relationship Id="rId4" Type="http://schemas.openxmlformats.org/officeDocument/2006/relationships/hyperlink" Target="https://plus.google.com/+AlicedeSturler/abou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reedomafterthesharks.wordpress.com/" TargetMode="External"/><Relationship Id="rId2" Type="http://schemas.openxmlformats.org/officeDocument/2006/relationships/hyperlink" Target="http://aisocc.wordpress.com/" TargetMode="External"/><Relationship Id="rId1" Type="http://schemas.openxmlformats.org/officeDocument/2006/relationships/slideLayout" Target="../slideLayouts/slideLayout2.xml"/><Relationship Id="rId5" Type="http://schemas.openxmlformats.org/officeDocument/2006/relationships/hyperlink" Target="http://bqbpublishing.wordpress.com/" TargetMode="External"/><Relationship Id="rId4" Type="http://schemas.openxmlformats.org/officeDocument/2006/relationships/hyperlink" Target="http://peterturneronline.wordpres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smtClean="0">
                <a:solidFill>
                  <a:schemeClr val="accent5">
                    <a:lumMod val="20000"/>
                    <a:lumOff val="80000"/>
                  </a:schemeClr>
                </a:solidFill>
              </a:rPr>
              <a:t>Saturday, </a:t>
            </a:r>
            <a:r>
              <a:rPr lang="en-US" dirty="0" smtClean="0">
                <a:solidFill>
                  <a:schemeClr val="accent5">
                    <a:lumMod val="20000"/>
                    <a:lumOff val="80000"/>
                  </a:schemeClr>
                </a:solidFill>
              </a:rPr>
              <a:t>May 24, </a:t>
            </a:r>
            <a:r>
              <a:rPr lang="en-US" dirty="0" smtClean="0">
                <a:solidFill>
                  <a:schemeClr val="accent5">
                    <a:lumMod val="20000"/>
                    <a:lumOff val="80000"/>
                  </a:schemeClr>
                </a:solidFill>
              </a:rPr>
              <a:t>2014</a:t>
            </a:r>
          </a:p>
          <a:p>
            <a:pPr algn="ctr"/>
            <a:r>
              <a:rPr lang="en-US" dirty="0" smtClean="0">
                <a:solidFill>
                  <a:schemeClr val="accent5">
                    <a:lumMod val="20000"/>
                    <a:lumOff val="80000"/>
                  </a:schemeClr>
                </a:solidFill>
              </a:rPr>
              <a:t>10:00 a.m. </a:t>
            </a:r>
            <a:r>
              <a:rPr lang="en-US" dirty="0" smtClean="0">
                <a:solidFill>
                  <a:schemeClr val="accent5">
                    <a:lumMod val="20000"/>
                    <a:lumOff val="80000"/>
                  </a:schemeClr>
                </a:solidFill>
              </a:rPr>
              <a:t>EDT</a:t>
            </a:r>
            <a:endParaRPr lang="en-US" dirty="0">
              <a:solidFill>
                <a:schemeClr val="accent5">
                  <a:lumMod val="20000"/>
                  <a:lumOff val="80000"/>
                </a:schemeClr>
              </a:solidFill>
            </a:endParaRPr>
          </a:p>
        </p:txBody>
      </p:sp>
      <p:sp>
        <p:nvSpPr>
          <p:cNvPr id="5" name="Rectangle 4"/>
          <p:cNvSpPr/>
          <p:nvPr/>
        </p:nvSpPr>
        <p:spPr>
          <a:xfrm>
            <a:off x="-609600" y="10668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6600" y="1981200"/>
            <a:ext cx="2247596" cy="1734944"/>
          </a:xfrm>
          <a:prstGeom prst="rect">
            <a:avLst/>
          </a:prstGeom>
        </p:spPr>
      </p:pic>
      <p:sp>
        <p:nvSpPr>
          <p:cNvPr id="2" name="Title 1"/>
          <p:cNvSpPr>
            <a:spLocks noGrp="1"/>
          </p:cNvSpPr>
          <p:nvPr>
            <p:ph type="ctrTitle"/>
          </p:nvPr>
        </p:nvSpPr>
        <p:spPr>
          <a:xfrm>
            <a:off x="758952" y="3810000"/>
            <a:ext cx="7851648" cy="1600200"/>
          </a:xfrm>
        </p:spPr>
        <p:txBody>
          <a:bodyPr>
            <a:normAutofit/>
          </a:bodyPr>
          <a:lstStyle/>
          <a:p>
            <a:pPr algn="ctr"/>
            <a:r>
              <a:rPr lang="en-US" sz="3200" dirty="0" smtClean="0">
                <a:solidFill>
                  <a:schemeClr val="bg1">
                    <a:lumMod val="50000"/>
                    <a:lumOff val="50000"/>
                  </a:schemeClr>
                </a:solidFill>
                <a:latin typeface="Cambria" pitchFamily="18" charset="0"/>
              </a:rPr>
              <a:t>Author Training Call:  </a:t>
            </a:r>
            <a:br>
              <a:rPr lang="en-US" sz="3200" dirty="0" smtClean="0">
                <a:solidFill>
                  <a:schemeClr val="bg1">
                    <a:lumMod val="50000"/>
                    <a:lumOff val="50000"/>
                  </a:schemeClr>
                </a:solidFill>
                <a:latin typeface="Cambria" pitchFamily="18" charset="0"/>
              </a:rPr>
            </a:br>
            <a:r>
              <a:rPr lang="en-US" sz="3200" dirty="0" smtClean="0">
                <a:solidFill>
                  <a:schemeClr val="bg1">
                    <a:lumMod val="50000"/>
                    <a:lumOff val="50000"/>
                  </a:schemeClr>
                </a:solidFill>
                <a:latin typeface="Cambria" pitchFamily="18" charset="0"/>
              </a:rPr>
              <a:t>Creative Ways to Use Your Blog</a:t>
            </a:r>
            <a:endParaRPr lang="en-US" sz="32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smtClean="0">
                <a:solidFill>
                  <a:srgbClr val="9F3748"/>
                </a:solidFill>
                <a:latin typeface="Cambria" pitchFamily="18" charset="0"/>
              </a:rPr>
              <a:t>Welcome! </a:t>
            </a:r>
            <a:endParaRPr lang="en-US" sz="4800" dirty="0">
              <a:solidFill>
                <a:srgbClr val="9F3748"/>
              </a:solidFill>
              <a:latin typeface="Cambria" pitchFamily="18" charset="0"/>
            </a:endParaRPr>
          </a:p>
        </p:txBody>
      </p:sp>
    </p:spTree>
    <p:extLst>
      <p:ext uri="{BB962C8B-B14F-4D97-AF65-F5344CB8AC3E}">
        <p14:creationId xmlns:p14="http://schemas.microsoft.com/office/powerpoint/2010/main" xmlns="" val="324859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Cover inserted as jpg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905000"/>
            <a:ext cx="4989845" cy="4692196"/>
          </a:xfrm>
        </p:spPr>
      </p:pic>
    </p:spTree>
    <p:extLst>
      <p:ext uri="{BB962C8B-B14F-4D97-AF65-F5344CB8AC3E}">
        <p14:creationId xmlns:p14="http://schemas.microsoft.com/office/powerpoint/2010/main" xmlns="" val="341587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Cover in code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600" y="1905000"/>
            <a:ext cx="5195348" cy="3881437"/>
          </a:xfrm>
        </p:spPr>
      </p:pic>
    </p:spTree>
    <p:extLst>
      <p:ext uri="{BB962C8B-B14F-4D97-AF65-F5344CB8AC3E}">
        <p14:creationId xmlns:p14="http://schemas.microsoft.com/office/powerpoint/2010/main" xmlns="" val="89669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widget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600" y="2133600"/>
            <a:ext cx="4892462" cy="3881437"/>
          </a:xfrm>
        </p:spPr>
      </p:pic>
    </p:spTree>
    <p:extLst>
      <p:ext uri="{BB962C8B-B14F-4D97-AF65-F5344CB8AC3E}">
        <p14:creationId xmlns:p14="http://schemas.microsoft.com/office/powerpoint/2010/main" xmlns="" val="4195973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Freebies: treat your readers!</a:t>
            </a:r>
            <a:endParaRPr lang="en-US" dirty="0"/>
          </a:p>
        </p:txBody>
      </p:sp>
      <p:sp>
        <p:nvSpPr>
          <p:cNvPr id="3" name="Content Placeholder 2"/>
          <p:cNvSpPr>
            <a:spLocks noGrp="1"/>
          </p:cNvSpPr>
          <p:nvPr>
            <p:ph idx="1"/>
          </p:nvPr>
        </p:nvSpPr>
        <p:spPr/>
        <p:txBody>
          <a:bodyPr>
            <a:normAutofit fontScale="85000" lnSpcReduction="10000"/>
          </a:bodyPr>
          <a:lstStyle/>
          <a:p>
            <a:pPr>
              <a:buClr>
                <a:srgbClr val="9F3748"/>
              </a:buClr>
            </a:pPr>
            <a:r>
              <a:rPr lang="en-US" dirty="0" smtClean="0"/>
              <a:t>Add polls, raffles, and giveaways to reward your readers for their support.</a:t>
            </a:r>
          </a:p>
          <a:p>
            <a:pPr>
              <a:buClr>
                <a:srgbClr val="9F3748"/>
              </a:buClr>
            </a:pPr>
            <a:r>
              <a:rPr lang="en-US" dirty="0" smtClean="0"/>
              <a:t>Readers love to know that they mean the world to you. You see, you can try to get people to buy your books but usually that will only get their defenses up. So, be different. First try to get blog readers, then turn them into fans, and watch them inquire about your books all by themselves.</a:t>
            </a:r>
          </a:p>
          <a:p>
            <a:pPr>
              <a:buClr>
                <a:srgbClr val="9F3748"/>
              </a:buClr>
            </a:pPr>
            <a:r>
              <a:rPr lang="en-US" dirty="0" smtClean="0"/>
              <a:t>Adding a poll or a raffle is interactive. Readers appreciates the author’s involvement so it is likely to become very popular.</a:t>
            </a:r>
          </a:p>
          <a:p>
            <a:pPr>
              <a:buClr>
                <a:srgbClr val="9F3748"/>
              </a:buClr>
            </a:pPr>
            <a:r>
              <a:rPr lang="en-US" dirty="0" smtClean="0"/>
              <a:t>Giveaways do not have to be costly. A free PDF version, special photographs, an unpublished short story, are just examples of what you could give away. If budgets allow consider bookmarks or a special ex libris.</a:t>
            </a:r>
            <a:endParaRPr lang="en-US" dirty="0"/>
          </a:p>
        </p:txBody>
      </p:sp>
    </p:spTree>
    <p:extLst>
      <p:ext uri="{BB962C8B-B14F-4D97-AF65-F5344CB8AC3E}">
        <p14:creationId xmlns:p14="http://schemas.microsoft.com/office/powerpoint/2010/main" xmlns="" val="1911750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this ending!</a:t>
            </a:r>
            <a:endParaRPr lang="en-US" dirty="0"/>
          </a:p>
        </p:txBody>
      </p:sp>
      <p:sp>
        <p:nvSpPr>
          <p:cNvPr id="3" name="Content Placeholder 2"/>
          <p:cNvSpPr>
            <a:spLocks noGrp="1"/>
          </p:cNvSpPr>
          <p:nvPr>
            <p:ph idx="1"/>
          </p:nvPr>
        </p:nvSpPr>
        <p:spPr/>
        <p:txBody>
          <a:bodyPr>
            <a:normAutofit fontScale="92500" lnSpcReduction="20000"/>
          </a:bodyPr>
          <a:lstStyle/>
          <a:p>
            <a:pPr>
              <a:buClr>
                <a:srgbClr val="9F3748"/>
              </a:buClr>
            </a:pPr>
            <a:r>
              <a:rPr lang="en-US" dirty="0" smtClean="0"/>
              <a:t>Consider a yearly competition where you open up one of your books/stories to your readership and allow them to change the ending.</a:t>
            </a:r>
          </a:p>
          <a:p>
            <a:pPr>
              <a:buClr>
                <a:srgbClr val="9F3748"/>
              </a:buClr>
            </a:pPr>
            <a:r>
              <a:rPr lang="en-US" dirty="0" smtClean="0"/>
              <a:t>Every story has a turning point where a choice is made. The story follows that line. However, a different choice would have taken the story along another line. </a:t>
            </a:r>
          </a:p>
          <a:p>
            <a:pPr>
              <a:buClr>
                <a:srgbClr val="9F3748"/>
              </a:buClr>
            </a:pPr>
            <a:r>
              <a:rPr lang="en-US" dirty="0" smtClean="0"/>
              <a:t>Identify for your readers where that turning point is and allow them to write a new ending.</a:t>
            </a:r>
          </a:p>
          <a:p>
            <a:pPr>
              <a:buClr>
                <a:srgbClr val="9F3748"/>
              </a:buClr>
            </a:pPr>
            <a:r>
              <a:rPr lang="en-US" dirty="0" smtClean="0"/>
              <a:t>Open this up on your blog as a competition: give readers enough time, select the best five stories, and then open it up to the public to vote. </a:t>
            </a:r>
            <a:endParaRPr lang="en-US" dirty="0"/>
          </a:p>
          <a:p>
            <a:pPr>
              <a:buClr>
                <a:srgbClr val="9F3748"/>
              </a:buClr>
            </a:pPr>
            <a:r>
              <a:rPr lang="en-US" dirty="0" smtClean="0"/>
              <a:t>Winner gets … ? A collaboration for an epub? A guest blog post on your blog? Free ticket to your next book festival?</a:t>
            </a:r>
          </a:p>
        </p:txBody>
      </p:sp>
    </p:spTree>
    <p:extLst>
      <p:ext uri="{BB962C8B-B14F-4D97-AF65-F5344CB8AC3E}">
        <p14:creationId xmlns:p14="http://schemas.microsoft.com/office/powerpoint/2010/main" xmlns="" val="2386278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Sentence</a:t>
            </a:r>
            <a:endParaRPr lang="en-US" dirty="0"/>
          </a:p>
        </p:txBody>
      </p:sp>
      <p:sp>
        <p:nvSpPr>
          <p:cNvPr id="3" name="Content Placeholder 2"/>
          <p:cNvSpPr>
            <a:spLocks noGrp="1"/>
          </p:cNvSpPr>
          <p:nvPr>
            <p:ph idx="1"/>
          </p:nvPr>
        </p:nvSpPr>
        <p:spPr/>
        <p:txBody>
          <a:bodyPr/>
          <a:lstStyle/>
          <a:p>
            <a:pPr>
              <a:buClr>
                <a:srgbClr val="9F3748"/>
              </a:buClr>
            </a:pPr>
            <a:r>
              <a:rPr lang="en-US" dirty="0" smtClean="0"/>
              <a:t>True or real: that illusive first sentence. Is it a deal breaker: yes or no?</a:t>
            </a:r>
          </a:p>
          <a:p>
            <a:pPr>
              <a:buClr>
                <a:srgbClr val="9F3748"/>
              </a:buClr>
            </a:pPr>
            <a:r>
              <a:rPr lang="en-US" dirty="0" smtClean="0"/>
              <a:t>Explain to your readers what is so special about a first sentence. Does it really draw readers into the story? How quickly do people zone out or loose interest in a book?</a:t>
            </a:r>
          </a:p>
          <a:p>
            <a:pPr>
              <a:buClr>
                <a:srgbClr val="9F3748"/>
              </a:buClr>
            </a:pPr>
            <a:r>
              <a:rPr lang="en-US" dirty="0" smtClean="0"/>
              <a:t>Give readers examples of great first sentences and explain the use of strong words, emotional words, etc. </a:t>
            </a:r>
            <a:endParaRPr lang="en-US" dirty="0"/>
          </a:p>
        </p:txBody>
      </p:sp>
    </p:spTree>
    <p:extLst>
      <p:ext uri="{BB962C8B-B14F-4D97-AF65-F5344CB8AC3E}">
        <p14:creationId xmlns:p14="http://schemas.microsoft.com/office/powerpoint/2010/main" xmlns="" val="3253179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new writers</a:t>
            </a:r>
            <a:endParaRPr lang="en-US" dirty="0"/>
          </a:p>
        </p:txBody>
      </p:sp>
      <p:sp>
        <p:nvSpPr>
          <p:cNvPr id="3" name="Content Placeholder 2"/>
          <p:cNvSpPr>
            <a:spLocks noGrp="1"/>
          </p:cNvSpPr>
          <p:nvPr>
            <p:ph idx="1"/>
          </p:nvPr>
        </p:nvSpPr>
        <p:spPr/>
        <p:txBody>
          <a:bodyPr>
            <a:normAutofit lnSpcReduction="10000"/>
          </a:bodyPr>
          <a:lstStyle/>
          <a:p>
            <a:pPr>
              <a:buClr>
                <a:srgbClr val="9F3748"/>
              </a:buClr>
            </a:pPr>
            <a:r>
              <a:rPr lang="en-US" dirty="0" smtClean="0"/>
              <a:t>Give your readers a frequent update on what did and did not work for you </a:t>
            </a:r>
            <a:r>
              <a:rPr lang="en-US" i="1" dirty="0" smtClean="0"/>
              <a:t>when you started as a writer</a:t>
            </a:r>
            <a:r>
              <a:rPr lang="en-US" dirty="0" smtClean="0"/>
              <a:t>.</a:t>
            </a:r>
          </a:p>
          <a:p>
            <a:pPr>
              <a:buClr>
                <a:srgbClr val="9F3748"/>
              </a:buClr>
            </a:pPr>
            <a:r>
              <a:rPr lang="en-US" dirty="0" smtClean="0"/>
              <a:t>Every new beginning knows their own struggles. The first year at a new job, getting a great storyline out of your head and onto paper, etc.</a:t>
            </a:r>
          </a:p>
          <a:p>
            <a:pPr>
              <a:buClr>
                <a:srgbClr val="9F3748"/>
              </a:buClr>
            </a:pPr>
            <a:r>
              <a:rPr lang="en-US" dirty="0" smtClean="0"/>
              <a:t>Did you have a special writing routine? Do you still have that writing routine? If no, explain why. </a:t>
            </a:r>
          </a:p>
          <a:p>
            <a:pPr>
              <a:buClr>
                <a:srgbClr val="9F3748"/>
              </a:buClr>
            </a:pPr>
            <a:r>
              <a:rPr lang="en-US" dirty="0" smtClean="0"/>
              <a:t>What disciplines does a reader need to become a writer? Should they write every day? </a:t>
            </a:r>
          </a:p>
          <a:p>
            <a:pPr>
              <a:buClr>
                <a:srgbClr val="9F3748"/>
              </a:buClr>
            </a:pPr>
            <a:r>
              <a:rPr lang="en-US" dirty="0" smtClean="0"/>
              <a:t>How crucial is a word count? What to do if the word count becomes a psychological hurdle?</a:t>
            </a:r>
            <a:endParaRPr lang="en-US" dirty="0"/>
          </a:p>
        </p:txBody>
      </p:sp>
    </p:spTree>
    <p:extLst>
      <p:ext uri="{BB962C8B-B14F-4D97-AF65-F5344CB8AC3E}">
        <p14:creationId xmlns:p14="http://schemas.microsoft.com/office/powerpoint/2010/main" xmlns="" val="1970013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p:txBody>
          <a:bodyPr/>
          <a:lstStyle/>
          <a:p>
            <a:pPr>
              <a:buClr>
                <a:srgbClr val="9F3748"/>
              </a:buClr>
            </a:pPr>
            <a:r>
              <a:rPr lang="en-US" dirty="0" smtClean="0"/>
              <a:t>Books, news articles, and everything else that made an impression on you or that was useful. </a:t>
            </a:r>
          </a:p>
          <a:p>
            <a:pPr>
              <a:buClr>
                <a:srgbClr val="9F3748"/>
              </a:buClr>
            </a:pPr>
            <a:r>
              <a:rPr lang="en-US" dirty="0" smtClean="0"/>
              <a:t>Do NOT just make a page and add link after link! Be different and explain WHY you added the link to a certain book. </a:t>
            </a:r>
            <a:r>
              <a:rPr lang="en-US" i="1" dirty="0" smtClean="0"/>
              <a:t>Give the reader a reason to click on that link.</a:t>
            </a:r>
          </a:p>
          <a:p>
            <a:pPr>
              <a:buClr>
                <a:srgbClr val="9F3748"/>
              </a:buClr>
            </a:pPr>
            <a:r>
              <a:rPr lang="en-US" dirty="0" smtClean="0"/>
              <a:t>Make a listing of fellow authors’ blogs and explain to your readers what their strengths are and which books you like most</a:t>
            </a:r>
          </a:p>
          <a:p>
            <a:endParaRPr lang="en-US" dirty="0"/>
          </a:p>
        </p:txBody>
      </p:sp>
    </p:spTree>
    <p:extLst>
      <p:ext uri="{BB962C8B-B14F-4D97-AF65-F5344CB8AC3E}">
        <p14:creationId xmlns:p14="http://schemas.microsoft.com/office/powerpoint/2010/main" xmlns="" val="416014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Skype</a:t>
            </a:r>
            <a:endParaRPr lang="en-US" dirty="0"/>
          </a:p>
        </p:txBody>
      </p:sp>
      <p:sp>
        <p:nvSpPr>
          <p:cNvPr id="3" name="Content Placeholder 2"/>
          <p:cNvSpPr>
            <a:spLocks noGrp="1"/>
          </p:cNvSpPr>
          <p:nvPr>
            <p:ph idx="1"/>
          </p:nvPr>
        </p:nvSpPr>
        <p:spPr/>
        <p:txBody>
          <a:bodyPr>
            <a:normAutofit fontScale="85000" lnSpcReduction="10000"/>
          </a:bodyPr>
          <a:lstStyle/>
          <a:p>
            <a:pPr>
              <a:buClr>
                <a:srgbClr val="9F3748"/>
              </a:buClr>
            </a:pPr>
            <a:r>
              <a:rPr lang="en-US" dirty="0" smtClean="0"/>
              <a:t>Hold a monthly roundtable discussion with Skype: it is free, you can call, organize conference calls, or message people. It can be done from a computer, laptop, or mobile phone.</a:t>
            </a:r>
          </a:p>
          <a:p>
            <a:pPr>
              <a:buClr>
                <a:srgbClr val="9F3748"/>
              </a:buClr>
            </a:pPr>
            <a:r>
              <a:rPr lang="en-US" dirty="0" smtClean="0"/>
              <a:t>I love Skype (no, I do not have shares in the company) because it allows me to call my overseas family and clients as often as I want without breaking the bank. </a:t>
            </a:r>
          </a:p>
          <a:p>
            <a:pPr>
              <a:buClr>
                <a:srgbClr val="9F3748"/>
              </a:buClr>
            </a:pPr>
            <a:r>
              <a:rPr lang="en-US" dirty="0" smtClean="0"/>
              <a:t>Remember to choose your Skype name wisely because as with Twitter, you cannot change it! Calling/messaging between Skype users is free regardless of distance. Set up a time for the conference call, post it on your blog in at least two time zones (I use major cities instead of EST, GMT, etc. Everyone knows New York or London so it takes away any confusion).</a:t>
            </a:r>
          </a:p>
          <a:p>
            <a:pPr>
              <a:buClr>
                <a:srgbClr val="9F3748"/>
              </a:buClr>
            </a:pPr>
            <a:r>
              <a:rPr lang="en-US" dirty="0" smtClean="0"/>
              <a:t>Video (on camera) call or not? Mind the dress!</a:t>
            </a:r>
            <a:endParaRPr lang="en-US" dirty="0"/>
          </a:p>
        </p:txBody>
      </p:sp>
    </p:spTree>
    <p:extLst>
      <p:ext uri="{BB962C8B-B14F-4D97-AF65-F5344CB8AC3E}">
        <p14:creationId xmlns:p14="http://schemas.microsoft.com/office/powerpoint/2010/main" xmlns="" val="123231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Evergreens</a:t>
            </a:r>
            <a:endParaRPr lang="en-US" dirty="0"/>
          </a:p>
        </p:txBody>
      </p:sp>
      <p:sp>
        <p:nvSpPr>
          <p:cNvPr id="3" name="Content Placeholder 2"/>
          <p:cNvSpPr>
            <a:spLocks noGrp="1"/>
          </p:cNvSpPr>
          <p:nvPr>
            <p:ph idx="1"/>
          </p:nvPr>
        </p:nvSpPr>
        <p:spPr/>
        <p:txBody>
          <a:bodyPr>
            <a:normAutofit fontScale="92500"/>
          </a:bodyPr>
          <a:lstStyle/>
          <a:p>
            <a:pPr>
              <a:buClr>
                <a:srgbClr val="9F3748"/>
              </a:buClr>
            </a:pPr>
            <a:r>
              <a:rPr lang="en-US" dirty="0" smtClean="0"/>
              <a:t>There are always new generations of readers and writers so make sure </a:t>
            </a:r>
            <a:r>
              <a:rPr lang="en-US" i="1" dirty="0" smtClean="0"/>
              <a:t>your blog is a resource for the next generation.</a:t>
            </a:r>
          </a:p>
          <a:p>
            <a:pPr>
              <a:buClr>
                <a:srgbClr val="9F3748"/>
              </a:buClr>
            </a:pPr>
            <a:r>
              <a:rPr lang="en-US" dirty="0" smtClean="0"/>
              <a:t>Make your posts timeless so that a new or much younger reader can still use the information decades from now. </a:t>
            </a:r>
          </a:p>
          <a:p>
            <a:pPr>
              <a:buClr>
                <a:srgbClr val="9F3748"/>
              </a:buClr>
            </a:pPr>
            <a:r>
              <a:rPr lang="en-US" dirty="0" smtClean="0"/>
              <a:t>Give a new writer an overview of the process from writing that first sentence to seeing your books in the stores. Comment on every phase, what to know, tips and tricks, etc.</a:t>
            </a:r>
          </a:p>
          <a:p>
            <a:pPr>
              <a:buClr>
                <a:srgbClr val="9F3748"/>
              </a:buClr>
            </a:pPr>
            <a:r>
              <a:rPr lang="en-US" b="1" dirty="0" smtClean="0"/>
              <a:t>Must add: </a:t>
            </a:r>
            <a:r>
              <a:rPr lang="en-US" dirty="0" smtClean="0"/>
              <a:t>how to deal with disappointment when a piece gets rejected or gets bad reviews. How did you deal with that and what advice can you give others?</a:t>
            </a:r>
            <a:endParaRPr lang="en-US" dirty="0"/>
          </a:p>
        </p:txBody>
      </p:sp>
    </p:spTree>
    <p:extLst>
      <p:ext uri="{BB962C8B-B14F-4D97-AF65-F5344CB8AC3E}">
        <p14:creationId xmlns:p14="http://schemas.microsoft.com/office/powerpoint/2010/main" xmlns="" val="121022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Presenters </a:t>
            </a:r>
            <a:endParaRPr lang="en-US" sz="4000" dirty="0"/>
          </a:p>
        </p:txBody>
      </p:sp>
      <p:pic>
        <p:nvPicPr>
          <p:cNvPr id="7" name="Picture 6" descr="2013-10-31 picture 7.jpg"/>
          <p:cNvPicPr>
            <a:picLocks noChangeAspect="1"/>
          </p:cNvPicPr>
          <p:nvPr/>
        </p:nvPicPr>
        <p:blipFill>
          <a:blip r:embed="rId2" cstate="print"/>
          <a:stretch>
            <a:fillRect/>
          </a:stretch>
        </p:blipFill>
        <p:spPr>
          <a:xfrm>
            <a:off x="457200" y="1905000"/>
            <a:ext cx="2028098" cy="2743200"/>
          </a:xfrm>
          <a:prstGeom prst="rect">
            <a:avLst/>
          </a:prstGeom>
        </p:spPr>
      </p:pic>
      <p:pic>
        <p:nvPicPr>
          <p:cNvPr id="10" name="Content Placeholder 9" descr="Fiacco, Bob.jpg"/>
          <p:cNvPicPr>
            <a:picLocks noGrp="1" noChangeAspect="1"/>
          </p:cNvPicPr>
          <p:nvPr>
            <p:ph idx="1"/>
          </p:nvPr>
        </p:nvPicPr>
        <p:blipFill>
          <a:blip r:embed="rId3" cstate="print"/>
          <a:stretch>
            <a:fillRect/>
          </a:stretch>
        </p:blipFill>
        <p:spPr>
          <a:xfrm>
            <a:off x="3708712" y="1981200"/>
            <a:ext cx="1734195" cy="2598194"/>
          </a:xfrm>
        </p:spPr>
      </p:pic>
      <p:sp>
        <p:nvSpPr>
          <p:cNvPr id="14" name="TextBox 13"/>
          <p:cNvSpPr txBox="1"/>
          <p:nvPr/>
        </p:nvSpPr>
        <p:spPr>
          <a:xfrm>
            <a:off x="381000" y="5029200"/>
            <a:ext cx="2286000" cy="1200329"/>
          </a:xfrm>
          <a:prstGeom prst="rect">
            <a:avLst/>
          </a:prstGeom>
          <a:noFill/>
        </p:spPr>
        <p:txBody>
          <a:bodyPr wrap="square" rtlCol="0">
            <a:spAutoFit/>
          </a:bodyPr>
          <a:lstStyle/>
          <a:p>
            <a:r>
              <a:rPr lang="en-US" b="1" dirty="0" smtClean="0"/>
              <a:t>Terri Leidich</a:t>
            </a:r>
          </a:p>
          <a:p>
            <a:r>
              <a:rPr lang="en-US" dirty="0" smtClean="0"/>
              <a:t>President/VP of Sales &amp; Marketing</a:t>
            </a:r>
          </a:p>
          <a:p>
            <a:r>
              <a:rPr lang="en-US" dirty="0" smtClean="0"/>
              <a:t>BQB Publishing</a:t>
            </a:r>
            <a:endParaRPr lang="en-US" dirty="0"/>
          </a:p>
        </p:txBody>
      </p:sp>
      <p:sp>
        <p:nvSpPr>
          <p:cNvPr id="15" name="TextBox 14"/>
          <p:cNvSpPr txBox="1"/>
          <p:nvPr/>
        </p:nvSpPr>
        <p:spPr>
          <a:xfrm>
            <a:off x="3657600" y="5029200"/>
            <a:ext cx="2057400" cy="1477328"/>
          </a:xfrm>
          <a:prstGeom prst="rect">
            <a:avLst/>
          </a:prstGeom>
          <a:noFill/>
        </p:spPr>
        <p:txBody>
          <a:bodyPr wrap="square" rtlCol="0">
            <a:spAutoFit/>
          </a:bodyPr>
          <a:lstStyle/>
          <a:p>
            <a:r>
              <a:rPr lang="en-US" b="1" dirty="0" smtClean="0"/>
              <a:t>Alice de Sturler</a:t>
            </a:r>
            <a:endParaRPr lang="en-US" b="1" dirty="0" smtClean="0"/>
          </a:p>
          <a:p>
            <a:r>
              <a:rPr lang="en-US" dirty="0" smtClean="0"/>
              <a:t>Blog Manager and Blog Tour Manager for BQB Publishing</a:t>
            </a:r>
            <a:endParaRPr lang="en-US" dirty="0"/>
          </a:p>
        </p:txBody>
      </p:sp>
    </p:spTree>
    <p:extLst>
      <p:ext uri="{BB962C8B-B14F-4D97-AF65-F5344CB8AC3E}">
        <p14:creationId xmlns:p14="http://schemas.microsoft.com/office/powerpoint/2010/main" xmlns="" val="352895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Blogoversary</a:t>
            </a:r>
            <a:endParaRPr lang="en-US" dirty="0"/>
          </a:p>
        </p:txBody>
      </p:sp>
      <p:sp>
        <p:nvSpPr>
          <p:cNvPr id="3" name="Content Placeholder 2"/>
          <p:cNvSpPr>
            <a:spLocks noGrp="1"/>
          </p:cNvSpPr>
          <p:nvPr>
            <p:ph idx="1"/>
          </p:nvPr>
        </p:nvSpPr>
        <p:spPr/>
        <p:txBody>
          <a:bodyPr>
            <a:normAutofit fontScale="85000" lnSpcReduction="10000"/>
          </a:bodyPr>
          <a:lstStyle/>
          <a:p>
            <a:pPr>
              <a:buClr>
                <a:srgbClr val="9F3748"/>
              </a:buClr>
            </a:pPr>
            <a:r>
              <a:rPr lang="en-US" dirty="0" smtClean="0"/>
              <a:t>Add a countdown to your blog’s next anniversary (e.g. blogoversary) and plan a special giveaway, virtual party, or contest.</a:t>
            </a:r>
          </a:p>
          <a:p>
            <a:pPr>
              <a:buClr>
                <a:srgbClr val="9F3748"/>
              </a:buClr>
            </a:pPr>
            <a:r>
              <a:rPr lang="en-US" dirty="0" smtClean="0"/>
              <a:t>Your blog was born on a certain date. If you do not remember that date go back in your emails to see if you still have that email from Blogger, WordPress, etc. telling you that the site is up.</a:t>
            </a:r>
          </a:p>
          <a:p>
            <a:pPr>
              <a:buClr>
                <a:srgbClr val="9F3748"/>
              </a:buClr>
            </a:pPr>
            <a:r>
              <a:rPr lang="en-US" dirty="0" smtClean="0"/>
              <a:t>Countdowns create excitement especially if you add something new the closer we get to the exact date. For example: adding features on the blog, Q&amp;A sessions, accepting requests for guest blogging on your readers’ blogs, etc.</a:t>
            </a:r>
          </a:p>
          <a:p>
            <a:pPr>
              <a:buClr>
                <a:srgbClr val="9F3748"/>
              </a:buClr>
            </a:pPr>
            <a:r>
              <a:rPr lang="en-US" dirty="0" smtClean="0"/>
              <a:t>You can make a countdown widget online free</a:t>
            </a:r>
            <a:r>
              <a:rPr lang="en-US" dirty="0"/>
              <a:t>: </a:t>
            </a:r>
            <a:r>
              <a:rPr lang="en-US" dirty="0">
                <a:hlinkClick r:id="rId2"/>
              </a:rPr>
              <a:t>http://www.blogoversary.com</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xmlns="" val="366413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Swap</a:t>
            </a:r>
            <a:endParaRPr lang="en-US" dirty="0"/>
          </a:p>
        </p:txBody>
      </p:sp>
      <p:sp>
        <p:nvSpPr>
          <p:cNvPr id="3" name="Content Placeholder 2"/>
          <p:cNvSpPr>
            <a:spLocks noGrp="1"/>
          </p:cNvSpPr>
          <p:nvPr>
            <p:ph idx="1"/>
          </p:nvPr>
        </p:nvSpPr>
        <p:spPr/>
        <p:txBody>
          <a:bodyPr>
            <a:normAutofit fontScale="92500" lnSpcReduction="10000"/>
          </a:bodyPr>
          <a:lstStyle/>
          <a:p>
            <a:pPr>
              <a:buClr>
                <a:srgbClr val="9F3748"/>
              </a:buClr>
            </a:pPr>
            <a:r>
              <a:rPr lang="en-US" dirty="0" smtClean="0"/>
              <a:t>Make a manual of one of your </a:t>
            </a:r>
            <a:r>
              <a:rPr lang="en-US" dirty="0" smtClean="0"/>
              <a:t>characters </a:t>
            </a:r>
            <a:r>
              <a:rPr lang="en-US" dirty="0" smtClean="0"/>
              <a:t>with all available information e.g. family history, where did the character grow up, medical history, school systems, grades, hobbies, friends, sports, love interest, birth marks, speech impediments, fashion sense, pets, likes/dislikes,  etc. </a:t>
            </a:r>
          </a:p>
          <a:p>
            <a:pPr>
              <a:buClr>
                <a:srgbClr val="9F3748"/>
              </a:buClr>
            </a:pPr>
            <a:r>
              <a:rPr lang="en-US" dirty="0" smtClean="0"/>
              <a:t>Invite your readers to write their own book or short story using your character and the information from the manual. </a:t>
            </a:r>
          </a:p>
          <a:p>
            <a:pPr>
              <a:buClr>
                <a:srgbClr val="9F3748"/>
              </a:buClr>
            </a:pPr>
            <a:r>
              <a:rPr lang="en-US" dirty="0" smtClean="0"/>
              <a:t>Ask a few writer buddies to help selected the top five. </a:t>
            </a:r>
          </a:p>
          <a:p>
            <a:pPr>
              <a:buClr>
                <a:srgbClr val="9F3748"/>
              </a:buClr>
            </a:pPr>
            <a:r>
              <a:rPr lang="en-US" dirty="0" smtClean="0"/>
              <a:t>Open it up to the public to vote for their favourite.</a:t>
            </a:r>
          </a:p>
          <a:p>
            <a:pPr>
              <a:buClr>
                <a:srgbClr val="9F3748"/>
              </a:buClr>
            </a:pPr>
            <a:r>
              <a:rPr lang="en-US" dirty="0" smtClean="0"/>
              <a:t>Consider helping the winner get their story out by using free </a:t>
            </a:r>
            <a:r>
              <a:rPr lang="en-US" dirty="0"/>
              <a:t>services such as </a:t>
            </a:r>
            <a:r>
              <a:rPr lang="en-US" dirty="0">
                <a:hlinkClick r:id="rId2"/>
              </a:rPr>
              <a:t>https://www.smashwords.com</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xmlns="" val="2719524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Blogging?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Contact Your Blog Coach here:</a:t>
            </a:r>
          </a:p>
          <a:p>
            <a:r>
              <a:rPr lang="en-US" dirty="0" smtClean="0"/>
              <a:t>Email: </a:t>
            </a:r>
            <a:r>
              <a:rPr lang="en-US" dirty="0" smtClean="0">
                <a:hlinkClick r:id="rId2"/>
              </a:rPr>
              <a:t>BQB.Alice@gmail.com</a:t>
            </a:r>
            <a:endParaRPr lang="en-US" dirty="0" smtClean="0"/>
          </a:p>
          <a:p>
            <a:endParaRPr lang="en-US" dirty="0" smtClean="0"/>
          </a:p>
          <a:p>
            <a:r>
              <a:rPr lang="en-US" dirty="0" smtClean="0"/>
              <a:t>True Crime Blog: Defrosting Cold Cases (defrostingcoldcases.com)</a:t>
            </a:r>
          </a:p>
          <a:p>
            <a:r>
              <a:rPr lang="en-US" dirty="0" smtClean="0"/>
              <a:t>Blogging: Your Blog Coach (yourblogcoach.wordpress.com)</a:t>
            </a:r>
          </a:p>
          <a:p>
            <a:endParaRPr lang="en-US" dirty="0" smtClean="0"/>
          </a:p>
          <a:p>
            <a:r>
              <a:rPr lang="en-US" dirty="0" smtClean="0"/>
              <a:t>Social media: </a:t>
            </a:r>
          </a:p>
          <a:p>
            <a:r>
              <a:rPr lang="en-US" dirty="0" smtClean="0"/>
              <a:t>Twitter: </a:t>
            </a:r>
            <a:r>
              <a:rPr lang="en-US" dirty="0" smtClean="0">
                <a:hlinkClick r:id="rId3"/>
              </a:rPr>
              <a:t>www.twitter.com/Vidocq_CC</a:t>
            </a:r>
            <a:endParaRPr lang="en-US" dirty="0" smtClean="0"/>
          </a:p>
          <a:p>
            <a:r>
              <a:rPr lang="en-US" dirty="0" smtClean="0"/>
              <a:t>Google</a:t>
            </a:r>
            <a:r>
              <a:rPr lang="en-US" dirty="0"/>
              <a:t>+: </a:t>
            </a:r>
            <a:r>
              <a:rPr lang="en-US" dirty="0">
                <a:hlinkClick r:id="rId4"/>
              </a:rPr>
              <a:t>https://plus.google.com/+</a:t>
            </a:r>
            <a:r>
              <a:rPr lang="en-US" dirty="0" smtClean="0">
                <a:hlinkClick r:id="rId4"/>
              </a:rPr>
              <a:t>AlicedeSturler/about</a:t>
            </a:r>
            <a:endParaRPr lang="en-US" dirty="0" smtClean="0"/>
          </a:p>
          <a:p>
            <a:r>
              <a:rPr lang="en-US" dirty="0"/>
              <a:t>LinkedIn: </a:t>
            </a:r>
            <a:r>
              <a:rPr lang="en-US" dirty="0">
                <a:hlinkClick r:id="rId5"/>
              </a:rPr>
              <a:t>http://</a:t>
            </a:r>
            <a:r>
              <a:rPr lang="en-US" dirty="0" smtClean="0">
                <a:hlinkClick r:id="rId5"/>
              </a:rPr>
              <a:t>www.linkedin.com/in/alicedesturler</a:t>
            </a:r>
            <a:endParaRPr lang="en-US" dirty="0" smtClean="0"/>
          </a:p>
          <a:p>
            <a:endParaRPr lang="en-US" dirty="0" smtClean="0"/>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47728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I appreciate your time and especially your support during my first month at BQB!</a:t>
            </a:r>
          </a:p>
          <a:p>
            <a:pPr marL="0" indent="0">
              <a:buNone/>
            </a:pPr>
            <a:r>
              <a:rPr lang="en-US" dirty="0" smtClean="0"/>
              <a:t> </a:t>
            </a:r>
          </a:p>
          <a:p>
            <a:pPr marL="0" indent="0">
              <a:buNone/>
            </a:pPr>
            <a:r>
              <a:rPr lang="en-US" dirty="0" smtClean="0"/>
              <a:t>Please remain patient with me as this is a new (but terrific) world for me.</a:t>
            </a:r>
          </a:p>
          <a:p>
            <a:pPr marL="0" indent="0">
              <a:buNone/>
            </a:pPr>
            <a:endParaRPr lang="en-US" dirty="0"/>
          </a:p>
          <a:p>
            <a:pPr marL="0" indent="0">
              <a:buNone/>
            </a:pPr>
            <a:r>
              <a:rPr lang="en-US" dirty="0" smtClean="0"/>
              <a:t>Cheers!</a:t>
            </a:r>
          </a:p>
          <a:p>
            <a:pPr marL="0" indent="0">
              <a:buNone/>
            </a:pPr>
            <a:endParaRPr lang="en-US" dirty="0"/>
          </a:p>
          <a:p>
            <a:pPr marL="0" indent="0">
              <a:buNone/>
            </a:pPr>
            <a:r>
              <a:rPr lang="en-US" dirty="0" smtClean="0"/>
              <a:t>Alice de Sturler</a:t>
            </a:r>
          </a:p>
        </p:txBody>
      </p:sp>
    </p:spTree>
    <p:extLst>
      <p:ext uri="{BB962C8B-B14F-4D97-AF65-F5344CB8AC3E}">
        <p14:creationId xmlns:p14="http://schemas.microsoft.com/office/powerpoint/2010/main" xmlns="" val="425379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buNone/>
            </a:pPr>
            <a:r>
              <a:rPr lang="en-US" dirty="0" smtClean="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8288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t>Thanks for joining us!</a:t>
            </a:r>
            <a:endParaRPr lang="en-US" b="1" dirty="0"/>
          </a:p>
        </p:txBody>
      </p:sp>
      <p:sp>
        <p:nvSpPr>
          <p:cNvPr id="3" name="Content Placeholder 2"/>
          <p:cNvSpPr>
            <a:spLocks noGrp="1"/>
          </p:cNvSpPr>
          <p:nvPr>
            <p:ph idx="1"/>
          </p:nvPr>
        </p:nvSpPr>
        <p:spPr/>
        <p:txBody>
          <a:bodyPr/>
          <a:lstStyle/>
          <a:p>
            <a:pPr marL="0" indent="0" algn="ctr">
              <a:buNone/>
            </a:pPr>
            <a:r>
              <a:rPr lang="en-US" dirty="0" smtClean="0"/>
              <a:t>Have a great Saturday!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2667000"/>
            <a:ext cx="4191000" cy="3194359"/>
          </a:xfrm>
          <a:prstGeom prst="rect">
            <a:avLst/>
          </a:prstGeom>
        </p:spPr>
      </p:pic>
    </p:spTree>
    <p:extLst>
      <p:ext uri="{BB962C8B-B14F-4D97-AF65-F5344CB8AC3E}">
        <p14:creationId xmlns:p14="http://schemas.microsoft.com/office/powerpoint/2010/main" xmlns="" val="15820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by Terri</a:t>
            </a:r>
            <a:endParaRPr lang="en-US" dirty="0"/>
          </a:p>
        </p:txBody>
      </p:sp>
      <p:sp>
        <p:nvSpPr>
          <p:cNvPr id="3" name="Content Placeholder 2"/>
          <p:cNvSpPr>
            <a:spLocks noGrp="1"/>
          </p:cNvSpPr>
          <p:nvPr>
            <p:ph idx="1"/>
          </p:nvPr>
        </p:nvSpPr>
        <p:spPr/>
        <p:txBody>
          <a:bodyPr>
            <a:normAutofit lnSpcReduction="10000"/>
          </a:bodyPr>
          <a:lstStyle/>
          <a:p>
            <a:pPr>
              <a:buClr>
                <a:srgbClr val="9F3748"/>
              </a:buClr>
            </a:pPr>
            <a:r>
              <a:rPr lang="en-US" dirty="0" smtClean="0"/>
              <a:t>Blogging is made for writers</a:t>
            </a:r>
          </a:p>
          <a:p>
            <a:pPr>
              <a:buClr>
                <a:srgbClr val="9F3748"/>
              </a:buClr>
            </a:pPr>
            <a:r>
              <a:rPr lang="en-US" dirty="0" smtClean="0"/>
              <a:t>If you don’t have a blog, create one</a:t>
            </a:r>
          </a:p>
          <a:p>
            <a:pPr lvl="1">
              <a:buClr>
                <a:srgbClr val="9F3748"/>
              </a:buClr>
            </a:pPr>
            <a:r>
              <a:rPr lang="en-US" dirty="0" err="1" smtClean="0"/>
              <a:t>Wordpress</a:t>
            </a:r>
            <a:r>
              <a:rPr lang="en-US" dirty="0" smtClean="0"/>
              <a:t> is an easy way to start</a:t>
            </a:r>
          </a:p>
          <a:p>
            <a:pPr lvl="1">
              <a:buClr>
                <a:srgbClr val="9F3748"/>
              </a:buClr>
            </a:pPr>
            <a:r>
              <a:rPr lang="en-US" dirty="0" smtClean="0"/>
              <a:t>Your website may contain a built in blog</a:t>
            </a:r>
          </a:p>
          <a:p>
            <a:pPr lvl="1">
              <a:buClr>
                <a:srgbClr val="9F3748"/>
              </a:buClr>
            </a:pPr>
            <a:r>
              <a:rPr lang="en-US" dirty="0" smtClean="0"/>
              <a:t>If you don’t know how to start, get help</a:t>
            </a:r>
          </a:p>
          <a:p>
            <a:pPr>
              <a:buClr>
                <a:srgbClr val="9F3748"/>
              </a:buClr>
            </a:pPr>
            <a:r>
              <a:rPr lang="en-US" dirty="0" smtClean="0"/>
              <a:t>Nervous about getting started? </a:t>
            </a:r>
          </a:p>
          <a:p>
            <a:pPr lvl="1">
              <a:buClr>
                <a:srgbClr val="9F3748"/>
              </a:buClr>
            </a:pPr>
            <a:r>
              <a:rPr lang="en-US" dirty="0" smtClean="0"/>
              <a:t>Participate in the BQB Blog – Alice makes it easy; watch for her emails.</a:t>
            </a:r>
            <a:endParaRPr lang="en-US" dirty="0" smtClean="0"/>
          </a:p>
          <a:p>
            <a:pPr>
              <a:buClr>
                <a:srgbClr val="9F3748"/>
              </a:buClr>
            </a:pPr>
            <a:r>
              <a:rPr lang="en-US" dirty="0" smtClean="0"/>
              <a:t>BQB is creating a resource sheet to help you find the right people for each skill you need to learn. </a:t>
            </a:r>
            <a:endParaRPr lang="en-US" dirty="0" smtClean="0"/>
          </a:p>
          <a:p>
            <a:endParaRPr lang="en-US" dirty="0" smtClean="0"/>
          </a:p>
          <a:p>
            <a:pPr>
              <a:buFont typeface="Wingdings" panose="05000000000000000000" pitchFamily="2" charset="2"/>
              <a:buChar char="v"/>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319860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Creative ways to use your blog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a:t>B</a:t>
            </a:r>
            <a:r>
              <a:rPr lang="en-US" dirty="0" smtClean="0"/>
              <a:t>uild </a:t>
            </a:r>
            <a:r>
              <a:rPr lang="en-US" dirty="0"/>
              <a:t>your </a:t>
            </a:r>
            <a:r>
              <a:rPr lang="en-US" dirty="0" smtClean="0"/>
              <a:t>brand </a:t>
            </a:r>
            <a:r>
              <a:rPr lang="en-US" dirty="0"/>
              <a:t>and </a:t>
            </a:r>
            <a:r>
              <a:rPr lang="en-US" dirty="0" smtClean="0"/>
              <a:t>market </a:t>
            </a:r>
            <a:r>
              <a:rPr lang="en-US" dirty="0"/>
              <a:t>your </a:t>
            </a:r>
            <a:r>
              <a:rPr lang="en-US" dirty="0" smtClean="0"/>
              <a:t>book</a:t>
            </a:r>
          </a:p>
          <a:p>
            <a:endParaRPr lang="en-US" dirty="0"/>
          </a:p>
          <a:p>
            <a:r>
              <a:rPr lang="en-US" dirty="0" smtClean="0"/>
              <a:t>Alice de Sturler, BQB Blog Manager</a:t>
            </a:r>
            <a:endParaRPr lang="en-US" dirty="0"/>
          </a:p>
        </p:txBody>
      </p:sp>
    </p:spTree>
    <p:extLst>
      <p:ext uri="{BB962C8B-B14F-4D97-AF65-F5344CB8AC3E}">
        <p14:creationId xmlns:p14="http://schemas.microsoft.com/office/powerpoint/2010/main" xmlns="" val="349293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 Create - Collaborate</a:t>
            </a:r>
            <a:endParaRPr lang="en-US" dirty="0"/>
          </a:p>
        </p:txBody>
      </p:sp>
      <p:sp>
        <p:nvSpPr>
          <p:cNvPr id="3" name="Content Placeholder 2"/>
          <p:cNvSpPr>
            <a:spLocks noGrp="1"/>
          </p:cNvSpPr>
          <p:nvPr>
            <p:ph idx="1"/>
          </p:nvPr>
        </p:nvSpPr>
        <p:spPr/>
        <p:txBody>
          <a:bodyPr>
            <a:normAutofit fontScale="92500" lnSpcReduction="10000"/>
          </a:bodyPr>
          <a:lstStyle/>
          <a:p>
            <a:pPr>
              <a:buClr>
                <a:srgbClr val="9F3748"/>
              </a:buClr>
            </a:pPr>
            <a:r>
              <a:rPr lang="en-US" dirty="0" smtClean="0"/>
              <a:t>Erasmus University, Rotterdam, the Netherlands (criminal law/criminology)</a:t>
            </a:r>
          </a:p>
          <a:p>
            <a:pPr>
              <a:buClr>
                <a:srgbClr val="9F3748"/>
              </a:buClr>
            </a:pPr>
            <a:r>
              <a:rPr lang="en-US" dirty="0" smtClean="0"/>
              <a:t>Amnesty International Switzerland (Death Penalty Coordinator, Women’s Rights, Coordinator for the US &amp; Canada)</a:t>
            </a:r>
          </a:p>
          <a:p>
            <a:pPr>
              <a:buClr>
                <a:srgbClr val="9F3748"/>
              </a:buClr>
            </a:pPr>
            <a:r>
              <a:rPr lang="en-US" dirty="0" smtClean="0"/>
              <a:t>University of Illinois College of Law, Urbana-Champaign, IL (human rights and discovery courses)</a:t>
            </a:r>
          </a:p>
          <a:p>
            <a:pPr>
              <a:buClr>
                <a:srgbClr val="9F3748"/>
              </a:buClr>
            </a:pPr>
            <a:r>
              <a:rPr lang="en-US" dirty="0" smtClean="0"/>
              <a:t>Champaign Police Department, investigations division, cold cases</a:t>
            </a:r>
          </a:p>
          <a:p>
            <a:pPr>
              <a:buClr>
                <a:srgbClr val="9F3748"/>
              </a:buClr>
            </a:pPr>
            <a:r>
              <a:rPr lang="en-US" dirty="0" smtClean="0"/>
              <a:t>Virginia Tech, Political Science (death penalty, wrongful convictions, women’s rights, school shootings, and hate crimes)</a:t>
            </a:r>
          </a:p>
          <a:p>
            <a:endParaRPr lang="en-US" dirty="0" smtClean="0"/>
          </a:p>
          <a:p>
            <a:pPr>
              <a:buFont typeface="Wingdings" panose="05000000000000000000" pitchFamily="2" charset="2"/>
              <a:buChar char="v"/>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3198601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Start of a Freelance Career</a:t>
            </a:r>
            <a:endParaRPr lang="en-US" dirty="0"/>
          </a:p>
        </p:txBody>
      </p:sp>
      <p:sp>
        <p:nvSpPr>
          <p:cNvPr id="3" name="Content Placeholder 2"/>
          <p:cNvSpPr>
            <a:spLocks noGrp="1"/>
          </p:cNvSpPr>
          <p:nvPr>
            <p:ph idx="1"/>
          </p:nvPr>
        </p:nvSpPr>
        <p:spPr/>
        <p:txBody>
          <a:bodyPr>
            <a:normAutofit fontScale="85000" lnSpcReduction="10000"/>
          </a:bodyPr>
          <a:lstStyle/>
          <a:p>
            <a:pPr>
              <a:buClr>
                <a:srgbClr val="9F3748"/>
              </a:buClr>
            </a:pPr>
            <a:r>
              <a:rPr lang="en-US" dirty="0" smtClean="0"/>
              <a:t>My first blog “Defrosting Cold Cases” started in Nov 24, 2009</a:t>
            </a:r>
          </a:p>
          <a:p>
            <a:pPr>
              <a:buClr>
                <a:srgbClr val="9F3748"/>
              </a:buClr>
            </a:pPr>
            <a:r>
              <a:rPr lang="en-US" dirty="0" smtClean="0"/>
              <a:t>Blogging about the victims’ cases increases their digital footprint</a:t>
            </a:r>
          </a:p>
          <a:p>
            <a:pPr>
              <a:buClr>
                <a:srgbClr val="9F3748"/>
              </a:buClr>
            </a:pPr>
            <a:r>
              <a:rPr lang="en-US" dirty="0" smtClean="0"/>
              <a:t>In 2013, my blog and the manner in which I use it to help advance victims’ cases, won the popular vote from the organizers of the law conference series ReInvent Law. I presented my talk in June 2013 in London.</a:t>
            </a:r>
          </a:p>
          <a:p>
            <a:pPr>
              <a:buClr>
                <a:srgbClr val="9F3748"/>
              </a:buClr>
            </a:pPr>
            <a:r>
              <a:rPr lang="en-US" dirty="0" smtClean="0"/>
              <a:t>My blog won the </a:t>
            </a:r>
            <a:r>
              <a:rPr lang="en-US" dirty="0"/>
              <a:t>2013 American Bar Association’s Top 100 </a:t>
            </a:r>
            <a:r>
              <a:rPr lang="en-US" dirty="0" smtClean="0"/>
              <a:t>Blawgs </a:t>
            </a:r>
            <a:r>
              <a:rPr lang="en-US" dirty="0"/>
              <a:t>(blogs about law) </a:t>
            </a:r>
            <a:r>
              <a:rPr lang="en-US" dirty="0" smtClean="0"/>
              <a:t>award in </a:t>
            </a:r>
            <a:r>
              <a:rPr lang="en-US" dirty="0"/>
              <a:t>the category criminal </a:t>
            </a:r>
            <a:r>
              <a:rPr lang="en-US" dirty="0" smtClean="0"/>
              <a:t>justice</a:t>
            </a:r>
          </a:p>
          <a:p>
            <a:pPr>
              <a:buClr>
                <a:srgbClr val="9F3748"/>
              </a:buClr>
            </a:pPr>
            <a:r>
              <a:rPr lang="en-US" dirty="0" smtClean="0"/>
              <a:t>The American Investigative Society of Cold Cases selected me to be their blogger</a:t>
            </a:r>
            <a:endParaRPr lang="en-US" dirty="0"/>
          </a:p>
          <a:p>
            <a:pPr>
              <a:buClr>
                <a:srgbClr val="9F3748"/>
              </a:buClr>
            </a:pPr>
            <a:r>
              <a:rPr lang="en-US" dirty="0" smtClean="0"/>
              <a:t>My second blog “Your Blog Coach” started Jan 17, 2014</a:t>
            </a:r>
          </a:p>
          <a:p>
            <a:endParaRPr lang="en-US" dirty="0"/>
          </a:p>
        </p:txBody>
      </p:sp>
    </p:spTree>
    <p:extLst>
      <p:ext uri="{BB962C8B-B14F-4D97-AF65-F5344CB8AC3E}">
        <p14:creationId xmlns:p14="http://schemas.microsoft.com/office/powerpoint/2010/main" xmlns="" val="2142780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a:t>
            </a:r>
            <a:endParaRPr lang="en-US" dirty="0"/>
          </a:p>
        </p:txBody>
      </p:sp>
      <p:sp>
        <p:nvSpPr>
          <p:cNvPr id="3" name="Content Placeholder 2"/>
          <p:cNvSpPr>
            <a:spLocks noGrp="1"/>
          </p:cNvSpPr>
          <p:nvPr>
            <p:ph idx="1"/>
          </p:nvPr>
        </p:nvSpPr>
        <p:spPr/>
        <p:txBody>
          <a:bodyPr>
            <a:normAutofit fontScale="92500"/>
          </a:bodyPr>
          <a:lstStyle/>
          <a:p>
            <a:r>
              <a:rPr lang="en-US" dirty="0"/>
              <a:t>AISOCC </a:t>
            </a:r>
            <a:r>
              <a:rPr lang="en-US" dirty="0">
                <a:hlinkClick r:id="rId2"/>
              </a:rPr>
              <a:t>http://aisocc.wordpress.com</a:t>
            </a:r>
            <a:r>
              <a:rPr lang="en-US" dirty="0" smtClean="0">
                <a:hlinkClick r:id="rId2"/>
              </a:rPr>
              <a:t>/</a:t>
            </a:r>
            <a:endParaRPr lang="en-US" dirty="0" smtClean="0"/>
          </a:p>
          <a:p>
            <a:endParaRPr lang="en-US" dirty="0" smtClean="0"/>
          </a:p>
          <a:p>
            <a:r>
              <a:rPr lang="en-US" dirty="0" smtClean="0"/>
              <a:t>Geoff </a:t>
            </a:r>
            <a:r>
              <a:rPr lang="en-US" dirty="0"/>
              <a:t>Searle </a:t>
            </a:r>
            <a:r>
              <a:rPr lang="en-US" dirty="0">
                <a:hlinkClick r:id="rId3"/>
              </a:rPr>
              <a:t>http://freedomafterthesharks.wordpress.com</a:t>
            </a:r>
            <a:r>
              <a:rPr lang="en-US" dirty="0" smtClean="0">
                <a:hlinkClick r:id="rId3"/>
              </a:rPr>
              <a:t>/</a:t>
            </a:r>
            <a:endParaRPr lang="en-US" dirty="0" smtClean="0"/>
          </a:p>
          <a:p>
            <a:endParaRPr lang="en-US" dirty="0" smtClean="0"/>
          </a:p>
          <a:p>
            <a:r>
              <a:rPr lang="en-US" dirty="0" smtClean="0"/>
              <a:t>Peter </a:t>
            </a:r>
            <a:r>
              <a:rPr lang="en-US" dirty="0"/>
              <a:t>Turner (</a:t>
            </a:r>
            <a:r>
              <a:rPr lang="en-US" dirty="0">
                <a:hlinkClick r:id="rId4"/>
              </a:rPr>
              <a:t>http://peterturneronline.wordpress.com</a:t>
            </a:r>
            <a:r>
              <a:rPr lang="en-US" dirty="0" smtClean="0">
                <a:hlinkClick r:id="rId4"/>
              </a:rPr>
              <a:t>/</a:t>
            </a:r>
            <a:r>
              <a:rPr lang="en-US" dirty="0" smtClean="0"/>
              <a:t> under </a:t>
            </a:r>
            <a:r>
              <a:rPr lang="en-US" dirty="0"/>
              <a:t>development</a:t>
            </a:r>
            <a:r>
              <a:rPr lang="en-US" dirty="0" smtClean="0"/>
              <a:t>)</a:t>
            </a:r>
          </a:p>
          <a:p>
            <a:endParaRPr lang="en-US" dirty="0" smtClean="0"/>
          </a:p>
          <a:p>
            <a:r>
              <a:rPr lang="en-US" dirty="0" smtClean="0"/>
              <a:t>BQB </a:t>
            </a:r>
            <a:r>
              <a:rPr lang="en-US" dirty="0"/>
              <a:t>Publishing </a:t>
            </a:r>
            <a:r>
              <a:rPr lang="en-US" dirty="0">
                <a:hlinkClick r:id="rId5"/>
              </a:rPr>
              <a:t>http://bqbpublishing.wordpress.com</a:t>
            </a:r>
            <a:r>
              <a:rPr lang="en-US" dirty="0" smtClean="0">
                <a:hlinkClick r:id="rId5"/>
              </a:rPr>
              <a:t>/</a:t>
            </a:r>
            <a:endParaRPr lang="en-US" dirty="0" smtClean="0"/>
          </a:p>
          <a:p>
            <a:endParaRPr lang="en-US" dirty="0" smtClean="0"/>
          </a:p>
          <a:p>
            <a:r>
              <a:rPr lang="en-US" dirty="0" smtClean="0"/>
              <a:t>and others</a:t>
            </a:r>
            <a:endParaRPr lang="en-US" dirty="0"/>
          </a:p>
        </p:txBody>
      </p:sp>
    </p:spTree>
    <p:extLst>
      <p:ext uri="{BB962C8B-B14F-4D97-AF65-F5344CB8AC3E}">
        <p14:creationId xmlns:p14="http://schemas.microsoft.com/office/powerpoint/2010/main" xmlns="" val="1163534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my Top 10 Tips</a:t>
            </a:r>
            <a:endParaRPr lang="en-US" dirty="0"/>
          </a:p>
        </p:txBody>
      </p:sp>
      <p:sp>
        <p:nvSpPr>
          <p:cNvPr id="3" name="Content Placeholder 2"/>
          <p:cNvSpPr>
            <a:spLocks noGrp="1"/>
          </p:cNvSpPr>
          <p:nvPr>
            <p:ph idx="1"/>
          </p:nvPr>
        </p:nvSpPr>
        <p:spPr/>
        <p:txBody>
          <a:bodyPr>
            <a:normAutofit lnSpcReduction="10000"/>
          </a:bodyPr>
          <a:lstStyle/>
          <a:p>
            <a:r>
              <a:rPr lang="en-US" dirty="0" smtClean="0"/>
              <a:t>1: Widgets</a:t>
            </a:r>
          </a:p>
          <a:p>
            <a:r>
              <a:rPr lang="en-US" dirty="0" smtClean="0"/>
              <a:t>2: Freebies</a:t>
            </a:r>
          </a:p>
          <a:p>
            <a:r>
              <a:rPr lang="en-US" dirty="0" smtClean="0"/>
              <a:t>3: Change this ending!</a:t>
            </a:r>
          </a:p>
          <a:p>
            <a:r>
              <a:rPr lang="en-US" dirty="0" smtClean="0"/>
              <a:t>4: First sentence</a:t>
            </a:r>
          </a:p>
          <a:p>
            <a:r>
              <a:rPr lang="en-US" dirty="0" smtClean="0"/>
              <a:t>5: Q&amp;A for newbie writers</a:t>
            </a:r>
          </a:p>
          <a:p>
            <a:r>
              <a:rPr lang="en-US" dirty="0" smtClean="0"/>
              <a:t>6: Recommended reading</a:t>
            </a:r>
          </a:p>
          <a:p>
            <a:r>
              <a:rPr lang="en-US" dirty="0" smtClean="0"/>
              <a:t>7: Skype</a:t>
            </a:r>
          </a:p>
          <a:p>
            <a:r>
              <a:rPr lang="en-US" dirty="0" smtClean="0"/>
              <a:t>8: Evergreens</a:t>
            </a:r>
          </a:p>
          <a:p>
            <a:r>
              <a:rPr lang="en-US" dirty="0" smtClean="0"/>
              <a:t>9: blogoversary</a:t>
            </a:r>
          </a:p>
          <a:p>
            <a:r>
              <a:rPr lang="en-US" dirty="0" smtClean="0"/>
              <a:t>10: Character swap</a:t>
            </a:r>
            <a:endParaRPr lang="en-US" dirty="0"/>
          </a:p>
        </p:txBody>
      </p:sp>
    </p:spTree>
    <p:extLst>
      <p:ext uri="{BB962C8B-B14F-4D97-AF65-F5344CB8AC3E}">
        <p14:creationId xmlns:p14="http://schemas.microsoft.com/office/powerpoint/2010/main" xmlns="" val="401312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Widgets</a:t>
            </a:r>
            <a:endParaRPr lang="en-US" dirty="0"/>
          </a:p>
        </p:txBody>
      </p:sp>
      <p:sp>
        <p:nvSpPr>
          <p:cNvPr id="3" name="Content Placeholder 2"/>
          <p:cNvSpPr>
            <a:spLocks noGrp="1"/>
          </p:cNvSpPr>
          <p:nvPr>
            <p:ph idx="1"/>
          </p:nvPr>
        </p:nvSpPr>
        <p:spPr/>
        <p:txBody>
          <a:bodyPr>
            <a:normAutofit fontScale="85000" lnSpcReduction="20000"/>
          </a:bodyPr>
          <a:lstStyle/>
          <a:p>
            <a:pPr>
              <a:buClr>
                <a:srgbClr val="9F3748"/>
              </a:buClr>
            </a:pPr>
            <a:r>
              <a:rPr lang="en-US" dirty="0" smtClean="0"/>
              <a:t>Add a widget for every book you wrote in the sidebar to showcase your work. How? </a:t>
            </a:r>
          </a:p>
          <a:p>
            <a:pPr>
              <a:buClr>
                <a:srgbClr val="9F3748"/>
              </a:buClr>
            </a:pPr>
            <a:r>
              <a:rPr lang="en-US" dirty="0" smtClean="0"/>
              <a:t>Create a normal new post in your dashboard</a:t>
            </a:r>
          </a:p>
          <a:p>
            <a:pPr>
              <a:buClr>
                <a:srgbClr val="9F3748"/>
              </a:buClr>
            </a:pPr>
            <a:r>
              <a:rPr lang="en-US" dirty="0" smtClean="0"/>
              <a:t>Add a picture of the book cover and center it</a:t>
            </a:r>
          </a:p>
          <a:p>
            <a:pPr>
              <a:buClr>
                <a:srgbClr val="9F3748"/>
              </a:buClr>
            </a:pPr>
            <a:r>
              <a:rPr lang="en-US" dirty="0" smtClean="0"/>
              <a:t>Optional: add the book title</a:t>
            </a:r>
          </a:p>
          <a:p>
            <a:pPr>
              <a:buClr>
                <a:srgbClr val="9F3748"/>
              </a:buClr>
            </a:pPr>
            <a:r>
              <a:rPr lang="en-US" dirty="0" smtClean="0"/>
              <a:t>Name this post for example: widget #1 TMP (so it becomes clear that this post is not meant to be published!)</a:t>
            </a:r>
          </a:p>
          <a:p>
            <a:pPr>
              <a:buClr>
                <a:srgbClr val="9F3748"/>
              </a:buClr>
            </a:pPr>
            <a:r>
              <a:rPr lang="en-US" dirty="0" smtClean="0"/>
              <a:t>Save draft</a:t>
            </a:r>
          </a:p>
          <a:p>
            <a:pPr>
              <a:buClr>
                <a:srgbClr val="9F3748"/>
              </a:buClr>
            </a:pPr>
            <a:r>
              <a:rPr lang="en-US" dirty="0" smtClean="0"/>
              <a:t>Change from visual to text (upper right hand corner)</a:t>
            </a:r>
          </a:p>
          <a:p>
            <a:pPr>
              <a:buClr>
                <a:srgbClr val="9F3748"/>
              </a:buClr>
            </a:pPr>
            <a:r>
              <a:rPr lang="en-US" dirty="0" smtClean="0"/>
              <a:t>Copy all the code</a:t>
            </a:r>
          </a:p>
          <a:p>
            <a:pPr>
              <a:buClr>
                <a:srgbClr val="9F3748"/>
              </a:buClr>
            </a:pPr>
            <a:r>
              <a:rPr lang="en-US" dirty="0" smtClean="0"/>
              <a:t>Go to appearance, select widgets, add a text widget</a:t>
            </a:r>
          </a:p>
          <a:p>
            <a:pPr>
              <a:buClr>
                <a:srgbClr val="9F3748"/>
              </a:buClr>
            </a:pPr>
            <a:r>
              <a:rPr lang="en-US" dirty="0" smtClean="0"/>
              <a:t>Paste the code into the widget’s body and save</a:t>
            </a:r>
          </a:p>
          <a:p>
            <a:pPr>
              <a:buClr>
                <a:srgbClr val="9F3748"/>
              </a:buClr>
            </a:pPr>
            <a:r>
              <a:rPr lang="en-US" dirty="0" smtClean="0"/>
              <a:t>Done!</a:t>
            </a:r>
          </a:p>
          <a:p>
            <a:endParaRPr lang="en-US" dirty="0"/>
          </a:p>
        </p:txBody>
      </p:sp>
    </p:spTree>
    <p:extLst>
      <p:ext uri="{BB962C8B-B14F-4D97-AF65-F5344CB8AC3E}">
        <p14:creationId xmlns:p14="http://schemas.microsoft.com/office/powerpoint/2010/main" xmlns="" val="793525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3652</TotalTime>
  <Words>1730</Words>
  <Application>Microsoft Office PowerPoint</Application>
  <PresentationFormat>On-screen Show (4:3)</PresentationFormat>
  <Paragraphs>146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Author Training Call:   Creative Ways to Use Your Blog</vt:lpstr>
      <vt:lpstr>Presenters </vt:lpstr>
      <vt:lpstr>Overview by Terri</vt:lpstr>
      <vt:lpstr>Creative ways to use your blog  </vt:lpstr>
      <vt:lpstr>Blog – Create - Collaborate</vt:lpstr>
      <vt:lpstr>The Start of a Freelance Career</vt:lpstr>
      <vt:lpstr>Clients</vt:lpstr>
      <vt:lpstr>Overview of my Top 10 Tips</vt:lpstr>
      <vt:lpstr>Widgets</vt:lpstr>
      <vt:lpstr>Book Cover inserted as jpg</vt:lpstr>
      <vt:lpstr>Book Cover in code</vt:lpstr>
      <vt:lpstr>Text widget</vt:lpstr>
      <vt:lpstr>Freebies: treat your readers!</vt:lpstr>
      <vt:lpstr>Change this ending!</vt:lpstr>
      <vt:lpstr>First Sentence</vt:lpstr>
      <vt:lpstr>Tips for new writers</vt:lpstr>
      <vt:lpstr>Recommended reading</vt:lpstr>
      <vt:lpstr>Skype</vt:lpstr>
      <vt:lpstr>Evergreens</vt:lpstr>
      <vt:lpstr>Blogoversary</vt:lpstr>
      <vt:lpstr>Character Swap</vt:lpstr>
      <vt:lpstr>Questions about Blogging? </vt:lpstr>
      <vt:lpstr>Thank you!</vt:lpstr>
      <vt:lpstr>Questions?</vt:lpstr>
      <vt:lpstr>Thanks for joining us!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160</cp:revision>
  <cp:lastPrinted>2013-04-13T13:17:15Z</cp:lastPrinted>
  <dcterms:created xsi:type="dcterms:W3CDTF">2013-04-11T21:57:35Z</dcterms:created>
  <dcterms:modified xsi:type="dcterms:W3CDTF">2014-05-21T14:05:03Z</dcterms:modified>
</cp:coreProperties>
</file>