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7"/>
  </p:notesMasterIdLst>
  <p:sldIdLst>
    <p:sldId id="256" r:id="rId2"/>
    <p:sldId id="332" r:id="rId3"/>
    <p:sldId id="270" r:id="rId4"/>
    <p:sldId id="334" r:id="rId5"/>
    <p:sldId id="341" r:id="rId6"/>
    <p:sldId id="335" r:id="rId7"/>
    <p:sldId id="336" r:id="rId8"/>
    <p:sldId id="337" r:id="rId9"/>
    <p:sldId id="338" r:id="rId10"/>
    <p:sldId id="344" r:id="rId11"/>
    <p:sldId id="343" r:id="rId12"/>
    <p:sldId id="339" r:id="rId13"/>
    <p:sldId id="340" r:id="rId14"/>
    <p:sldId id="342" r:id="rId15"/>
    <p:sldId id="266" r:id="rId16"/>
  </p:sldIdLst>
  <p:sldSz cx="9144000" cy="6858000" type="screen4x3"/>
  <p:notesSz cx="7077075" cy="90773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ty" initials="K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F3748"/>
    <a:srgbClr val="BF3F7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4658" autoAdjust="0"/>
  </p:normalViewPr>
  <p:slideViewPr>
    <p:cSldViewPr>
      <p:cViewPr>
        <p:scale>
          <a:sx n="118" d="100"/>
          <a:sy n="118" d="100"/>
        </p:scale>
        <p:origin x="-82" y="17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38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538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F8FD45-2721-4728-B638-90B9C2D7E270}" type="datetimeFigureOut">
              <a:rPr lang="en-US" smtClean="0"/>
              <a:pPr/>
              <a:t>6/23/2014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681038"/>
            <a:ext cx="4537075" cy="3403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311730"/>
            <a:ext cx="5661660" cy="408479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21883"/>
            <a:ext cx="3066733" cy="4538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621883"/>
            <a:ext cx="3066733" cy="4538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1CE56-D96B-41DA-9E11-BA5D57E9E4C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95035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6/23/2014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6/23/2014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6/23/2014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6/23/2014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6/23/2014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6/23/2014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6/23/2014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6/23/2014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6/23/2014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6/23/2014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6/23/2014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A25C68F-927A-403E-ADDD-C3E0B63AE54B}" type="datetimeFigureOut">
              <a:rPr lang="en-US" smtClean="0"/>
              <a:pPr/>
              <a:t>6/23/2014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ow.ly/yjtz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youtu.be/9Ne9S7hpwng" TargetMode="External"/><Relationship Id="rId2" Type="http://schemas.openxmlformats.org/officeDocument/2006/relationships/hyperlink" Target="http://youtu.be/La_2ghNYBq8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9704" y="5791200"/>
            <a:ext cx="7854696" cy="17526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Saturday, June 21, 2014</a:t>
            </a:r>
          </a:p>
          <a:p>
            <a:pPr algn="ctr"/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10:00 a.m. EDT</a:t>
            </a:r>
            <a:endParaRPr lang="en-US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609600" y="1066800"/>
            <a:ext cx="10210800" cy="46482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1981200"/>
            <a:ext cx="2247596" cy="17349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8952" y="3810000"/>
            <a:ext cx="7851648" cy="16002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Cambria" pitchFamily="18" charset="0"/>
              </a:rPr>
              <a:t>Author Training Call:  </a:t>
            </a:r>
            <a:br>
              <a:rPr lang="en-US" sz="32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Cambria" pitchFamily="18" charset="0"/>
              </a:rPr>
            </a:br>
            <a:r>
              <a:rPr lang="en-US" sz="3200" dirty="0" err="1" smtClean="0">
                <a:solidFill>
                  <a:schemeClr val="bg1">
                    <a:lumMod val="50000"/>
                    <a:lumOff val="50000"/>
                  </a:schemeClr>
                </a:solidFill>
                <a:latin typeface="Cambria" pitchFamily="18" charset="0"/>
              </a:rPr>
              <a:t>Bublish</a:t>
            </a:r>
            <a:r>
              <a:rPr lang="en-US" sz="32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Cambria" pitchFamily="18" charset="0"/>
              </a:rPr>
              <a:t>: Empowering </a:t>
            </a:r>
            <a:r>
              <a:rPr lang="en-US" sz="3200" dirty="0" err="1" smtClean="0">
                <a:solidFill>
                  <a:schemeClr val="bg1">
                    <a:lumMod val="50000"/>
                    <a:lumOff val="50000"/>
                  </a:schemeClr>
                </a:solidFill>
                <a:latin typeface="Cambria" pitchFamily="18" charset="0"/>
              </a:rPr>
              <a:t>Authorpreneurs</a:t>
            </a:r>
            <a:endParaRPr lang="en-US" sz="3200" dirty="0">
              <a:solidFill>
                <a:schemeClr val="bg1">
                  <a:lumMod val="50000"/>
                  <a:lumOff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4152" y="35858"/>
            <a:ext cx="7851648" cy="18288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dirty="0" smtClean="0">
                <a:solidFill>
                  <a:srgbClr val="9F3748"/>
                </a:solidFill>
                <a:latin typeface="Cambria" pitchFamily="18" charset="0"/>
              </a:rPr>
              <a:t>Welcome! </a:t>
            </a:r>
            <a:endParaRPr lang="en-US" sz="4800" dirty="0">
              <a:solidFill>
                <a:srgbClr val="9F3748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4859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09700" y="685799"/>
            <a:ext cx="64008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spc="-150" dirty="0" err="1" smtClean="0">
                <a:solidFill>
                  <a:srgbClr val="FC6608"/>
                </a:solidFill>
              </a:rPr>
              <a:t>Bublish</a:t>
            </a:r>
            <a:r>
              <a:rPr lang="en-US" sz="4800" spc="-150" dirty="0" smtClean="0">
                <a:solidFill>
                  <a:srgbClr val="FC6608"/>
                </a:solidFill>
              </a:rPr>
              <a:t> Weekly </a:t>
            </a:r>
            <a:r>
              <a:rPr lang="en-US" sz="4800" spc="-150" dirty="0" smtClean="0">
                <a:solidFill>
                  <a:srgbClr val="FC6608"/>
                </a:solidFill>
              </a:rPr>
              <a:t>Events</a:t>
            </a:r>
            <a:endParaRPr lang="en-US" sz="4800" spc="-150" dirty="0" smtClean="0">
              <a:solidFill>
                <a:srgbClr val="FC6608"/>
              </a:solidFill>
            </a:endParaRPr>
          </a:p>
          <a:p>
            <a:pPr algn="ctr"/>
            <a:r>
              <a:rPr lang="en-US" sz="2800" spc="-150" dirty="0" smtClean="0">
                <a:solidFill>
                  <a:srgbClr val="FC6608"/>
                </a:solidFill>
              </a:rPr>
              <a:t>How </a:t>
            </a:r>
            <a:r>
              <a:rPr lang="en-US" sz="2800" spc="-150" dirty="0" err="1" smtClean="0">
                <a:solidFill>
                  <a:srgbClr val="FC6608"/>
                </a:solidFill>
              </a:rPr>
              <a:t>Bublish</a:t>
            </a:r>
            <a:r>
              <a:rPr lang="en-US" sz="2800" spc="-150" dirty="0" smtClean="0">
                <a:solidFill>
                  <a:srgbClr val="FC6608"/>
                </a:solidFill>
              </a:rPr>
              <a:t> Supports Authors </a:t>
            </a:r>
            <a:r>
              <a:rPr lang="en-US" sz="2800" spc="-150" dirty="0" smtClean="0">
                <a:solidFill>
                  <a:srgbClr val="FC6608"/>
                </a:solidFill>
              </a:rPr>
              <a:t>Each Week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81000" y="1295400"/>
            <a:ext cx="8458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spc="-150" dirty="0" smtClean="0">
              <a:solidFill>
                <a:srgbClr val="229FAE"/>
              </a:solidFill>
            </a:endParaRPr>
          </a:p>
          <a:p>
            <a:endParaRPr lang="en-US" sz="2800" spc="-150" dirty="0" smtClean="0">
              <a:solidFill>
                <a:srgbClr val="229FAE"/>
              </a:solidFill>
            </a:endParaRPr>
          </a:p>
          <a:p>
            <a:r>
              <a:rPr lang="en-US" sz="2800" u="sng" spc="-150" dirty="0" smtClean="0">
                <a:solidFill>
                  <a:srgbClr val="229FAE"/>
                </a:solidFill>
              </a:rPr>
              <a:t>Monday</a:t>
            </a:r>
            <a:r>
              <a:rPr lang="en-US" sz="2800" spc="-150" dirty="0">
                <a:solidFill>
                  <a:srgbClr val="229FAE"/>
                </a:solidFill>
              </a:rPr>
              <a:t> </a:t>
            </a:r>
            <a:r>
              <a:rPr lang="en-US" sz="2800" spc="-150" dirty="0" smtClean="0">
                <a:solidFill>
                  <a:srgbClr val="229FAE"/>
                </a:solidFill>
              </a:rPr>
              <a:t>         </a:t>
            </a:r>
            <a:r>
              <a:rPr lang="en-US" sz="2800" spc="-150" dirty="0" err="1" smtClean="0">
                <a:solidFill>
                  <a:srgbClr val="229FAE"/>
                </a:solidFill>
              </a:rPr>
              <a:t>Bublish</a:t>
            </a:r>
            <a:r>
              <a:rPr lang="en-US" sz="2800" spc="-150" dirty="0" smtClean="0">
                <a:solidFill>
                  <a:srgbClr val="229FAE"/>
                </a:solidFill>
              </a:rPr>
              <a:t> </a:t>
            </a:r>
            <a:r>
              <a:rPr lang="en-US" sz="2800" spc="-150" dirty="0" smtClean="0">
                <a:solidFill>
                  <a:srgbClr val="229FAE"/>
                </a:solidFill>
              </a:rPr>
              <a:t>Floating Bookstore </a:t>
            </a:r>
          </a:p>
          <a:p>
            <a:r>
              <a:rPr lang="en-US" sz="2800" spc="-150" dirty="0" smtClean="0">
                <a:solidFill>
                  <a:srgbClr val="229FAE"/>
                </a:solidFill>
              </a:rPr>
              <a:t>		(</a:t>
            </a:r>
            <a:r>
              <a:rPr lang="en-US" sz="2800" spc="-150" dirty="0">
                <a:solidFill>
                  <a:srgbClr val="229FAE"/>
                </a:solidFill>
              </a:rPr>
              <a:t>l</a:t>
            </a:r>
            <a:r>
              <a:rPr lang="en-US" sz="2800" spc="-150" dirty="0" smtClean="0">
                <a:solidFill>
                  <a:srgbClr val="229FAE"/>
                </a:solidFill>
              </a:rPr>
              <a:t>atest bubbles showcased across all our </a:t>
            </a:r>
            <a:r>
              <a:rPr lang="en-US" sz="2800" spc="-150" dirty="0" smtClean="0">
                <a:solidFill>
                  <a:srgbClr val="229FAE"/>
                </a:solidFill>
              </a:rPr>
              <a:t>		 		networks</a:t>
            </a:r>
            <a:r>
              <a:rPr lang="en-US" sz="2800" spc="-150" dirty="0" smtClean="0">
                <a:solidFill>
                  <a:srgbClr val="229FAE"/>
                </a:solidFill>
              </a:rPr>
              <a:t>)</a:t>
            </a:r>
          </a:p>
          <a:p>
            <a:r>
              <a:rPr lang="en-US" sz="2800" u="sng" spc="-150" dirty="0" smtClean="0">
                <a:solidFill>
                  <a:srgbClr val="229FAE"/>
                </a:solidFill>
              </a:rPr>
              <a:t>Tuesday</a:t>
            </a:r>
            <a:r>
              <a:rPr lang="en-US" sz="2800" spc="-150" dirty="0">
                <a:solidFill>
                  <a:srgbClr val="229FAE"/>
                </a:solidFill>
              </a:rPr>
              <a:t> </a:t>
            </a:r>
            <a:r>
              <a:rPr lang="en-US" sz="2800" spc="-150" dirty="0" smtClean="0">
                <a:solidFill>
                  <a:srgbClr val="229FAE"/>
                </a:solidFill>
              </a:rPr>
              <a:t>        </a:t>
            </a:r>
            <a:r>
              <a:rPr lang="en-US" sz="2800" spc="-150" dirty="0" smtClean="0">
                <a:solidFill>
                  <a:srgbClr val="229FAE"/>
                </a:solidFill>
              </a:rPr>
              <a:t> </a:t>
            </a:r>
            <a:r>
              <a:rPr lang="en-US" sz="2800" spc="-150" dirty="0" smtClean="0">
                <a:solidFill>
                  <a:srgbClr val="229FAE"/>
                </a:solidFill>
              </a:rPr>
              <a:t>Bubble of the Week – our editors choose </a:t>
            </a:r>
          </a:p>
          <a:p>
            <a:r>
              <a:rPr lang="en-US" sz="2800" u="sng" spc="-150" dirty="0" smtClean="0">
                <a:solidFill>
                  <a:srgbClr val="229FAE"/>
                </a:solidFill>
              </a:rPr>
              <a:t>Wednesday</a:t>
            </a:r>
            <a:r>
              <a:rPr lang="en-US" sz="2800" spc="-150" dirty="0" smtClean="0">
                <a:solidFill>
                  <a:srgbClr val="229FAE"/>
                </a:solidFill>
              </a:rPr>
              <a:t> </a:t>
            </a:r>
            <a:r>
              <a:rPr lang="en-US" sz="2800" spc="-150" dirty="0" smtClean="0">
                <a:solidFill>
                  <a:srgbClr val="229FAE"/>
                </a:solidFill>
              </a:rPr>
              <a:t>  </a:t>
            </a:r>
            <a:r>
              <a:rPr lang="en-US" sz="2800" spc="-150" dirty="0" smtClean="0">
                <a:solidFill>
                  <a:srgbClr val="229FAE"/>
                </a:solidFill>
              </a:rPr>
              <a:t>Educational Blog (Promotion &amp; Brand </a:t>
            </a:r>
            <a:r>
              <a:rPr lang="en-US" sz="2800" spc="-150" dirty="0" smtClean="0">
                <a:solidFill>
                  <a:srgbClr val="229FAE"/>
                </a:solidFill>
              </a:rPr>
              <a:t>				Building</a:t>
            </a:r>
            <a:r>
              <a:rPr lang="en-US" sz="2800" spc="-150" dirty="0" smtClean="0">
                <a:solidFill>
                  <a:srgbClr val="229FAE"/>
                </a:solidFill>
              </a:rPr>
              <a:t>)</a:t>
            </a:r>
          </a:p>
          <a:p>
            <a:r>
              <a:rPr lang="en-US" sz="2800" u="sng" spc="-150" dirty="0" smtClean="0">
                <a:solidFill>
                  <a:srgbClr val="229FAE"/>
                </a:solidFill>
              </a:rPr>
              <a:t>Thursday</a:t>
            </a:r>
            <a:r>
              <a:rPr lang="en-US" sz="2800" spc="-150" dirty="0">
                <a:solidFill>
                  <a:srgbClr val="229FAE"/>
                </a:solidFill>
              </a:rPr>
              <a:t> </a:t>
            </a:r>
            <a:r>
              <a:rPr lang="en-US" sz="2800" spc="-150" dirty="0" smtClean="0">
                <a:solidFill>
                  <a:srgbClr val="229FAE"/>
                </a:solidFill>
              </a:rPr>
              <a:t>      </a:t>
            </a:r>
            <a:r>
              <a:rPr lang="en-US" sz="2800" spc="-150" dirty="0" smtClean="0">
                <a:solidFill>
                  <a:srgbClr val="229FAE"/>
                </a:solidFill>
              </a:rPr>
              <a:t>Author </a:t>
            </a:r>
            <a:r>
              <a:rPr lang="en-US" sz="2800" spc="-150" dirty="0" smtClean="0">
                <a:solidFill>
                  <a:srgbClr val="229FAE"/>
                </a:solidFill>
              </a:rPr>
              <a:t>Twitter Chats like this: </a:t>
            </a:r>
            <a:r>
              <a:rPr lang="en-US" sz="2800" spc="-150" dirty="0" smtClean="0">
                <a:solidFill>
                  <a:srgbClr val="229FAE"/>
                </a:solidFill>
              </a:rPr>
              <a:t>					</a:t>
            </a:r>
            <a:r>
              <a:rPr lang="en-US" sz="2800" spc="-150" dirty="0" smtClean="0">
                <a:solidFill>
                  <a:srgbClr val="229FAE"/>
                </a:solidFill>
                <a:hlinkClick r:id="rId2"/>
              </a:rPr>
              <a:t>http</a:t>
            </a:r>
            <a:r>
              <a:rPr lang="en-US" sz="2800" spc="-150" dirty="0" smtClean="0">
                <a:solidFill>
                  <a:srgbClr val="229FAE"/>
                </a:solidFill>
                <a:hlinkClick r:id="rId2"/>
              </a:rPr>
              <a:t>://ow.ly/yjtzg</a:t>
            </a:r>
            <a:endParaRPr lang="en-US" sz="2800" spc="-150" dirty="0" smtClean="0">
              <a:solidFill>
                <a:srgbClr val="229FAE"/>
              </a:solidFill>
            </a:endParaRPr>
          </a:p>
          <a:p>
            <a:r>
              <a:rPr lang="en-US" sz="2800" u="sng" spc="-150" dirty="0" smtClean="0">
                <a:solidFill>
                  <a:srgbClr val="229FAE"/>
                </a:solidFill>
              </a:rPr>
              <a:t>Saturday </a:t>
            </a:r>
            <a:r>
              <a:rPr lang="en-US" sz="2800" spc="-150" dirty="0" smtClean="0">
                <a:solidFill>
                  <a:srgbClr val="229FAE"/>
                </a:solidFill>
              </a:rPr>
              <a:t>       </a:t>
            </a:r>
            <a:r>
              <a:rPr lang="en-US" sz="2800" spc="-150" dirty="0" smtClean="0">
                <a:solidFill>
                  <a:srgbClr val="229FAE"/>
                </a:solidFill>
              </a:rPr>
              <a:t> </a:t>
            </a:r>
            <a:r>
              <a:rPr lang="en-US" sz="2800" spc="-150" dirty="0" smtClean="0">
                <a:solidFill>
                  <a:srgbClr val="229FAE"/>
                </a:solidFill>
              </a:rPr>
              <a:t>#</a:t>
            </a:r>
            <a:r>
              <a:rPr lang="en-US" sz="2800" spc="-150" dirty="0" err="1" smtClean="0">
                <a:solidFill>
                  <a:srgbClr val="229FAE"/>
                </a:solidFill>
              </a:rPr>
              <a:t>SampleSaturday</a:t>
            </a:r>
            <a:r>
              <a:rPr lang="en-US" sz="2800" spc="-150" dirty="0" smtClean="0">
                <a:solidFill>
                  <a:srgbClr val="229FAE"/>
                </a:solidFill>
              </a:rPr>
              <a:t> reader  marathon</a:t>
            </a:r>
          </a:p>
          <a:p>
            <a:r>
              <a:rPr lang="en-US" sz="2800" u="sng" spc="-150" dirty="0" smtClean="0">
                <a:solidFill>
                  <a:srgbClr val="229FAE"/>
                </a:solidFill>
              </a:rPr>
              <a:t>Sunday</a:t>
            </a:r>
            <a:r>
              <a:rPr lang="en-US" sz="2800" spc="-150" dirty="0" smtClean="0">
                <a:solidFill>
                  <a:srgbClr val="229FAE"/>
                </a:solidFill>
              </a:rPr>
              <a:t>          </a:t>
            </a:r>
            <a:r>
              <a:rPr lang="en-US" sz="2800" spc="-150" dirty="0" smtClean="0">
                <a:solidFill>
                  <a:srgbClr val="229FAE"/>
                </a:solidFill>
              </a:rPr>
              <a:t>  </a:t>
            </a:r>
            <a:r>
              <a:rPr lang="en-US" sz="2800" spc="-150" dirty="0" smtClean="0">
                <a:solidFill>
                  <a:srgbClr val="229FAE"/>
                </a:solidFill>
              </a:rPr>
              <a:t>#</a:t>
            </a:r>
            <a:r>
              <a:rPr lang="en-US" sz="2800" spc="-150" dirty="0" err="1" smtClean="0">
                <a:solidFill>
                  <a:srgbClr val="229FAE"/>
                </a:solidFill>
              </a:rPr>
              <a:t>SampleSunday</a:t>
            </a:r>
            <a:r>
              <a:rPr lang="en-US" sz="2800" spc="-150" dirty="0" smtClean="0">
                <a:solidFill>
                  <a:srgbClr val="229FAE"/>
                </a:solidFill>
              </a:rPr>
              <a:t> reader marathon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93025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kameis\Desktop\Screen Shot 2014-06-20 at 10.19.50 AM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71600"/>
            <a:ext cx="8866413" cy="51911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55813" y="368353"/>
            <a:ext cx="8763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spc="-150" dirty="0" err="1">
                <a:solidFill>
                  <a:srgbClr val="FC6608"/>
                </a:solidFill>
              </a:rPr>
              <a:t>B</a:t>
            </a:r>
            <a:r>
              <a:rPr lang="en-US" sz="4400" spc="-150" dirty="0" err="1" smtClean="0">
                <a:solidFill>
                  <a:srgbClr val="FC6608"/>
                </a:solidFill>
              </a:rPr>
              <a:t>ublish</a:t>
            </a:r>
            <a:r>
              <a:rPr lang="en-US" sz="4400" spc="-150" dirty="0" smtClean="0">
                <a:solidFill>
                  <a:srgbClr val="FC6608"/>
                </a:solidFill>
              </a:rPr>
              <a:t>: Big Benefits/Affordable Price</a:t>
            </a:r>
            <a:endParaRPr lang="en-US" sz="4400" dirty="0"/>
          </a:p>
        </p:txBody>
      </p:sp>
    </p:spTree>
    <p:extLst>
      <p:ext uri="{BB962C8B-B14F-4D97-AF65-F5344CB8AC3E}">
        <p14:creationId xmlns="" xmlns:p14="http://schemas.microsoft.com/office/powerpoint/2010/main" val="41666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0200" y="685800"/>
            <a:ext cx="58510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spc="-150" dirty="0" smtClean="0">
                <a:solidFill>
                  <a:srgbClr val="FC6608"/>
                </a:solidFill>
              </a:rPr>
              <a:t>Links to </a:t>
            </a:r>
            <a:r>
              <a:rPr lang="en-US" sz="4800" spc="-150" dirty="0" err="1" smtClean="0">
                <a:solidFill>
                  <a:srgbClr val="FC6608"/>
                </a:solidFill>
              </a:rPr>
              <a:t>Bublish</a:t>
            </a:r>
            <a:r>
              <a:rPr lang="en-US" sz="4800" spc="-150" dirty="0" smtClean="0">
                <a:solidFill>
                  <a:srgbClr val="FC6608"/>
                </a:solidFill>
              </a:rPr>
              <a:t> Tutorials</a:t>
            </a:r>
            <a:endParaRPr lang="en-US" sz="4800" dirty="0"/>
          </a:p>
        </p:txBody>
      </p:sp>
      <p:sp>
        <p:nvSpPr>
          <p:cNvPr id="5" name="Rectangle 4"/>
          <p:cNvSpPr/>
          <p:nvPr/>
        </p:nvSpPr>
        <p:spPr>
          <a:xfrm>
            <a:off x="0" y="1905000"/>
            <a:ext cx="8991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spc="-150" dirty="0" smtClean="0">
                <a:solidFill>
                  <a:srgbClr val="FC6608"/>
                </a:solidFill>
              </a:rPr>
              <a:t>Intro to </a:t>
            </a:r>
            <a:r>
              <a:rPr lang="en-US" sz="2800" spc="-150" dirty="0" err="1" smtClean="0">
                <a:solidFill>
                  <a:srgbClr val="FC6608"/>
                </a:solidFill>
              </a:rPr>
              <a:t>Bublish</a:t>
            </a:r>
            <a:r>
              <a:rPr lang="en-US" sz="2800" spc="-150" dirty="0" smtClean="0">
                <a:solidFill>
                  <a:srgbClr val="FC6608"/>
                </a:solidFill>
              </a:rPr>
              <a:t> for Authors:</a:t>
            </a:r>
            <a:r>
              <a:rPr lang="en-US" sz="2800" dirty="0" smtClean="0"/>
              <a:t>  </a:t>
            </a:r>
          </a:p>
          <a:p>
            <a:pPr algn="ctr"/>
            <a:r>
              <a:rPr lang="en-US" sz="2800" dirty="0" smtClean="0">
                <a:hlinkClick r:id="rId2"/>
              </a:rPr>
              <a:t>http://youtu.be/La_2ghNYBq8</a:t>
            </a:r>
            <a:endParaRPr lang="en-US" sz="2800" dirty="0" smtClean="0"/>
          </a:p>
          <a:p>
            <a:pPr algn="ctr"/>
            <a:endParaRPr lang="en-US" sz="2800" dirty="0"/>
          </a:p>
          <a:p>
            <a:pPr algn="ctr"/>
            <a:r>
              <a:rPr lang="en-US" sz="2800" spc="-150" dirty="0">
                <a:solidFill>
                  <a:srgbClr val="FC6608"/>
                </a:solidFill>
              </a:rPr>
              <a:t>M</a:t>
            </a:r>
            <a:r>
              <a:rPr lang="en-US" sz="2800" spc="-150" dirty="0" smtClean="0">
                <a:solidFill>
                  <a:srgbClr val="FC6608"/>
                </a:solidFill>
              </a:rPr>
              <a:t>aximize Your </a:t>
            </a:r>
            <a:r>
              <a:rPr lang="en-US" sz="2800" spc="-150" dirty="0" err="1" smtClean="0">
                <a:solidFill>
                  <a:srgbClr val="FC6608"/>
                </a:solidFill>
              </a:rPr>
              <a:t>Bublish</a:t>
            </a:r>
            <a:r>
              <a:rPr lang="en-US" sz="2800" spc="-150" dirty="0" smtClean="0">
                <a:solidFill>
                  <a:srgbClr val="FC6608"/>
                </a:solidFill>
              </a:rPr>
              <a:t> Account:</a:t>
            </a:r>
            <a:r>
              <a:rPr lang="en-US" sz="2800" spc="-150" dirty="0" smtClean="0">
                <a:solidFill>
                  <a:srgbClr val="229FAE"/>
                </a:solidFill>
              </a:rPr>
              <a:t> </a:t>
            </a:r>
          </a:p>
          <a:p>
            <a:pPr algn="ctr"/>
            <a:r>
              <a:rPr lang="en-US" sz="2800" dirty="0" smtClean="0">
                <a:hlinkClick r:id="rId3"/>
              </a:rPr>
              <a:t>http</a:t>
            </a:r>
            <a:r>
              <a:rPr lang="en-US" sz="2800" dirty="0">
                <a:hlinkClick r:id="rId3"/>
              </a:rPr>
              <a:t>://</a:t>
            </a:r>
            <a:r>
              <a:rPr lang="en-US" sz="2800" dirty="0" smtClean="0">
                <a:hlinkClick r:id="rId3"/>
              </a:rPr>
              <a:t>youtu.be/9Ne9S7hpwng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</p:txBody>
      </p:sp>
      <p:pic>
        <p:nvPicPr>
          <p:cNvPr id="6" name="Picture 2" descr="http://bublish.com/bublish_assets/images/bublish_logo_empowering_tagline_20140508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6241473"/>
            <a:ext cx="1219200" cy="443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6454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/>
          </p:cNvSpPr>
          <p:nvPr/>
        </p:nvSpPr>
        <p:spPr bwMode="auto">
          <a:xfrm>
            <a:off x="0" y="1228884"/>
            <a:ext cx="9090422" cy="2732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6700" spc="-105" dirty="0">
                <a:solidFill>
                  <a:srgbClr val="229EAE"/>
                </a:solidFill>
                <a:latin typeface="Lucida Grande" charset="0"/>
                <a:ea typeface="ＭＳ Ｐゴシック" charset="0"/>
                <a:cs typeface="Lucida Grande" charset="0"/>
                <a:sym typeface="Lucida Grande" charset="0"/>
              </a:rPr>
              <a:t>Thank </a:t>
            </a:r>
            <a:r>
              <a:rPr lang="en-US" sz="6700" spc="-105" dirty="0" smtClean="0">
                <a:solidFill>
                  <a:srgbClr val="229EAE"/>
                </a:solidFill>
                <a:latin typeface="Lucida Grande" charset="0"/>
                <a:ea typeface="ＭＳ Ｐゴシック" charset="0"/>
                <a:cs typeface="Lucida Grande" charset="0"/>
                <a:sym typeface="Lucida Grande" charset="0"/>
              </a:rPr>
              <a:t>You!</a:t>
            </a:r>
            <a:endParaRPr lang="en-US" sz="6700" spc="-105" dirty="0">
              <a:solidFill>
                <a:schemeClr val="bg1">
                  <a:lumMod val="65000"/>
                </a:schemeClr>
              </a:solidFill>
              <a:latin typeface="Lucida Grande" charset="0"/>
              <a:ea typeface="ＭＳ Ｐゴシック" charset="0"/>
              <a:cs typeface="Lucida Grande" charset="0"/>
              <a:sym typeface="Lucida Grande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14563" y="3293418"/>
            <a:ext cx="4875610" cy="1511460"/>
          </a:xfrm>
          <a:prstGeom prst="rect">
            <a:avLst/>
          </a:prstGeom>
          <a:noFill/>
        </p:spPr>
        <p:txBody>
          <a:bodyPr wrap="square" lIns="64282" tIns="32141" rIns="64282" bIns="32141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6600"/>
                </a:solidFill>
              </a:rPr>
              <a:t>www.bublish.com</a:t>
            </a:r>
          </a:p>
          <a:p>
            <a:pPr algn="ctr"/>
            <a:endParaRPr lang="en-US" dirty="0" smtClean="0">
              <a:solidFill>
                <a:srgbClr val="FF6600"/>
              </a:solidFill>
            </a:endParaRPr>
          </a:p>
          <a:p>
            <a:pPr algn="ctr"/>
            <a:r>
              <a:rPr lang="en-US" sz="2200" b="1" dirty="0">
                <a:solidFill>
                  <a:srgbClr val="229EAE"/>
                </a:solidFill>
              </a:rPr>
              <a:t>c</a:t>
            </a:r>
            <a:r>
              <a:rPr lang="en-US" sz="2200" b="1" dirty="0" smtClean="0">
                <a:solidFill>
                  <a:srgbClr val="229EAE"/>
                </a:solidFill>
              </a:rPr>
              <a:t>ontact:</a:t>
            </a:r>
            <a:endParaRPr lang="en-US" sz="2200" b="1" dirty="0">
              <a:solidFill>
                <a:srgbClr val="229EAE"/>
              </a:solidFill>
            </a:endParaRPr>
          </a:p>
          <a:p>
            <a:pPr algn="ctr"/>
            <a:r>
              <a:rPr lang="en-US" sz="2200" b="1" dirty="0" smtClean="0">
                <a:solidFill>
                  <a:srgbClr val="229EAE"/>
                </a:solidFill>
              </a:rPr>
              <a:t>kathy@bublish.com</a:t>
            </a:r>
            <a:endParaRPr lang="en-US" sz="2200" b="1" dirty="0">
              <a:solidFill>
                <a:srgbClr val="229EA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C785-1ACA-5942-AF7A-69B1290EF24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8821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Type any questions in the chat feature here!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057400" y="3581400"/>
            <a:ext cx="2286000" cy="838200"/>
          </a:xfrm>
          <a:prstGeom prst="straightConnector1">
            <a:avLst/>
          </a:prstGeom>
          <a:ln w="117475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77422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609600" y="1828800"/>
            <a:ext cx="10439400" cy="5105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Thanks for joining us!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Have a great Saturday!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2667000"/>
            <a:ext cx="4191000" cy="319435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820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Presenters </a:t>
            </a:r>
            <a:endParaRPr lang="en-US" sz="4000" dirty="0"/>
          </a:p>
        </p:txBody>
      </p:sp>
      <p:pic>
        <p:nvPicPr>
          <p:cNvPr id="7" name="Picture 6" descr="2013-10-31 picture 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905000"/>
            <a:ext cx="2028098" cy="27432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81000" y="5029200"/>
            <a:ext cx="228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Terri Leidich</a:t>
            </a:r>
          </a:p>
          <a:p>
            <a:r>
              <a:rPr lang="en-US" dirty="0" smtClean="0"/>
              <a:t>President/VP of Sales &amp; Marketing</a:t>
            </a:r>
          </a:p>
          <a:p>
            <a:r>
              <a:rPr lang="en-US" dirty="0" smtClean="0"/>
              <a:t>BQB Publishing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581400" y="50292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	</a:t>
            </a:r>
            <a:endParaRPr lang="en-US" dirty="0"/>
          </a:p>
        </p:txBody>
      </p:sp>
      <p:pic>
        <p:nvPicPr>
          <p:cNvPr id="9" name="Content Placeholder 8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14800" y="1905000"/>
            <a:ext cx="1901222" cy="2758281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114800" y="4953000"/>
            <a:ext cx="1905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Kathy Meis</a:t>
            </a:r>
          </a:p>
          <a:p>
            <a:r>
              <a:rPr lang="en-US" dirty="0" smtClean="0"/>
              <a:t>Founder &amp; CEO</a:t>
            </a:r>
          </a:p>
          <a:p>
            <a:r>
              <a:rPr lang="en-US" dirty="0" err="1" smtClean="0"/>
              <a:t>Bublish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352895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9F3748"/>
              </a:buClr>
              <a:buFont typeface="Arial" pitchFamily="34" charset="0"/>
              <a:buChar char="•"/>
            </a:pPr>
            <a:r>
              <a:rPr lang="en-US" sz="2400" dirty="0" smtClean="0"/>
              <a:t>BQB is consistently looking for ways in which our authors can market their books and build their brands.</a:t>
            </a:r>
          </a:p>
          <a:p>
            <a:pPr>
              <a:buClr>
                <a:srgbClr val="9F3748"/>
              </a:buClr>
              <a:buFont typeface="Arial" pitchFamily="34" charset="0"/>
              <a:buChar char="•"/>
            </a:pPr>
            <a:endParaRPr lang="en-US" sz="2400" dirty="0" smtClean="0"/>
          </a:p>
          <a:p>
            <a:pPr>
              <a:buClr>
                <a:srgbClr val="9F3748"/>
              </a:buClr>
              <a:buFont typeface="Arial" pitchFamily="34" charset="0"/>
              <a:buChar char="•"/>
            </a:pPr>
            <a:r>
              <a:rPr lang="en-US" sz="2400" dirty="0" smtClean="0"/>
              <a:t>In today’s publishing environment, connecting with readers is paramount to success.</a:t>
            </a:r>
          </a:p>
          <a:p>
            <a:pPr>
              <a:buClr>
                <a:srgbClr val="9F3748"/>
              </a:buClr>
              <a:buFont typeface="Arial" pitchFamily="34" charset="0"/>
              <a:buChar char="•"/>
            </a:pPr>
            <a:endParaRPr lang="en-US" sz="2400" dirty="0" smtClean="0"/>
          </a:p>
          <a:p>
            <a:pPr>
              <a:buClr>
                <a:srgbClr val="9F3748"/>
              </a:buCl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 err="1" smtClean="0"/>
              <a:t>Bublish</a:t>
            </a:r>
            <a:r>
              <a:rPr lang="en-US" sz="2400" dirty="0" smtClean="0"/>
              <a:t> is a creative way for authors to tell the </a:t>
            </a:r>
            <a:r>
              <a:rPr lang="en-US" sz="2400" dirty="0" err="1" smtClean="0"/>
              <a:t>backstory</a:t>
            </a:r>
            <a:r>
              <a:rPr lang="en-US" sz="2400" dirty="0" smtClean="0"/>
              <a:t> behind their books.</a:t>
            </a:r>
          </a:p>
          <a:p>
            <a:pPr>
              <a:buClr>
                <a:srgbClr val="9F3748"/>
              </a:buClr>
              <a:buFont typeface="Arial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77422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1676400"/>
            <a:ext cx="82296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</a:t>
            </a:r>
            <a:r>
              <a:rPr lang="en-US" sz="2000" dirty="0" smtClean="0"/>
              <a:t>rofessional </a:t>
            </a:r>
            <a:r>
              <a:rPr lang="en-US" sz="2000" dirty="0"/>
              <a:t>writer, editor, ghostwriter and editorial manager with more than twenty years of </a:t>
            </a:r>
            <a:r>
              <a:rPr lang="en-US" sz="2000" dirty="0" smtClean="0"/>
              <a:t>experience.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F</a:t>
            </a:r>
            <a:r>
              <a:rPr lang="en-US" sz="2000" dirty="0" smtClean="0"/>
              <a:t>ounding </a:t>
            </a:r>
            <a:r>
              <a:rPr lang="en-US" sz="2000" dirty="0"/>
              <a:t>editor of Forbes </a:t>
            </a:r>
            <a:r>
              <a:rPr lang="en-US" sz="2000" dirty="0" err="1"/>
              <a:t>MediaCritic</a:t>
            </a:r>
            <a:r>
              <a:rPr lang="en-US" sz="2000" dirty="0"/>
              <a:t> </a:t>
            </a:r>
            <a:r>
              <a:rPr lang="en-US" sz="2000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Founding </a:t>
            </a:r>
            <a:r>
              <a:rPr lang="en-US" sz="2000" dirty="0"/>
              <a:t>partner of </a:t>
            </a:r>
            <a:r>
              <a:rPr lang="en-US" sz="2000" dirty="0" err="1" smtClean="0"/>
              <a:t>PubSmart</a:t>
            </a:r>
            <a:r>
              <a:rPr lang="en-US" sz="2000" dirty="0" smtClean="0"/>
              <a:t> </a:t>
            </a: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Frequent </a:t>
            </a:r>
            <a:r>
              <a:rPr lang="en-US" sz="2000" dirty="0"/>
              <a:t>blogger and speaker on the subject of book promotion, author branding, social media and </a:t>
            </a:r>
            <a:r>
              <a:rPr lang="en-US" sz="2000" dirty="0" smtClean="0"/>
              <a:t>discoverability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Winner of the </a:t>
            </a:r>
            <a:r>
              <a:rPr lang="en-US" sz="2000" dirty="0"/>
              <a:t>People’s Choice Award at the Startup Showcase at O’Reilly’s Tools of Change Publishing </a:t>
            </a:r>
            <a:r>
              <a:rPr lang="en-US" sz="2000" dirty="0" smtClean="0"/>
              <a:t>Conference</a:t>
            </a:r>
            <a:endParaRPr lang="en-US" sz="2000" dirty="0"/>
          </a:p>
        </p:txBody>
      </p:sp>
      <p:pic>
        <p:nvPicPr>
          <p:cNvPr id="6" name="Picture 2" descr="http://bublish.com/bublish_assets/images/bublish_logo_empowering_tagline_20140508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6249062"/>
            <a:ext cx="1198330" cy="435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12775" y="4328327"/>
            <a:ext cx="80218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pc="-150" dirty="0" smtClean="0">
                <a:solidFill>
                  <a:srgbClr val="FC6608"/>
                </a:solidFill>
              </a:rPr>
              <a:t>Connect with </a:t>
            </a:r>
            <a:r>
              <a:rPr lang="en-US" b="1" spc="-150" dirty="0" err="1" smtClean="0">
                <a:solidFill>
                  <a:srgbClr val="FC6608"/>
                </a:solidFill>
              </a:rPr>
              <a:t>Bublish</a:t>
            </a:r>
            <a:r>
              <a:rPr lang="en-US" b="1" spc="-150" dirty="0" smtClean="0">
                <a:solidFill>
                  <a:srgbClr val="FC6608"/>
                </a:solidFill>
              </a:rPr>
              <a:t>:</a:t>
            </a:r>
            <a:r>
              <a:rPr lang="en-US" b="1" dirty="0" smtClean="0"/>
              <a:t> </a:t>
            </a:r>
            <a:r>
              <a:rPr lang="en-US" dirty="0" smtClean="0"/>
              <a:t>                         https</a:t>
            </a:r>
            <a:r>
              <a:rPr lang="en-US" dirty="0"/>
              <a:t>://www.facebook.com/bublishme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			     @</a:t>
            </a:r>
            <a:r>
              <a:rPr lang="en-US" dirty="0" err="1" smtClean="0"/>
              <a:t>BublishMe</a:t>
            </a:r>
            <a:endParaRPr lang="en-US" dirty="0"/>
          </a:p>
        </p:txBody>
      </p:sp>
      <p:sp>
        <p:nvSpPr>
          <p:cNvPr id="9" name="AutoShape 2" descr="data:image/jpeg;base64,/9j/4AAQSkZJRgABAQAAAQABAAD/2wCEAAkGBwgHBgkIBwgKCgkLDRYPDQwMDRsUFRAWIB0iIiAdHx8kKDQsJCYxJx8fLT0tMTU3Ojo6Iys/RD84QzQ5OjcBCgoKDQwNGg8PGjclHyU3Nzc3Nzc3Nzc3Nzc3Nzc3Nzc3Nzc3Nzc3Nzc3Nzc3Nzc3Nzc3Nzc3Nzc3Nzc3Nzc3N//AABEIAHgA9AMBIgACEQEDEQH/xAAcAAEAAwADAQEAAAAAAAAAAAAABQYHAQMEAgj/xABIEAABAwMBBAUGCggDCQAAAAABAAIDBAURBgcSITETQVFhgRRxobGywRUiMjQ2QnJ0kdEWFyM1UnOTwiRiZCc3Q0RTVFWSs//EABkBAQEBAQEBAAAAAAAAAAAAAAABAgMEBf/EACYRAAMAAgICAgIBBQAAAAAAAAABAgMREjETIQRBIlFhIzIzNEL/2gAMAwEAAhEDEQA/AK2iIvunzgiIgCIiAIiIAiIgCIiAIiIAiIgCIiAIiIAiIgCIiAIiIAiIgCIiAIiIAiIgCIiAIiIAiIgCIiAIiIAiIgCIiAIiIAiIgCIiAIiIAiIgCIiAIiIAiIgCIuUB9wQy1ErYaeKSWV5w1kbS5x8wCnI9FakkaHC1SNz1OkYD7SuWyK2wtttVcnsaZ5JjEx3W1gA4fiT6FbL7qC22JsRuc7o+lJDA2Nzycc+AC8WT5NK+MI7ziWttmGXO21dqqjS3CHoZw0O3N4HgeXJeRWHXV2o71f3VlvkdJAYWM3nMLTkZzwPFV5eqG3Kb7ONaT9BERbIEREAREQBcrhcoA1rnHDWlx7hld01FVwQtmnpaiKJzt1r5InNa488AkYPJaPseYx1Nc3FoLhJHg44jgV6dsH7kofvf9jl5n8j+rw0dfH+HIyhERek5BERAEREAREQBfTGPecMY9x7GtJXytf2UMb+jBeGje8pfxxx5Bcc2XxTvRuI5vRk1RSVNKIzVU08AkzudNE5m9jnjI49S6Voe2T55aP5c3rYs8WsV84VEueL0ERF0MhERAF77HbX3e609BHK2J0xID3DIHAnkvApHT9z+B7vT1/RdL0JJ3M4zwxz8Vmt69dlWt+zZdHWOTT1nNFNO2d/Sufvsbujjj8l4db6Tm1LJSOhrI6cQBwIewuznHYe5SWkr5+kNrNcKfoP2ro9zezyxx9K8WsNWDTUlKw0hqBOHH5e7u4x+a+Snk8nr+49jU8ffRnbdF1DtTusLa2MyMg6V03RndHLhjPepj9Vdb/5Wn/ou/NRtJrQQaoq746h3uniEbYukxu4x147lNt2qN+taXeEw/Jeyn8ha0cZWP7Ii47Nr1SxOkp5KerDRndjJa4+YH81TpGmNzmyNcxzThzXAggr9DWm4RXW2U1dA1zY54w8B3Mdyzq72SnqdqkNK9oMNQ1lTIzqJDTkeJZ6VnD8mm2r+i3iXpoh7FoO7XeBtS/o6OneMsdMDvOHaG9nnwps7KZt3he2b3fScPbWiXCqjt1vqKuUZjp4nSOA7AM4Czh21Oo3zu2iLc6sznPsrE5c+R7no04xz6ormqtKVem2wvqKiGaOdxa0xggggZ5FdundF3W+wipYI6eld8mSXPx/sjrHevdftSRaxqLTQmkdTu8ra15L94EOIb71rkMTIImQxNDY2NDWtHIAdS3kz5McJPszOOar10Zt+qqXd/fce990OPbVc1Ho66WCMzzNZPSjgZ4c4b9oHl51ZKfaBeJbvG02oChfKG7vRPDw0nGc8s9eMLSKqniqqaWnqGB8UrS17T1grDz5sb/NmvHFdFA2OfNLp/Nj9RU/rjT1RqSipaWmnihMU/SOdICeG6RwA7yFCbJoTTfDdOTvGGpEZPbu7w9ysWr9RN03QR1RpzO6WTo2NDsDOCeP4Lnkb8257NTrx+ynHZVNufFvbC/7oce2qpqTTNw07KwVga+GQ4jmjPxXHs7j3LS9F6zOo6qalmoxTysZ0jS1+8CM4PVzXbtMgZNo+rc4AmJ0b2HsO8B6iR4rrObLORTZh44c7RlVh0/cb9M6OgiyxuOklfwYzx7e5W+PZVUOZmW8xMd/CymLh+O+PUrro23xW/TVBFE0AvhbI8j6znDJPpVf1TtA+BrxLbqahE5h3RI98m7xIBwMA9RR58uS2sYWOJndFau+zi7UMLpaSaKua0ZLWNLH47mnOfxVMOQSHDdI4EHgQv0HY7lHeLVT18LCxkzc7rjxBzghUO6WCnftRpYujb0FQwVMjCOG8Ac/iWg+JWsXya9q/ol4l6ckLY9n13ukDaiZ0dFE8ZaZWkuI7d38yFLP2VThmWXqJzh1GlIB8d8+paNcq2O3W2qrZmuMdNC6VwbzIaM4H4KkWTaP8IXeGjqLeIY537jJGy7xBPLIwsLNnvdT0aePHPplH1Fpa52Ag1kbX07zhs8WS3zHsPnWjbKfosfvMnqCst4oIbna6qiqG5ZNGWntHDgR3jmq1soBGliH43hVSA47cBZvM8mL33sswpv0QW2T57aP5c3rYoXTOh62/0BrWVDKaHeLWGVhd0mOZGDyzwVs2g2aa/aisdDCCGujmdK/+BgMeT7h3lXNjaW1W4NG7DS00Xg1oC153GKZnsnBO22Y5qjSLtN0sUtRcoZpJXYjhZGQ5wHM8+Q94VZUvqm9y368S1j8tiHxIIz9Rg5eJ5lRC9uPlx/Ls89a3+PQREXQyEROtAbDsm+ip+8ye5Qm2L5xa/sSetqm9k/0VP3qT3KE2xfOLWf8AJJ7l82P9k9Vf4j52faNorjbxdLsx0rZHEQw5IbujhvHtyVcJ9P6VpMNqbda4sjh0rGAn8V49mVdDVaXhhY4dLTExyN6xxyPQVzqrRVNqK4w1ktXJA+OPoyGsDgRnPXy5rndt5GqejUpcVpFioI6SKjijoGxNpgP2Yhxugd2FTas/7XaT7h7pFbrPb4bVbaegp3OMcDdxpfzPnWdayufwNtIo7gQSyKnj6QDnukvB9BUxLlTS/Rb6RedYjOlLwP8ARy+yVgi/RTJKW50G8xzKilqIyMjk9pHFVd2zbT5kLg2rDf4BOcD0Z9K6/HzTjTVGcmN29oy/TeP0iteeXlkPthfoAgrLNfWO3aaitdRaKcxS+U7xcXucSWjI5ntC0SyXWmvVuiraR4LXj4zc8WO6we8J8muaVroYlxbRDDX+msfO3f0Xfkuf1gac6qx/9J35Lqq9nlgqqh8/R1ERkcXObFLhuTz4EcFzFs805AN4000zhxHSTu9QIC56w/yX+oiP2XSMmm1BNEcxyVpew45glxHrTbB+5aD73/Y5ebY18zun8yP2SrfqOwUeoaaOmrnTNZFJ0jTE4A5wR1g9q1VKM+/pBJ1j0Zzsk46jqD/pT6wrztF+hly+w32gvTp7TFt08JTb2SGSXg+SV+84gdXcFX9qt4ggs7bU2QGpqHtL2g/JY05yfOQB+Krry505Ip4xplusf7lt/wB1j9kLGNffTK6Y/wCoz/5sWl7P73DdLBTQCQeU0sbYpIzzwBgHHZgetd170ZZr1W+WVcUrZ3AB7opS3fAGBnwUxX4cj5C58kej52cY/Q+hxyw72ivJcP8AefbOP/IP4f8AsrNSU1Na6GOnp2iGmgbgDPBo85WU3PVcTtoEd3jJdR02IQWj5UeCHOHi4kdwCmNO6pr+S01KSZo2ss/oleev/By+yVi+mvpDbD1eUx+tb1mmuNCcFk9NURkc8te1w/IqAtehrHa7g2up4JjKw5jEkpc1h7QPzyrhzKJcslw6pNFkf8h3mKqWy/6Ny4/7yXHoUrqy9Q2OzT1D3jp3Mc2CMni9+OHh1lQ2yj6Kkc/8S/1Bc0msTZv/ALRZpa2liu0FHJuiqnhe+Nx+sGkbw9IKiNoNBV3DTFTFRPdvMIkfG3/itbxLff4YVa2rVc1BebDV0r9yaESvYe8FnPuV5sN1gvdpgrqf5MjfjN62OHAg+YpxcKciJyVNyfnwIrVtB0+bNeTNTR4o6wl8eOTH/Wb7x3eZRtwsoo6HygT77mjL24xyeGn0keccV9ScqpJ/s8jlp6IdFzlcLoZC5XCICWtepbxaaXya31roYd4u3BGw8T5wum7Xq43l0TrnVOnMeQwlrRjPmA7FHos8J3vXs1yetHrt1xrbXUeUW+pkp5eRLD8odhHI+KmZtdajli3BX7nDG8yJoPqVbRR44p7aCpromqHVl9oWSNguUv7V/SPMmJCXcBzcCeoLw3W51l2qvKrhMZZtwM3t0DgM44DzleNEUSntIjbZIWu93S0k/B1fNA0nJYHZYT9kjHipk7QNRlm75XG0/wAQhblVZEeOG9tFVUvs990vVyu5ablWSz7hy1rsAN8wC67fcq62S9Nb6uankPAmN2AfOOR8V5EV4zrWibe9lpbtA1I1oHlcRx1mFuV5qrWuoqlpa65yRtPMRta30gZVfRZ8UfovOv2e62Xi5Wku+Da2anDjlwYQQ7zg8CpmLX2pIxg1zH974W+5VhFXjh+2gqpfZY6rXGo6lhabiYweB6JjWn8cZCr8sj5pDLM90kjvlPe4uc7zkr4RWYmekR032ztpqmaknbPSzSQzN5PjcWuHiFYIdeajiYG+Xh/e+JpPqVaRSomu0FTXRK3TUd4uzDHX18skR5xNO43xA5+Ki1wisypWkg232SNrvt0tHC3V00LCcmPO8zP2Tw8VKv15qN7N0VzG/wCYQtz6lWUUeOH7aLyr9norq2quE5nrqiWeU/XkeXcOwdg7gvfa9S3i0Uvk1urDDDvF24GNPE8+Y7lEIq4lrWibe9khdr1cby+F1zqTO6HIY4saMA4zyA7Auy0agutmifFbax0Mcjt5zQ1ruOOfEFRaJwnXHXobe9kvdNS3e7UxprjV9PDne3XRsGD2ggKPlq6iWIRSTSPY3GA48/P2+K6ERTKWkg22ERFogREQBERAEREAREQBERAEREAREQBERAEREAREQBERAEREAREQBERAEREAREQBERAEREAREQBERAEREAREQBERAEREAREQBERAEREAREQBERAEREAREQBER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4" descr="data:image/jpeg;base64,/9j/4AAQSkZJRgABAQAAAQABAAD/2wCEAAkGBxMRBhUUEREVFBQXGBYZGRgXFBQWHxcaGBoXFhgaGhgaHiggGxslHBcXITEiJiktLi4uGCMzODMsNygtLisBCgoKDg0OGxAQGywfICQ2MjQsLywxLy0sLy8sLCwsNDI0NzQ0LCwsLCwsNCwsNCwsLCwsLCwsLCwsLCwsLCssLP/AABEIAJ0BQAMBIgACEQEDEQH/xAAcAAEAAwEBAQEBAAAAAAAAAAAABQYHCAQCAwH/xABLEAACAQMABgUGCQcKBwAAAAABAgADBBEFBgcSITFBUWFxgRMikaGxshQyNTZCUnJzgiM0kqKzwdIWFzNTVHSTo8LRJSYnQ2Lh8P/EABkBAQADAQEAAAAAAAAAAAAAAAACAwQBBf/EACwRAAICAQIEBQQCAwAAAAAAAAABAgMRBBITITFBIjIzcYEUYbHBQlFD4fD/2gAMAwEAAhEDEQA/AK3ERPdPOEREAREQBERAEREAREQBERAEREAREQBERAEREAREQBERAEREAREQBERAEREAREQBERAEREAREQBERAEREAREQBERAEREAREQBERAEREAREQBERAEREAREQBERAEREAREQBERAEREAREQBERAEREAREQBERAEREAREQBERAEREAREQBERAEREAREQBERAEREAREQBERAEREAREQBERAEREAREQBERAEumpOoxvKHlq7MlHJChcbz44E5PJc8Os4PLppZ5TobQFAU9B0EXktKmP1RM2ptcI8u5bVBSfMiKWoWj1XHwfPaalU/6pXNoerNrbav+UoUQj+UQZ3nPA5yOJIlq1x1lFhYq/k/KM7boG9ujkSSTg+zpmb6068tfaL8ibcU/OVt4VC3LPDG6OuZ6VbJqWXj3LbHBJruVGIieiZRERAEREAREQBERAEREA+6ab1QAdJA9PCaJa7Kmz+VugOxKef1i37pn1p+dp9pfaJ0fMmqtlDG0vpgpZyYlr1q3TsK9Fabu++rli+7zBAGMAYHGVeaHtj+ULf7FT2rM8l1EnKtNldiSk0hERLSAiIgCIiAIiIAiIgCXTVzZ893oxKxuFpq+SBuFzwJXjxA6JS5uez35nW/c/vvM+pslCOYltUVJ8yk61aiUrLV56wrVHcFAM7oXzmCngBnp65QptO1D5nVPtUvfWYtGmm5QyxbFKWEIiJoKhERAEREAtWrmo9W90X5VKyIN5lwwYnh3TZbOluWiKeJVVHoAEoOzrWC1t9W9ytXSm2+5wxwcHGDNCpuGpgg5BAIPWDxE8vUym5YfTsbKkksorevOrT39rTVKipuMWO8Cc5GOiZzrNqVUsdHCrUrI4LBAFDA5IJ6exTNf0lpWjbIDXqrTDHALHGSOMz3ajp6hcaJpJQrLUIqbxCnOMIyj3pLTzsyoroRtjHDfcj9GbOK1fR1OqK9NRURXAKtkBgGAPbxnpOyyvj84pfovLlo7Wmxp6Ppp8LpDdRF+N1KB+6eulrXZM4Au6OT1uB7Z133Z/wBBV1mZX+zm9poSop1R1I5B9Dgeoyp1aZWoVZSrA4IIIII6CDyM6SmY7XtGKtSjcKACxNN+0gbyHvwGHo6pZRqXKW2RGypJZRnttQapXCU1LuxwFUEknsEuejtmV1Upg1alOjno41GHeBhfQxlm2XaCWlocXDL+VrZwT9GmDgAd+N7tyOqXC8u6dG2NSq6oi82Y4A6JG7UyUtsDsKljMjOG2UtjheDP3J/jkPpvZ9c21k9XylJ0RSzYLKcDn5pGPXNA/l9o/ex8J/yq3t3J5tZdY7SvqvcLSuaTMaT4XfAY8OhTgn0Tkbb8rP4OuFeORjlGkz1QqKWZjgAAkk9QA5y56M2aXVSmDVenRz0HLsO8Lw/Wk1sk0MotXumGXJKJ/wCKjG8R2k8Pw9pl+vbtKNo1So26iAlj1Ae3ukrtTJS2wI11JrLM4bZS27wvFz20T/HIDTuot3a0i+6tWmOJamSSo62UjPozL/YbRLOrfLT/ACibxChnQBSTwGSCSMnrHolulf1F0H4iXDhLoc4Wn52n2l9onR8xjXrQy2utq+TGKdUrUAHJSWwwHZkZ/FNnndVJSUWhSsNopmvWqda/v6JpuiKiuGLb2ckqRgAceR6RIQbKW3eN4M/cn+OaBpTS9C2p71eqlMHlk8TjqUcT4CebRGs9pdVylCuGYDO6VdCR0kBwM+ErjbbGPh6L7EnCDfPqZhpvZ5dW9AuhWuo4ncyGA69w8/Ak9kqE6VmLad0AG2htbJ5q1Kitw+irqKj47vPx3TTp9Q5ZUuxVZUl0IvQOrNzeH8jT8wHBdjuqD1Z5k9wMtlHZVUK+fdop6lpM3rLD2TS7O1SlarTpqFRQAoHQBI/TGslraVAtesEYjIXDMcde6oJA4Hj2SmWpsk8QJqmKXiM/u9lldU/JXFNz1MrU/WC0puldFVrW53K9Mo3RnBBHWpHAjum+aL0rRubffoVFqLnBx0HqIPEHsM8Ot2hFvNCPTIG+AWpnpVwOHgeR7DJV6qaliYlSmsxMElo0HqJd3NIPurSQ8Q1QkEjrCgE+nE/XZpoVbnTpaouUogOQeRYnCAjq4MfwibRLNRqHB7YkK6tyyzMF2Uvu8bxc9lEn/XI/SWzO6p0yaT062OgZRj3BuH600G81ysaV2ab3KhgcHCuwB5EFlUgHx4SaoVlqUQ6MGVhkMpBBB5EEc5R9RdHm/wAFnCg+hzlXoslYq6lWU4KsCCD1EGbfs9+Z1v3P77yC2saFVtGi6UYemVVz9ZGO6M9oYjwJk7s9+Z1v3P77yd9isqT+5GuO2bR5dqHzOqfape+sxu2t2qXCoilnYhVA6SeAmybUPmdU+1S99ZB7KtXcKbuqOJytIHoHJn8eQ7M9clRYoUt/c5ZHdPB4Rssr4/OKX6LyD1p1UawooaldHZycIobOBzbj0DgPGbZeXSUrVqlRt1EBZiegDjMD1j0y95pd6z8AeCL9VB8Ud/Se0md09llj5vkLYwiuXUjIiJtM4iIgH8b4s6M0X8mUvu090TnNvizozRfyZS+7T3RMOt6I0UdWUfbF8nW/3je7MtHOalti+Trf7xvdkDsp0atXT7VHAPkUBUH67HCnwAbxweiTpnsp3HLFuswR1hqLfVqQYUdwHl5Rgh/R+MPET2HZrfY/7P8AiH+GbLKjcbRrJK7Lmo26SMimcHHDhkjhKVqbZPwom6oLqyw6Ft3p6HopUwXSmitg54qoB49PKVLbB83KX36/s60udjdrWskqJnddVYZGDhhkZEpm2D5uUv7wv7OtKafVROzyMs2qy41ZtQP6ij7iysbX3I0BSHQawz4I5ln1VbOrFqR/UUfcWVna9TJ1fpkDgKwz2ZRwPXJVet8nJ+mZJERPVMZtmzMf8m0u+p+0eTOn9FLd6Jeg7Mqvu5K4yN1lfp4fRxIbZkwOp1LsaoP8xjJTWjST2ugatamgdkCnBzjG8oYnHUpJ8J5E88V465/ZujjZz/oqy7LaAbPwit6Kf8Mv0yj+dO4/s9L0v/vH86dx/Z6Xpf8A3ls6bp+YhGytdD2bWB/xaz/H71OaXMM09rO9/f0DURE8m2BuknO8y88/Zm5yN8XGEU/udracm0Zbtj+ULf7FT2rK1qK2Nb7bH1z61YGWXbH8oW/2KntWVvUKmW1wt8DOGJPYAjEmaq/Q+H+ymXqG7TPqq/8AWBfu8/5TCaDM9qOP54V+7x4+SY+yYqf5ezL59vc0KYVr8xOuFxk/SUeARJuswrX5CNcbjIxllPgUTBluj879iF/lLHscY/D7gdG5TPoLY9pmpTLdjin4dcHHAJTGe0lv9jNSkNV6rJU+RGfbKEAq3mOioo8AamJfLlsWzEcwp9koeyioDVvMdNRT4E1MS+3Kk2zAcypHqnL/AFGdr8pzah8wTaNlrE6oJk8nqAdg3if3mYuowuDwIm07LkI1QTIxl6hHaN4jPqM2az0/koo8x7tfBnVC4+x7GBnxs9+Z1v3P77z719bGqFxn6gHpZQPbPjZ78zrfuf33mL/D8/ov/n8Hs1m0R8M0X5EnCs9MsendVgzAdpAx4yTo0lSiFUBVUAADkAOAAkNrjpVrTQvlkGdx6WR9ZS4DDvIJ8ZLWV0la0WpTO8jgMp7DxkHu2r+iXLJmm1XWLeri0pnzVw1Xtbmqdw4Me3HVM7mobVtX96iLumOK4WqB0r9F/A8D2EdUy+enpnHhrBktzu5iIiXlYiIgH8b4s6M0X8mUvu090TnQ8pdrfaXdJQVRSoYUADIqdAx9aZdTVKxLaXVTUc5J3bF8nW/3je7ILZPpBaen3psceVTC9rIcgeILeiROs2tta/oItVKahCSNwMOYxxyTIFGIcEEggggg4II4ggjkZ2FL4WyRyU/HuR0nKZU2bWbXzOWq4Yk7gdQvHiQDu72PGVPRu0u6p0QtVKdbH0jlGPeRwPon1e7TrpkxTp0qfbhnI7snHqmaNF0X4S12QfU1i1t1p2yog3UUBVHHgAMAcZStr/zcpf3hf2daVPRW0O7o0GDbtYsxbeqb2RkAYG6QAOHIDpnl1m1yrX1itOpTpqFcOCu9nIVlxxJ4ecZKvTzjYmzkrYuOC7bLdPLU0ULZ2xVpZ3QfpITkY+znGOrEutzbpVoFKiK6NwKsAQe8Gc5UarJVDIxVgchlJBB6wRxEuGjtpN5TpgVBTrAdLKVb0rgeqSu0rct0DkLljDNC/kVYb2fgqel/ZnE8us+g7ajqrcmlb0kIpPgrTUHl14zKs21Sru8LWmD94x9W6JEaZ1+urm0ekwpIjgqwVTkg8xliZGNN2Vn8knZDHImtlGnlR2tahxvtv0yelsAMnfwBHjNOdQUIIBB4EHjkHoInNoPGWvRO0G8oUwrMtZR/WAlv0wQT45k79M5S3RI12pLDNKqal2BfJtU8N5R6AcT9KOqNih4WlL8S73vZlIG1Wrj81T/Eb+GfhX2o3JHmUaK9++37xKuDf/zJ8Ss8+0W3SnrhSWmiovk6PBVCj479AmwznvTGmq11pAVqxBcAAYUAAKSRw7yZYrbaXer8YUX70IP6rAeqW20TlGKXYhCyKbNP0vq/bXbqbikHKghTvMMA8/ikdU/uidAW1qxNCiqE8CRkkjq3jk47JnqbVK2ONrTPc7D9xnxX2pXBXzLekveXb2YlP092MdvcnxK+pqVzcLTt2eowVFBJJ4AATDa+sROuJvFB/pQwHSUA3AOwlBjvM/DTeslzecK9UleYRRuqPwjme05kRNNGn2J7u5VZbu6HRthepXs1qUmDIwyCP/uBHIjonl0roG2uWBr0EcjgCRggdW8OOOyYhoTT9xZ1CaFUqDzU+crd6np7Rgy1UdqVwF8+hSY9YLr6uMolpZxeYFiui1zNN0do6lb2+5RprTXnhRjJ6z1ntMjNc9OrZ6EdsjyjArTXpLEc8dS5yf8A2JQLvafdMmKdKlT7cM5HdkgeqVDSGkKtxcmpWqNUc9LHkOoDkB2DhO16WTlmZyVyxiJYNnOnFtNOYqHFOqAjE8lYHKMeziR+LPRNrHKc1Sw6D1zu7SkESoHpjklQbwA6gchgOzOOyW36dze6PUjXbtWGa3d6q2dW6NSpbUy5OScEZPWQOBPfJalTVaQVVCqAAAAAAByAA5CZau1Otu8bamT2O49XGR+kto15VplU3KIPSikt+kxOPATP9Na+T/JZxYLoWLaxpxRZC1QguxVqmPoqvnKD2lsHuXtEsOz35nW/c/vvMOqOWqEsSxJySSSSTzJJ4ky16F1+uLXRiUUp0iqAgFg+TkluOGA6ZfPTvhqMSuNq3ZZfNqHzOqfape+srmynWHdqm0qHg2WpE9B5unj8Yfi65Baf15r3mjGo1KdJVYqcqHz5pDDmxHRK1RqslZXQlWUhlI5gg5B9M7XQ+E4SOSs8e5HR1akr0SrAFWBBB5EHgQZgutehGstMvSOSnxqbfWQ8vEcj2jtliG1C6x/RUPRU/jkNrLrZUv6CrVpUlKElWQOCM8COLHgeHoEjp6rK5c+hKycZI+l1dX4KMud/fWnnIx5RtwAbm7krvOF3t7rbHQa4DwkgumKoobu8M7u7vY87dwBjPLkoGcZ4DjwEj5qipLqUvHYRESZEREQBERAEREAREQBERAEREAREQBERAEREAREQBERAEREAREQBERAEREAREQBERAEREAREQBERAEREAREQBERAEREAREQBERAEREAREQBERAEREAREQBERAEREAREQBERAEREAREQBERAEREAREQBERAEREAREQBERAEREAREQBERAEREAREQBERAEREAREQBERAEREAREQBERAEREAREQBERAP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 descr="C:\Users\kameis\Desktop\imgre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09900" y="4229003"/>
            <a:ext cx="560387" cy="560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kameis\Desktop\image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09900" y="4789992"/>
            <a:ext cx="549501" cy="537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457200" y="838200"/>
            <a:ext cx="708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About Katy</a:t>
            </a:r>
            <a:endParaRPr lang="en-US" sz="4800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572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752600"/>
            <a:ext cx="8610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endParaRPr lang="en-US" sz="4400" dirty="0" smtClean="0">
              <a:solidFill>
                <a:srgbClr val="FF6600"/>
              </a:solidFill>
            </a:endParaRPr>
          </a:p>
          <a:p>
            <a:pPr algn="ctr">
              <a:lnSpc>
                <a:spcPct val="100000"/>
              </a:lnSpc>
            </a:pPr>
            <a:endParaRPr lang="en-US" sz="4400" dirty="0" smtClean="0">
              <a:solidFill>
                <a:srgbClr val="FF6600"/>
              </a:solidFill>
            </a:endParaRPr>
          </a:p>
          <a:p>
            <a:pPr algn="ctr">
              <a:lnSpc>
                <a:spcPct val="100000"/>
              </a:lnSpc>
            </a:pPr>
            <a:endParaRPr lang="en-US" sz="4400" dirty="0">
              <a:solidFill>
                <a:srgbClr val="FF6600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en-US" sz="4800" spc="-150" dirty="0">
                <a:solidFill>
                  <a:srgbClr val="FC6608"/>
                </a:solidFill>
              </a:rPr>
              <a:t> </a:t>
            </a:r>
            <a:r>
              <a:rPr lang="en-US" sz="4800" spc="-150" dirty="0" smtClean="0">
                <a:solidFill>
                  <a:srgbClr val="FC6608"/>
                </a:solidFill>
              </a:rPr>
              <a:t>empowering </a:t>
            </a:r>
            <a:r>
              <a:rPr lang="en-US" sz="4800" spc="-150" dirty="0" err="1" smtClean="0">
                <a:solidFill>
                  <a:srgbClr val="229FAE"/>
                </a:solidFill>
              </a:rPr>
              <a:t>author</a:t>
            </a:r>
            <a:r>
              <a:rPr lang="en-US" sz="4800" spc="-150" dirty="0" err="1" smtClean="0">
                <a:solidFill>
                  <a:srgbClr val="FC6608"/>
                </a:solidFill>
              </a:rPr>
              <a:t>preneurs</a:t>
            </a:r>
            <a:endParaRPr lang="en-US" sz="4800" spc="-150" dirty="0">
              <a:solidFill>
                <a:srgbClr val="FC6608"/>
              </a:solidFill>
            </a:endParaRPr>
          </a:p>
        </p:txBody>
      </p:sp>
      <p:pic>
        <p:nvPicPr>
          <p:cNvPr id="3" name="Picture 9"/>
          <p:cNvPicPr/>
          <p:nvPr/>
        </p:nvPicPr>
        <p:blipFill rotWithShape="1">
          <a:blip r:embed="rId2" cstate="print"/>
          <a:srcRect r="4480" b="18018"/>
          <a:stretch/>
        </p:blipFill>
        <p:spPr>
          <a:xfrm>
            <a:off x="2424192" y="2286000"/>
            <a:ext cx="4295614" cy="141034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77585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85800"/>
            <a:ext cx="6400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spc="-150" dirty="0" smtClean="0">
                <a:solidFill>
                  <a:srgbClr val="FC6608"/>
                </a:solidFill>
              </a:rPr>
              <a:t>Why We Created </a:t>
            </a:r>
            <a:r>
              <a:rPr lang="en-US" sz="4800" spc="-150" dirty="0" err="1" smtClean="0">
                <a:solidFill>
                  <a:srgbClr val="FC6608"/>
                </a:solidFill>
              </a:rPr>
              <a:t>Bublish</a:t>
            </a:r>
            <a:endParaRPr lang="en-US" sz="4800" dirty="0"/>
          </a:p>
          <a:p>
            <a:endParaRPr lang="en-US" sz="4800" dirty="0"/>
          </a:p>
        </p:txBody>
      </p:sp>
      <p:pic>
        <p:nvPicPr>
          <p:cNvPr id="5" name="Picture 2" descr="http://bublish.com/bublish_assets/images/bublish_logo_empowering_tagline_20140508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6241473"/>
            <a:ext cx="1219200" cy="443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69472" y="1564750"/>
            <a:ext cx="77724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pc="-150" dirty="0" smtClean="0">
                <a:solidFill>
                  <a:srgbClr val="229FAE"/>
                </a:solidFill>
              </a:rPr>
              <a:t>Need for new types of marketing tools to empower authors in the Digital Age.</a:t>
            </a:r>
          </a:p>
          <a:p>
            <a:pPr marL="457200" indent="-457200"/>
            <a:endParaRPr lang="en-US" sz="2800" spc="-150" dirty="0">
              <a:solidFill>
                <a:srgbClr val="229FAE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pc="-150" dirty="0" smtClean="0">
                <a:solidFill>
                  <a:srgbClr val="229FAE"/>
                </a:solidFill>
              </a:rPr>
              <a:t>Absence of data for authors who want to improve their marketing performance.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spc="-150" dirty="0">
              <a:solidFill>
                <a:srgbClr val="229FAE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pc="-150" dirty="0" smtClean="0">
                <a:solidFill>
                  <a:srgbClr val="229FAE"/>
                </a:solidFill>
              </a:rPr>
              <a:t>Lack of powerful, affordable brand building tools to assist authors and small publishers.</a:t>
            </a:r>
          </a:p>
          <a:p>
            <a:endParaRPr lang="en-US" sz="2800" spc="-150" dirty="0">
              <a:solidFill>
                <a:srgbClr val="229FAE"/>
              </a:solidFill>
            </a:endParaRPr>
          </a:p>
          <a:p>
            <a:endParaRPr lang="en-US" sz="2800" spc="-150" dirty="0" smtClean="0">
              <a:solidFill>
                <a:srgbClr val="229FAE"/>
              </a:solidFill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94261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7329" y="381000"/>
            <a:ext cx="8763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spc="-150" dirty="0" smtClean="0">
                <a:solidFill>
                  <a:srgbClr val="FC6608"/>
                </a:solidFill>
              </a:rPr>
              <a:t>The Heart of </a:t>
            </a:r>
            <a:r>
              <a:rPr lang="en-US" sz="4800" spc="-150" dirty="0" err="1" smtClean="0">
                <a:solidFill>
                  <a:srgbClr val="FC6608"/>
                </a:solidFill>
              </a:rPr>
              <a:t>Bublish</a:t>
            </a:r>
            <a:r>
              <a:rPr lang="en-US" sz="4800" spc="-150" dirty="0" smtClean="0">
                <a:solidFill>
                  <a:srgbClr val="FC6608"/>
                </a:solidFill>
              </a:rPr>
              <a:t>: Book Bubbles</a:t>
            </a:r>
            <a:endParaRPr lang="en-US" sz="4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431" t="21303" r="5266" b="12019"/>
          <a:stretch/>
        </p:blipFill>
        <p:spPr>
          <a:xfrm>
            <a:off x="609600" y="1828800"/>
            <a:ext cx="7848600" cy="4301958"/>
          </a:xfrm>
          <a:prstGeom prst="rect">
            <a:avLst/>
          </a:prstGeom>
        </p:spPr>
      </p:pic>
      <p:pic>
        <p:nvPicPr>
          <p:cNvPr id="6" name="Picture 2" descr="http://bublish.com/bublish_assets/images/bublish_logo_empowering_tagline_20140508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6269182"/>
            <a:ext cx="1143000" cy="415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8766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7940" y="0"/>
            <a:ext cx="814811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6862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1434" y="0"/>
            <a:ext cx="832113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7181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2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FFFFF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751D58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3700</TotalTime>
  <Words>235</Words>
  <Application>Microsoft Office PowerPoint</Application>
  <PresentationFormat>On-screen Show (4:3)</PresentationFormat>
  <Paragraphs>69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Author Training Call:   Bublish: Empowering Authorpreneurs</vt:lpstr>
      <vt:lpstr>Presenters </vt:lpstr>
      <vt:lpstr>Overview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Questions?</vt:lpstr>
      <vt:lpstr>Thanks for joining us!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&amp; Marc</dc:creator>
  <cp:lastModifiedBy>Terri Leidich</cp:lastModifiedBy>
  <cp:revision>167</cp:revision>
  <cp:lastPrinted>2013-04-13T13:17:15Z</cp:lastPrinted>
  <dcterms:created xsi:type="dcterms:W3CDTF">2013-04-11T21:57:35Z</dcterms:created>
  <dcterms:modified xsi:type="dcterms:W3CDTF">2014-06-23T12:14:18Z</dcterms:modified>
</cp:coreProperties>
</file>