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sldIdLst>
    <p:sldId id="256" r:id="rId2"/>
    <p:sldId id="332" r:id="rId3"/>
    <p:sldId id="270"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266" r:id="rId18"/>
  </p:sldIdLst>
  <p:sldSz cx="9144000" cy="6858000" type="screen4x3"/>
  <p:notesSz cx="7077075"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y" initials="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F3748"/>
    <a:srgbClr val="BF3F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7" autoAdjust="0"/>
    <p:restoredTop sz="94658" autoAdjust="0"/>
  </p:normalViewPr>
  <p:slideViewPr>
    <p:cSldViewPr>
      <p:cViewPr>
        <p:scale>
          <a:sx n="118" d="100"/>
          <a:sy n="118" d="100"/>
        </p:scale>
        <p:origin x="-58" y="7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53866"/>
          </a:xfrm>
          <a:prstGeom prst="rect">
            <a:avLst/>
          </a:prstGeom>
        </p:spPr>
        <p:txBody>
          <a:bodyPr vert="horz" lIns="91440" tIns="45720" rIns="91440" bIns="45720" rtlCol="0"/>
          <a:lstStyle>
            <a:lvl1pPr algn="r">
              <a:defRPr sz="1200"/>
            </a:lvl1pPr>
          </a:lstStyle>
          <a:p>
            <a:fld id="{9EF8FD45-2721-4728-B638-90B9C2D7E270}" type="datetimeFigureOut">
              <a:rPr lang="en-US" smtClean="0"/>
              <a:pPr/>
              <a:t>11/12/2014</a:t>
            </a:fld>
            <a:endParaRPr lang="en-US" dirty="0"/>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311730"/>
            <a:ext cx="5661660" cy="408479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3066733" cy="45386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621883"/>
            <a:ext cx="3066733" cy="453866"/>
          </a:xfrm>
          <a:prstGeom prst="rect">
            <a:avLst/>
          </a:prstGeom>
        </p:spPr>
        <p:txBody>
          <a:bodyPr vert="horz" lIns="91440" tIns="45720" rIns="91440" bIns="45720" rtlCol="0" anchor="b"/>
          <a:lstStyle>
            <a:lvl1pPr algn="r">
              <a:defRPr sz="1200"/>
            </a:lvl1pPr>
          </a:lstStyle>
          <a:p>
            <a:fld id="{3561CE56-D96B-41DA-9E11-BA5D57E9E4C4}" type="slidenum">
              <a:rPr lang="en-US" smtClean="0"/>
              <a:pPr/>
              <a:t>‹#›</a:t>
            </a:fld>
            <a:endParaRPr lang="en-US" dirty="0"/>
          </a:p>
        </p:txBody>
      </p:sp>
    </p:spTree>
    <p:extLst>
      <p:ext uri="{BB962C8B-B14F-4D97-AF65-F5344CB8AC3E}">
        <p14:creationId xmlns="" xmlns:p14="http://schemas.microsoft.com/office/powerpoint/2010/main"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27384D-642D-6A4A-A7A2-34D586439719}" type="slidenum">
              <a:rPr lang="en-US" smtClean="0"/>
              <a:pPr/>
              <a:t>6</a:t>
            </a:fld>
            <a:endParaRPr lang="en-US" dirty="0"/>
          </a:p>
        </p:txBody>
      </p:sp>
    </p:spTree>
    <p:extLst>
      <p:ext uri="{BB962C8B-B14F-4D97-AF65-F5344CB8AC3E}">
        <p14:creationId xmlns:p14="http://schemas.microsoft.com/office/powerpoint/2010/main" xmlns="" val="7725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27384D-642D-6A4A-A7A2-34D586439719}" type="slidenum">
              <a:rPr lang="en-US" smtClean="0"/>
              <a:pPr/>
              <a:t>8</a:t>
            </a:fld>
            <a:endParaRPr lang="en-US"/>
          </a:p>
        </p:txBody>
      </p:sp>
    </p:spTree>
    <p:extLst>
      <p:ext uri="{BB962C8B-B14F-4D97-AF65-F5344CB8AC3E}">
        <p14:creationId xmlns:p14="http://schemas.microsoft.com/office/powerpoint/2010/main" xmlns="" val="62707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A25C68F-927A-403E-ADDD-C3E0B63AE54B}" type="datetimeFigureOut">
              <a:rPr lang="en-US" smtClean="0"/>
              <a:pPr/>
              <a:t>11/12/2014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11/12/2014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11/12/2014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25C68F-927A-403E-ADDD-C3E0B63AE54B}" type="datetimeFigureOut">
              <a:rPr lang="en-US" smtClean="0"/>
              <a:pPr/>
              <a:t>11/12/2014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11/12/2014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11/12/2014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11/12/2014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11/12/2014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smtClean="0">
                <a:solidFill>
                  <a:schemeClr val="accent5">
                    <a:lumMod val="20000"/>
                    <a:lumOff val="80000"/>
                  </a:schemeClr>
                </a:solidFill>
              </a:rPr>
              <a:t>Saturday, November 15, 2014</a:t>
            </a:r>
          </a:p>
          <a:p>
            <a:pPr algn="ctr"/>
            <a:r>
              <a:rPr lang="en-US" dirty="0" smtClean="0">
                <a:solidFill>
                  <a:schemeClr val="accent5">
                    <a:lumMod val="20000"/>
                    <a:lumOff val="80000"/>
                  </a:schemeClr>
                </a:solidFill>
              </a:rPr>
              <a:t>10:00 a.m. EDT</a:t>
            </a:r>
            <a:endParaRPr lang="en-US" dirty="0">
              <a:solidFill>
                <a:schemeClr val="accent5">
                  <a:lumMod val="20000"/>
                  <a:lumOff val="80000"/>
                </a:schemeClr>
              </a:solidFill>
            </a:endParaRPr>
          </a:p>
        </p:txBody>
      </p:sp>
      <p:sp>
        <p:nvSpPr>
          <p:cNvPr id="5" name="Rectangle 4"/>
          <p:cNvSpPr/>
          <p:nvPr/>
        </p:nvSpPr>
        <p:spPr>
          <a:xfrm>
            <a:off x="-609600" y="10668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76600" y="1981200"/>
            <a:ext cx="2247596" cy="1734944"/>
          </a:xfrm>
          <a:prstGeom prst="rect">
            <a:avLst/>
          </a:prstGeom>
        </p:spPr>
      </p:pic>
      <p:sp>
        <p:nvSpPr>
          <p:cNvPr id="2" name="Title 1"/>
          <p:cNvSpPr>
            <a:spLocks noGrp="1"/>
          </p:cNvSpPr>
          <p:nvPr>
            <p:ph type="ctrTitle"/>
          </p:nvPr>
        </p:nvSpPr>
        <p:spPr>
          <a:xfrm>
            <a:off x="758952" y="3810000"/>
            <a:ext cx="7851648" cy="1600200"/>
          </a:xfrm>
        </p:spPr>
        <p:txBody>
          <a:bodyPr>
            <a:normAutofit/>
          </a:bodyPr>
          <a:lstStyle/>
          <a:p>
            <a:pPr algn="ctr"/>
            <a:r>
              <a:rPr lang="en-US" sz="3200" dirty="0" smtClean="0">
                <a:solidFill>
                  <a:schemeClr val="bg1">
                    <a:lumMod val="50000"/>
                    <a:lumOff val="50000"/>
                  </a:schemeClr>
                </a:solidFill>
                <a:latin typeface="Cambria" pitchFamily="18" charset="0"/>
              </a:rPr>
              <a:t>Author Training Call:  </a:t>
            </a:r>
            <a:br>
              <a:rPr lang="en-US" sz="3200" dirty="0" smtClean="0">
                <a:solidFill>
                  <a:schemeClr val="bg1">
                    <a:lumMod val="50000"/>
                    <a:lumOff val="50000"/>
                  </a:schemeClr>
                </a:solidFill>
                <a:latin typeface="Cambria" pitchFamily="18" charset="0"/>
              </a:rPr>
            </a:br>
            <a:r>
              <a:rPr lang="en-US" sz="3200" dirty="0" smtClean="0">
                <a:solidFill>
                  <a:schemeClr val="bg1">
                    <a:lumMod val="50000"/>
                    <a:lumOff val="50000"/>
                  </a:schemeClr>
                </a:solidFill>
                <a:latin typeface="Cambria" pitchFamily="18" charset="0"/>
              </a:rPr>
              <a:t>Author Branding: What it Is and How to Do it. </a:t>
            </a:r>
            <a:endParaRPr lang="en-US" sz="3200" dirty="0">
              <a:solidFill>
                <a:schemeClr val="bg1">
                  <a:lumMod val="50000"/>
                  <a:lumOff val="50000"/>
                </a:schemeClr>
              </a:solidFill>
              <a:latin typeface="Cambria" pitchFamily="18" charset="0"/>
            </a:endParaRP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smtClean="0">
                <a:solidFill>
                  <a:srgbClr val="9F3748"/>
                </a:solidFill>
                <a:latin typeface="Cambria" pitchFamily="18" charset="0"/>
              </a:rPr>
              <a:t>Welcome! </a:t>
            </a:r>
            <a:endParaRPr lang="en-US" sz="4800" dirty="0">
              <a:solidFill>
                <a:srgbClr val="9F3748"/>
              </a:solidFill>
              <a:latin typeface="Cambria" pitchFamily="18" charset="0"/>
            </a:endParaRPr>
          </a:p>
        </p:txBody>
      </p:sp>
    </p:spTree>
    <p:extLst>
      <p:ext uri="{BB962C8B-B14F-4D97-AF65-F5344CB8AC3E}">
        <p14:creationId xmlns="" xmlns:p14="http://schemas.microsoft.com/office/powerpoint/2010/main" val="3248598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llarphotoclub_33167533.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0134" y="0"/>
            <a:ext cx="9364133" cy="6858001"/>
          </a:xfrm>
          <a:prstGeom prst="rect">
            <a:avLst/>
          </a:prstGeom>
        </p:spPr>
      </p:pic>
      <p:sp>
        <p:nvSpPr>
          <p:cNvPr id="2" name="Rectangle 1"/>
          <p:cNvSpPr/>
          <p:nvPr/>
        </p:nvSpPr>
        <p:spPr>
          <a:xfrm>
            <a:off x="729566" y="4579034"/>
            <a:ext cx="3274655" cy="1754327"/>
          </a:xfrm>
          <a:prstGeom prst="rect">
            <a:avLst/>
          </a:prstGeom>
        </p:spPr>
        <p:txBody>
          <a:bodyPr wrap="square">
            <a:spAutoFit/>
          </a:bodyPr>
          <a:lstStyle/>
          <a:p>
            <a:r>
              <a:rPr lang="en-US" b="1" dirty="0" smtClean="0">
                <a:solidFill>
                  <a:schemeClr val="bg1"/>
                </a:solidFill>
              </a:rPr>
              <a:t>Who are you?</a:t>
            </a:r>
          </a:p>
          <a:p>
            <a:r>
              <a:rPr lang="en-US" b="1" dirty="0" smtClean="0">
                <a:solidFill>
                  <a:schemeClr val="bg1"/>
                </a:solidFill>
              </a:rPr>
              <a:t>What do you do?</a:t>
            </a:r>
          </a:p>
          <a:p>
            <a:r>
              <a:rPr lang="en-US" b="1" dirty="0" smtClean="0">
                <a:solidFill>
                  <a:schemeClr val="bg1"/>
                </a:solidFill>
              </a:rPr>
              <a:t>What are your interests?</a:t>
            </a:r>
          </a:p>
          <a:p>
            <a:r>
              <a:rPr lang="en-US" b="1" dirty="0" smtClean="0">
                <a:solidFill>
                  <a:schemeClr val="bg1"/>
                </a:solidFill>
              </a:rPr>
              <a:t>What do you believe?</a:t>
            </a:r>
          </a:p>
          <a:p>
            <a:r>
              <a:rPr lang="en-US" b="1" dirty="0" smtClean="0">
                <a:solidFill>
                  <a:schemeClr val="bg1"/>
                </a:solidFill>
              </a:rPr>
              <a:t>What is your WHY?</a:t>
            </a:r>
          </a:p>
          <a:p>
            <a:pPr lvl="0"/>
            <a:endParaRPr lang="en-US" dirty="0"/>
          </a:p>
        </p:txBody>
      </p:sp>
      <p:pic>
        <p:nvPicPr>
          <p:cNvPr id="4" name="Picture 9"/>
          <p:cNvPicPr/>
          <p:nvPr/>
        </p:nvPicPr>
        <p:blipFill rotWithShape="1">
          <a:blip r:embed="rId3" cstate="print"/>
          <a:srcRect r="4480" b="18018"/>
          <a:stretch/>
        </p:blipFill>
        <p:spPr>
          <a:xfrm>
            <a:off x="121163" y="6282267"/>
            <a:ext cx="1589104" cy="451555"/>
          </a:xfrm>
          <a:prstGeom prst="rect">
            <a:avLst/>
          </a:prstGeom>
          <a:ln>
            <a:noFill/>
          </a:ln>
        </p:spPr>
      </p:pic>
      <p:sp>
        <p:nvSpPr>
          <p:cNvPr id="6" name="Rectangle 5"/>
          <p:cNvSpPr/>
          <p:nvPr/>
        </p:nvSpPr>
        <p:spPr>
          <a:xfrm>
            <a:off x="5484397" y="3821668"/>
            <a:ext cx="3390672" cy="584776"/>
          </a:xfrm>
          <a:prstGeom prst="rect">
            <a:avLst/>
          </a:prstGeom>
        </p:spPr>
        <p:txBody>
          <a:bodyPr wrap="none">
            <a:spAutoFit/>
          </a:bodyPr>
          <a:lstStyle/>
          <a:p>
            <a:pPr algn="ctr"/>
            <a:r>
              <a:rPr lang="en-US" sz="3200" b="1" spc="-150" dirty="0" smtClean="0">
                <a:solidFill>
                  <a:srgbClr val="FFFFFF"/>
                </a:solidFill>
              </a:rPr>
              <a:t>Why Does It Matter?</a:t>
            </a:r>
            <a:endParaRPr lang="en-US" sz="3200" b="1" dirty="0">
              <a:solidFill>
                <a:srgbClr val="FFFFFF"/>
              </a:solidFill>
            </a:endParaRPr>
          </a:p>
        </p:txBody>
      </p:sp>
      <p:sp>
        <p:nvSpPr>
          <p:cNvPr id="7" name="Rectangle 6"/>
          <p:cNvSpPr/>
          <p:nvPr/>
        </p:nvSpPr>
        <p:spPr>
          <a:xfrm>
            <a:off x="1288358" y="3821668"/>
            <a:ext cx="1813317" cy="584776"/>
          </a:xfrm>
          <a:prstGeom prst="rect">
            <a:avLst/>
          </a:prstGeom>
        </p:spPr>
        <p:txBody>
          <a:bodyPr wrap="none">
            <a:spAutoFit/>
          </a:bodyPr>
          <a:lstStyle/>
          <a:p>
            <a:pPr algn="ctr"/>
            <a:r>
              <a:rPr lang="en-US" sz="3200" b="1" spc="-150" dirty="0" smtClean="0">
                <a:solidFill>
                  <a:schemeClr val="bg1"/>
                </a:solidFill>
              </a:rPr>
              <a:t>What Is It?</a:t>
            </a:r>
            <a:endParaRPr lang="en-US" sz="3200" b="1" dirty="0">
              <a:solidFill>
                <a:schemeClr val="bg1"/>
              </a:solidFill>
            </a:endParaRPr>
          </a:p>
        </p:txBody>
      </p:sp>
      <p:sp>
        <p:nvSpPr>
          <p:cNvPr id="9" name="Rectangle 8"/>
          <p:cNvSpPr/>
          <p:nvPr/>
        </p:nvSpPr>
        <p:spPr>
          <a:xfrm>
            <a:off x="5731353" y="4585162"/>
            <a:ext cx="3412646" cy="1477328"/>
          </a:xfrm>
          <a:prstGeom prst="rect">
            <a:avLst/>
          </a:prstGeom>
        </p:spPr>
        <p:txBody>
          <a:bodyPr wrap="square">
            <a:spAutoFit/>
          </a:bodyPr>
          <a:lstStyle/>
          <a:p>
            <a:r>
              <a:rPr lang="en-US" b="1" dirty="0" smtClean="0">
                <a:solidFill>
                  <a:schemeClr val="bg1"/>
                </a:solidFill>
              </a:rPr>
              <a:t>TRUST!</a:t>
            </a:r>
          </a:p>
          <a:p>
            <a:r>
              <a:rPr lang="en-US" b="1" dirty="0" smtClean="0">
                <a:solidFill>
                  <a:schemeClr val="bg1"/>
                </a:solidFill>
              </a:rPr>
              <a:t>Email Capture</a:t>
            </a:r>
          </a:p>
          <a:p>
            <a:r>
              <a:rPr lang="en-US" b="1" dirty="0" smtClean="0">
                <a:solidFill>
                  <a:schemeClr val="bg1"/>
                </a:solidFill>
              </a:rPr>
              <a:t>Audience Growth</a:t>
            </a:r>
          </a:p>
          <a:p>
            <a:r>
              <a:rPr lang="en-US" b="1" dirty="0" smtClean="0">
                <a:solidFill>
                  <a:schemeClr val="bg1"/>
                </a:solidFill>
              </a:rPr>
              <a:t>Recommendations &amp; Reviews</a:t>
            </a:r>
          </a:p>
          <a:p>
            <a:r>
              <a:rPr lang="en-US" b="1" dirty="0" smtClean="0">
                <a:solidFill>
                  <a:schemeClr val="bg1"/>
                </a:solidFill>
              </a:rPr>
              <a:t>Purchase Decisions</a:t>
            </a:r>
          </a:p>
        </p:txBody>
      </p:sp>
      <p:sp>
        <p:nvSpPr>
          <p:cNvPr id="10" name="Rectangle 9"/>
          <p:cNvSpPr/>
          <p:nvPr/>
        </p:nvSpPr>
        <p:spPr>
          <a:xfrm>
            <a:off x="2419760" y="315901"/>
            <a:ext cx="5198859" cy="1323439"/>
          </a:xfrm>
          <a:prstGeom prst="rect">
            <a:avLst/>
          </a:prstGeom>
        </p:spPr>
        <p:txBody>
          <a:bodyPr wrap="none">
            <a:spAutoFit/>
          </a:bodyPr>
          <a:lstStyle/>
          <a:p>
            <a:pPr algn="ctr"/>
            <a:r>
              <a:rPr lang="en-US" sz="4000" b="1" spc="-150" dirty="0" smtClean="0">
                <a:solidFill>
                  <a:srgbClr val="FC6608"/>
                </a:solidFill>
              </a:rPr>
              <a:t>The Connection Economy </a:t>
            </a:r>
          </a:p>
          <a:p>
            <a:pPr algn="ctr"/>
            <a:r>
              <a:rPr lang="en-US" sz="4000" b="1" spc="-150" dirty="0" smtClean="0">
                <a:solidFill>
                  <a:srgbClr val="FC6608"/>
                </a:solidFill>
              </a:rPr>
              <a:t>&amp;</a:t>
            </a:r>
            <a:endParaRPr lang="en-US" sz="4000" b="1" dirty="0"/>
          </a:p>
        </p:txBody>
      </p:sp>
    </p:spTree>
    <p:extLst>
      <p:ext uri="{BB962C8B-B14F-4D97-AF65-F5344CB8AC3E}">
        <p14:creationId xmlns:p14="http://schemas.microsoft.com/office/powerpoint/2010/main" xmlns="" val="244766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163" y="407266"/>
            <a:ext cx="4390946" cy="1077218"/>
          </a:xfrm>
          <a:prstGeom prst="rect">
            <a:avLst/>
          </a:prstGeom>
        </p:spPr>
        <p:txBody>
          <a:bodyPr wrap="none">
            <a:spAutoFit/>
          </a:bodyPr>
          <a:lstStyle/>
          <a:p>
            <a:pPr lvl="0"/>
            <a:r>
              <a:rPr lang="en-US" sz="3200" b="1" spc="-150" dirty="0" smtClean="0">
                <a:solidFill>
                  <a:srgbClr val="229FAE"/>
                </a:solidFill>
              </a:rPr>
              <a:t>How to Build Social Proof</a:t>
            </a:r>
          </a:p>
          <a:p>
            <a:pPr lvl="0"/>
            <a:r>
              <a:rPr lang="en-US" sz="3200" b="1" spc="-150" dirty="0" smtClean="0">
                <a:solidFill>
                  <a:srgbClr val="229FAE"/>
                </a:solidFill>
              </a:rPr>
              <a:t>With Your Target Audience </a:t>
            </a:r>
            <a:endParaRPr lang="en-US" sz="3200" b="1" dirty="0" smtClean="0"/>
          </a:p>
        </p:txBody>
      </p:sp>
      <p:pic>
        <p:nvPicPr>
          <p:cNvPr id="7" name="Picture 9"/>
          <p:cNvPicPr/>
          <p:nvPr/>
        </p:nvPicPr>
        <p:blipFill rotWithShape="1">
          <a:blip r:embed="rId2" cstate="print"/>
          <a:srcRect r="4480" b="18018"/>
          <a:stretch/>
        </p:blipFill>
        <p:spPr>
          <a:xfrm>
            <a:off x="121163" y="6282267"/>
            <a:ext cx="1589104" cy="451555"/>
          </a:xfrm>
          <a:prstGeom prst="rect">
            <a:avLst/>
          </a:prstGeom>
          <a:ln>
            <a:noFill/>
          </a:ln>
        </p:spPr>
      </p:pic>
      <p:pic>
        <p:nvPicPr>
          <p:cNvPr id="8" name="Picture 7" descr="Dollarphotoclub_6523133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53000" y="0"/>
            <a:ext cx="4631891" cy="6858000"/>
          </a:xfrm>
          <a:prstGeom prst="rect">
            <a:avLst/>
          </a:prstGeom>
        </p:spPr>
      </p:pic>
      <p:sp>
        <p:nvSpPr>
          <p:cNvPr id="9" name="TextBox 8"/>
          <p:cNvSpPr txBox="1"/>
          <p:nvPr/>
        </p:nvSpPr>
        <p:spPr>
          <a:xfrm>
            <a:off x="829068" y="1693549"/>
            <a:ext cx="3210433" cy="4832092"/>
          </a:xfrm>
          <a:prstGeom prst="rect">
            <a:avLst/>
          </a:prstGeom>
          <a:noFill/>
        </p:spPr>
        <p:txBody>
          <a:bodyPr wrap="square" rtlCol="0">
            <a:spAutoFit/>
          </a:bodyPr>
          <a:lstStyle/>
          <a:p>
            <a:pPr>
              <a:buFont typeface="Arial" pitchFamily="34" charset="0"/>
              <a:buChar char="•"/>
            </a:pPr>
            <a:r>
              <a:rPr lang="en-US" sz="2800" dirty="0" smtClean="0"/>
              <a:t>Be authentic</a:t>
            </a:r>
          </a:p>
          <a:p>
            <a:pPr>
              <a:buFont typeface="Arial" pitchFamily="34" charset="0"/>
              <a:buChar char="•"/>
            </a:pPr>
            <a:r>
              <a:rPr lang="en-US" sz="2800" dirty="0" smtClean="0"/>
              <a:t>Be relevant</a:t>
            </a:r>
          </a:p>
          <a:p>
            <a:pPr>
              <a:buFont typeface="Arial" pitchFamily="34" charset="0"/>
              <a:buChar char="•"/>
            </a:pPr>
            <a:r>
              <a:rPr lang="en-US" sz="2800" dirty="0" smtClean="0"/>
              <a:t>Be memorable</a:t>
            </a:r>
          </a:p>
          <a:p>
            <a:pPr>
              <a:buFont typeface="Arial" pitchFamily="34" charset="0"/>
              <a:buChar char="•"/>
            </a:pPr>
            <a:r>
              <a:rPr lang="en-US" sz="2800" dirty="0" smtClean="0"/>
              <a:t>Be present</a:t>
            </a:r>
          </a:p>
          <a:p>
            <a:endParaRPr lang="en-US" sz="2800" dirty="0"/>
          </a:p>
          <a:p>
            <a:pPr>
              <a:buFont typeface="Arial" pitchFamily="34" charset="0"/>
              <a:buChar char="•"/>
            </a:pPr>
            <a:r>
              <a:rPr lang="en-US" sz="2800" dirty="0" smtClean="0"/>
              <a:t>Connect people</a:t>
            </a:r>
          </a:p>
          <a:p>
            <a:pPr>
              <a:buFont typeface="Arial" pitchFamily="34" charset="0"/>
              <a:buChar char="•"/>
            </a:pPr>
            <a:r>
              <a:rPr lang="en-US" sz="2800" dirty="0" smtClean="0"/>
              <a:t>Connect information</a:t>
            </a:r>
          </a:p>
          <a:p>
            <a:pPr>
              <a:buFont typeface="Arial" pitchFamily="34" charset="0"/>
              <a:buChar char="•"/>
            </a:pPr>
            <a:r>
              <a:rPr lang="en-US" sz="2800" dirty="0" smtClean="0"/>
              <a:t>Connect your stories</a:t>
            </a:r>
          </a:p>
          <a:p>
            <a:pPr>
              <a:buFont typeface="Arial" pitchFamily="34" charset="0"/>
              <a:buChar char="•"/>
            </a:pPr>
            <a:r>
              <a:rPr lang="en-US" sz="2800" dirty="0" smtClean="0"/>
              <a:t>Connect the dots</a:t>
            </a:r>
            <a:endParaRPr lang="en-US" sz="2800" dirty="0"/>
          </a:p>
        </p:txBody>
      </p:sp>
    </p:spTree>
    <p:extLst>
      <p:ext uri="{BB962C8B-B14F-4D97-AF65-F5344CB8AC3E}">
        <p14:creationId xmlns:p14="http://schemas.microsoft.com/office/powerpoint/2010/main" xmlns="" val="785030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7950" y="547867"/>
            <a:ext cx="8008442" cy="584776"/>
          </a:xfrm>
          <a:prstGeom prst="rect">
            <a:avLst/>
          </a:prstGeom>
        </p:spPr>
        <p:txBody>
          <a:bodyPr wrap="square">
            <a:spAutoFit/>
          </a:bodyPr>
          <a:lstStyle/>
          <a:p>
            <a:pPr algn="ctr"/>
            <a:r>
              <a:rPr lang="en-US" sz="3200" b="1" spc="-150" dirty="0" smtClean="0">
                <a:solidFill>
                  <a:srgbClr val="FC6608"/>
                </a:solidFill>
              </a:rPr>
              <a:t>Now You’re Ready To Build Your …</a:t>
            </a:r>
            <a:endParaRPr lang="en-US" sz="3200" b="1" dirty="0"/>
          </a:p>
        </p:txBody>
      </p:sp>
      <p:pic>
        <p:nvPicPr>
          <p:cNvPr id="4" name="Picture 9"/>
          <p:cNvPicPr/>
          <p:nvPr/>
        </p:nvPicPr>
        <p:blipFill rotWithShape="1">
          <a:blip r:embed="rId2" cstate="print"/>
          <a:srcRect r="4480" b="18018"/>
          <a:stretch/>
        </p:blipFill>
        <p:spPr>
          <a:xfrm>
            <a:off x="121163" y="6282267"/>
            <a:ext cx="1589104" cy="451555"/>
          </a:xfrm>
          <a:prstGeom prst="rect">
            <a:avLst/>
          </a:prstGeom>
          <a:ln>
            <a:noFill/>
          </a:ln>
        </p:spPr>
      </p:pic>
      <p:pic>
        <p:nvPicPr>
          <p:cNvPr id="6" name="Picture 5" descr="Screen Shot 2014-09-03 at 8.52.48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49443" y="1182095"/>
            <a:ext cx="3238500" cy="889000"/>
          </a:xfrm>
          <a:prstGeom prst="rect">
            <a:avLst/>
          </a:prstGeom>
        </p:spPr>
      </p:pic>
      <p:sp>
        <p:nvSpPr>
          <p:cNvPr id="8" name="TextBox 7"/>
          <p:cNvSpPr txBox="1"/>
          <p:nvPr/>
        </p:nvSpPr>
        <p:spPr>
          <a:xfrm>
            <a:off x="337479" y="2685861"/>
            <a:ext cx="3169257" cy="2862322"/>
          </a:xfrm>
          <a:prstGeom prst="rect">
            <a:avLst/>
          </a:prstGeom>
          <a:noFill/>
        </p:spPr>
        <p:txBody>
          <a:bodyPr wrap="none" rtlCol="0">
            <a:spAutoFit/>
          </a:bodyPr>
          <a:lstStyle/>
          <a:p>
            <a:r>
              <a:rPr lang="en-US" sz="2000" b="1" u="sng" dirty="0" smtClean="0"/>
              <a:t>What You’ve Accomplished:</a:t>
            </a:r>
          </a:p>
          <a:p>
            <a:endParaRPr lang="en-US" sz="2000" b="1" u="sng" dirty="0"/>
          </a:p>
          <a:p>
            <a:r>
              <a:rPr lang="en-US" sz="2000" b="1" dirty="0" smtClean="0"/>
              <a:t>	Interest</a:t>
            </a:r>
          </a:p>
          <a:p>
            <a:endParaRPr lang="en-US" sz="2000" b="1" dirty="0" smtClean="0"/>
          </a:p>
          <a:p>
            <a:endParaRPr lang="en-US" sz="2000" b="1" dirty="0" smtClean="0"/>
          </a:p>
          <a:p>
            <a:r>
              <a:rPr lang="en-US" sz="2000" b="1" dirty="0" smtClean="0"/>
              <a:t>	Trust</a:t>
            </a:r>
          </a:p>
          <a:p>
            <a:endParaRPr lang="en-US" sz="2000" b="1" dirty="0" smtClean="0"/>
          </a:p>
          <a:p>
            <a:endParaRPr lang="en-US" sz="2000" b="1" dirty="0" smtClean="0"/>
          </a:p>
          <a:p>
            <a:r>
              <a:rPr lang="en-US" sz="2000" b="1" dirty="0" smtClean="0"/>
              <a:t>	Community </a:t>
            </a:r>
            <a:endParaRPr lang="en-US" sz="2000" b="1" dirty="0"/>
          </a:p>
        </p:txBody>
      </p:sp>
      <p:sp>
        <p:nvSpPr>
          <p:cNvPr id="9" name="TextBox 8"/>
          <p:cNvSpPr txBox="1"/>
          <p:nvPr/>
        </p:nvSpPr>
        <p:spPr>
          <a:xfrm>
            <a:off x="5987873" y="2702932"/>
            <a:ext cx="2708519" cy="2862322"/>
          </a:xfrm>
          <a:prstGeom prst="rect">
            <a:avLst/>
          </a:prstGeom>
          <a:noFill/>
        </p:spPr>
        <p:txBody>
          <a:bodyPr wrap="none" rtlCol="0">
            <a:spAutoFit/>
          </a:bodyPr>
          <a:lstStyle/>
          <a:p>
            <a:r>
              <a:rPr lang="en-US" sz="2000" b="1" u="sng" dirty="0" smtClean="0"/>
              <a:t>Where You Need to Go</a:t>
            </a:r>
            <a:r>
              <a:rPr lang="en-US" sz="2000" b="1" dirty="0" smtClean="0"/>
              <a:t>:</a:t>
            </a:r>
          </a:p>
          <a:p>
            <a:endParaRPr lang="en-US" sz="2000" b="1" dirty="0"/>
          </a:p>
          <a:p>
            <a:r>
              <a:rPr lang="en-US" sz="2000" b="1" dirty="0" smtClean="0"/>
              <a:t>	Unique Identity </a:t>
            </a:r>
          </a:p>
          <a:p>
            <a:endParaRPr lang="en-US" sz="2000" b="1" dirty="0" smtClean="0"/>
          </a:p>
          <a:p>
            <a:endParaRPr lang="en-US" sz="2000" b="1" dirty="0" smtClean="0"/>
          </a:p>
          <a:p>
            <a:r>
              <a:rPr lang="en-US" sz="2000" b="1" dirty="0" smtClean="0"/>
              <a:t>	Reputation </a:t>
            </a:r>
          </a:p>
          <a:p>
            <a:endParaRPr lang="en-US" sz="2000" b="1" dirty="0" smtClean="0"/>
          </a:p>
          <a:p>
            <a:endParaRPr lang="en-US" sz="2000" b="1" dirty="0" smtClean="0"/>
          </a:p>
          <a:p>
            <a:r>
              <a:rPr lang="en-US" sz="2000" b="1" dirty="0" smtClean="0"/>
              <a:t>	Word of Mouth </a:t>
            </a:r>
            <a:endParaRPr lang="en-US" sz="2000" b="1" dirty="0"/>
          </a:p>
        </p:txBody>
      </p:sp>
      <p:pic>
        <p:nvPicPr>
          <p:cNvPr id="21" name="Picture 20" descr="Screen Shot 2014-09-03 at 9.24.03 P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04175" y="4872112"/>
            <a:ext cx="1113239" cy="579185"/>
          </a:xfrm>
          <a:prstGeom prst="rect">
            <a:avLst/>
          </a:prstGeom>
        </p:spPr>
      </p:pic>
      <p:pic>
        <p:nvPicPr>
          <p:cNvPr id="22" name="Picture 21" descr="Screen Shot 2014-09-03 at 9.24.03 P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04175" y="4061611"/>
            <a:ext cx="1113239" cy="579185"/>
          </a:xfrm>
          <a:prstGeom prst="rect">
            <a:avLst/>
          </a:prstGeom>
        </p:spPr>
      </p:pic>
      <p:pic>
        <p:nvPicPr>
          <p:cNvPr id="23" name="Picture 22" descr="Screen Shot 2014-09-03 at 9.24.03 P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04175" y="3281165"/>
            <a:ext cx="1113239" cy="579185"/>
          </a:xfrm>
          <a:prstGeom prst="rect">
            <a:avLst/>
          </a:prstGeom>
        </p:spPr>
      </p:pic>
    </p:spTree>
    <p:extLst>
      <p:ext uri="{BB962C8B-B14F-4D97-AF65-F5344CB8AC3E}">
        <p14:creationId xmlns:p14="http://schemas.microsoft.com/office/powerpoint/2010/main" xmlns="" val="1651473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9987" y="421749"/>
            <a:ext cx="6676026" cy="584776"/>
          </a:xfrm>
          <a:prstGeom prst="rect">
            <a:avLst/>
          </a:prstGeom>
        </p:spPr>
        <p:txBody>
          <a:bodyPr wrap="none">
            <a:spAutoFit/>
          </a:bodyPr>
          <a:lstStyle/>
          <a:p>
            <a:pPr algn="ctr"/>
            <a:r>
              <a:rPr lang="en-US" sz="3200" b="1" spc="-150" dirty="0" smtClean="0">
                <a:solidFill>
                  <a:srgbClr val="229FAE"/>
                </a:solidFill>
              </a:rPr>
              <a:t>Building Blocks of a Dynamic Author Brand</a:t>
            </a:r>
          </a:p>
        </p:txBody>
      </p:sp>
      <p:pic>
        <p:nvPicPr>
          <p:cNvPr id="4" name="Picture 3" descr="Dollarphotoclub_32313275.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20085" y="1852320"/>
            <a:ext cx="4408754" cy="3453257"/>
          </a:xfrm>
          <a:prstGeom prst="rect">
            <a:avLst/>
          </a:prstGeom>
        </p:spPr>
      </p:pic>
      <p:sp>
        <p:nvSpPr>
          <p:cNvPr id="6" name="TextBox 5"/>
          <p:cNvSpPr txBox="1"/>
          <p:nvPr/>
        </p:nvSpPr>
        <p:spPr>
          <a:xfrm>
            <a:off x="264596" y="1852320"/>
            <a:ext cx="4445214" cy="3877985"/>
          </a:xfrm>
          <a:prstGeom prst="rect">
            <a:avLst/>
          </a:prstGeom>
          <a:noFill/>
        </p:spPr>
        <p:txBody>
          <a:bodyPr wrap="square" rtlCol="0">
            <a:spAutoFit/>
          </a:bodyPr>
          <a:lstStyle/>
          <a:p>
            <a:r>
              <a:rPr lang="en-US" sz="2400" dirty="0" smtClean="0"/>
              <a:t>“Your Brand is your promise to your audience. It tells them what they can expect from you and your work, and it differentiates what you offer from that of your competitors. Your brand stems from who you are, how you want to be known and who people perceive you to be.</a:t>
            </a:r>
            <a:r>
              <a:rPr lang="en-US" dirty="0" smtClean="0"/>
              <a:t>”</a:t>
            </a:r>
          </a:p>
          <a:p>
            <a:endParaRPr lang="en-US" dirty="0" smtClean="0"/>
          </a:p>
          <a:p>
            <a:r>
              <a:rPr lang="en-US" sz="1200" dirty="0" smtClean="0">
                <a:hlinkClick r:id="" action="ppaction://noaction"/>
              </a:rPr>
              <a:t>http://</a:t>
            </a:r>
            <a:r>
              <a:rPr lang="en-US" sz="1200" dirty="0" err="1" smtClean="0">
                <a:hlinkClick r:id="" action="ppaction://noaction"/>
              </a:rPr>
              <a:t>www.yourwriterplatform.com</a:t>
            </a:r>
            <a:r>
              <a:rPr lang="en-US" sz="1200" dirty="0" smtClean="0">
                <a:hlinkClick r:id="" action="ppaction://noaction"/>
              </a:rPr>
              <a:t>/build-your-author-brand/</a:t>
            </a:r>
            <a:endParaRPr lang="en-US" sz="1200" dirty="0"/>
          </a:p>
        </p:txBody>
      </p:sp>
      <p:pic>
        <p:nvPicPr>
          <p:cNvPr id="7" name="Picture 9"/>
          <p:cNvPicPr/>
          <p:nvPr/>
        </p:nvPicPr>
        <p:blipFill rotWithShape="1">
          <a:blip r:embed="rId3" cstate="print"/>
          <a:srcRect r="4480" b="18018"/>
          <a:stretch/>
        </p:blipFill>
        <p:spPr>
          <a:xfrm>
            <a:off x="121163" y="6282267"/>
            <a:ext cx="1589104" cy="451555"/>
          </a:xfrm>
          <a:prstGeom prst="rect">
            <a:avLst/>
          </a:prstGeom>
          <a:ln>
            <a:noFill/>
          </a:ln>
        </p:spPr>
      </p:pic>
    </p:spTree>
    <p:extLst>
      <p:ext uri="{BB962C8B-B14F-4D97-AF65-F5344CB8AC3E}">
        <p14:creationId xmlns:p14="http://schemas.microsoft.com/office/powerpoint/2010/main" xmlns="" val="3853909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533400"/>
            <a:ext cx="6019597" cy="584776"/>
          </a:xfrm>
          <a:prstGeom prst="rect">
            <a:avLst/>
          </a:prstGeom>
        </p:spPr>
        <p:txBody>
          <a:bodyPr wrap="none">
            <a:spAutoFit/>
          </a:bodyPr>
          <a:lstStyle/>
          <a:p>
            <a:r>
              <a:rPr lang="en-US" sz="3200" b="1" spc="-150" dirty="0" smtClean="0">
                <a:solidFill>
                  <a:srgbClr val="FC6608"/>
                </a:solidFill>
              </a:rPr>
              <a:t>Brand  Building Tips and Best Practices</a:t>
            </a:r>
            <a:endParaRPr lang="en-US" sz="3200" dirty="0"/>
          </a:p>
        </p:txBody>
      </p:sp>
      <p:sp>
        <p:nvSpPr>
          <p:cNvPr id="4" name="TextBox 3"/>
          <p:cNvSpPr txBox="1"/>
          <p:nvPr/>
        </p:nvSpPr>
        <p:spPr>
          <a:xfrm>
            <a:off x="405714" y="1225690"/>
            <a:ext cx="8467075" cy="5632310"/>
          </a:xfrm>
          <a:prstGeom prst="rect">
            <a:avLst/>
          </a:prstGeom>
          <a:noFill/>
        </p:spPr>
        <p:txBody>
          <a:bodyPr wrap="square" rtlCol="0">
            <a:spAutoFit/>
          </a:bodyPr>
          <a:lstStyle/>
          <a:p>
            <a:pPr marL="342900" indent="-342900">
              <a:buFont typeface="Arial"/>
              <a:buChar char="•"/>
            </a:pPr>
            <a:r>
              <a:rPr lang="en-US" sz="2400" dirty="0" smtClean="0"/>
              <a:t>A well written, edited and formatted book is your best marketing and brand building tool.</a:t>
            </a:r>
          </a:p>
          <a:p>
            <a:pPr marL="342900" indent="-342900">
              <a:buFont typeface="Arial"/>
              <a:buChar char="•"/>
            </a:pPr>
            <a:endParaRPr lang="en-US" sz="2400" dirty="0"/>
          </a:p>
          <a:p>
            <a:pPr marL="342900" indent="-342900">
              <a:buFont typeface="Arial"/>
              <a:buChar char="•"/>
            </a:pPr>
            <a:r>
              <a:rPr lang="en-US" sz="2400" dirty="0" smtClean="0"/>
              <a:t>All types of media are part of your brand.</a:t>
            </a:r>
          </a:p>
          <a:p>
            <a:pPr marL="342900" indent="-342900">
              <a:buFont typeface="Arial"/>
              <a:buChar char="•"/>
            </a:pPr>
            <a:endParaRPr lang="en-US" sz="2400" dirty="0"/>
          </a:p>
          <a:p>
            <a:pPr marL="342900" indent="-342900">
              <a:buFont typeface="Arial"/>
              <a:buChar char="•"/>
            </a:pPr>
            <a:r>
              <a:rPr lang="en-US" sz="2400" dirty="0" smtClean="0"/>
              <a:t>Marketing decisions should be made strategically.</a:t>
            </a:r>
          </a:p>
          <a:p>
            <a:pPr marL="342900" indent="-342900">
              <a:buFont typeface="Arial"/>
              <a:buChar char="•"/>
            </a:pPr>
            <a:endParaRPr lang="en-US" sz="2400" dirty="0"/>
          </a:p>
          <a:p>
            <a:pPr marL="342900" indent="-342900">
              <a:buFont typeface="Arial"/>
              <a:buChar char="•"/>
            </a:pPr>
            <a:r>
              <a:rPr lang="en-US" sz="2400" dirty="0" smtClean="0"/>
              <a:t>Hard work is necessary to figure out why you write, what your promise is to readers, what differentiates your work and how to articulate it.</a:t>
            </a:r>
          </a:p>
          <a:p>
            <a:endParaRPr lang="en-US" sz="2400" dirty="0"/>
          </a:p>
          <a:p>
            <a:pPr marL="342900" indent="-342900">
              <a:buFont typeface="Arial"/>
              <a:buChar char="•"/>
            </a:pPr>
            <a:r>
              <a:rPr lang="en-US" sz="2400" dirty="0" smtClean="0"/>
              <a:t>Measurement will help you learn what’s working.</a:t>
            </a:r>
            <a:endParaRPr lang="en-US" sz="2400" dirty="0"/>
          </a:p>
          <a:p>
            <a:endParaRPr lang="en-US" sz="2400" dirty="0" smtClean="0"/>
          </a:p>
          <a:p>
            <a:endParaRPr lang="en-US" sz="2400" dirty="0"/>
          </a:p>
          <a:p>
            <a:endParaRPr lang="en-US" sz="2400" dirty="0"/>
          </a:p>
        </p:txBody>
      </p:sp>
      <p:pic>
        <p:nvPicPr>
          <p:cNvPr id="6" name="Picture 5" descr="Screen Shot 2014-09-03 at 10.46.52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5795864"/>
            <a:ext cx="9143999" cy="1062135"/>
          </a:xfrm>
          <a:prstGeom prst="rect">
            <a:avLst/>
          </a:prstGeom>
        </p:spPr>
      </p:pic>
    </p:spTree>
    <p:extLst>
      <p:ext uri="{BB962C8B-B14F-4D97-AF65-F5344CB8AC3E}">
        <p14:creationId xmlns:p14="http://schemas.microsoft.com/office/powerpoint/2010/main" xmlns="" val="1640255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8-08 at 12.16.30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0192" y="3117656"/>
            <a:ext cx="1890889" cy="1849396"/>
          </a:xfrm>
          <a:prstGeom prst="rect">
            <a:avLst/>
          </a:prstGeom>
        </p:spPr>
      </p:pic>
      <p:pic>
        <p:nvPicPr>
          <p:cNvPr id="3" name="Picture 9"/>
          <p:cNvPicPr/>
          <p:nvPr/>
        </p:nvPicPr>
        <p:blipFill rotWithShape="1">
          <a:blip r:embed="rId3" cstate="print"/>
          <a:srcRect r="4480" b="18018"/>
          <a:stretch/>
        </p:blipFill>
        <p:spPr>
          <a:xfrm>
            <a:off x="2268970" y="260410"/>
            <a:ext cx="4295614" cy="1410346"/>
          </a:xfrm>
          <a:prstGeom prst="rect">
            <a:avLst/>
          </a:prstGeom>
          <a:ln>
            <a:noFill/>
          </a:ln>
        </p:spPr>
      </p:pic>
      <p:sp>
        <p:nvSpPr>
          <p:cNvPr id="4" name="Rectangle 3"/>
          <p:cNvSpPr/>
          <p:nvPr/>
        </p:nvSpPr>
        <p:spPr>
          <a:xfrm>
            <a:off x="2268970" y="-12510"/>
            <a:ext cx="4572000" cy="2062103"/>
          </a:xfrm>
          <a:prstGeom prst="rect">
            <a:avLst/>
          </a:prstGeom>
        </p:spPr>
        <p:txBody>
          <a:bodyPr>
            <a:spAutoFit/>
          </a:bodyPr>
          <a:lstStyle/>
          <a:p>
            <a:pPr algn="ctr">
              <a:lnSpc>
                <a:spcPct val="100000"/>
              </a:lnSpc>
            </a:pPr>
            <a:endParaRPr lang="en-US" sz="3200" dirty="0" smtClean="0">
              <a:solidFill>
                <a:srgbClr val="FF6600"/>
              </a:solidFill>
            </a:endParaRPr>
          </a:p>
          <a:p>
            <a:pPr algn="ctr">
              <a:lnSpc>
                <a:spcPct val="100000"/>
              </a:lnSpc>
            </a:pPr>
            <a:endParaRPr lang="en-US" sz="3200" dirty="0" smtClean="0">
              <a:solidFill>
                <a:srgbClr val="FF6600"/>
              </a:solidFill>
            </a:endParaRPr>
          </a:p>
          <a:p>
            <a:pPr algn="ctr">
              <a:lnSpc>
                <a:spcPct val="100000"/>
              </a:lnSpc>
            </a:pPr>
            <a:endParaRPr lang="en-US" sz="3600" spc="-150" dirty="0" smtClean="0">
              <a:solidFill>
                <a:srgbClr val="FC6608"/>
              </a:solidFill>
            </a:endParaRPr>
          </a:p>
          <a:p>
            <a:pPr algn="ctr">
              <a:lnSpc>
                <a:spcPct val="100000"/>
              </a:lnSpc>
            </a:pPr>
            <a:r>
              <a:rPr lang="en-US" sz="2800" spc="-150" dirty="0" smtClean="0">
                <a:solidFill>
                  <a:srgbClr val="FC6608"/>
                </a:solidFill>
              </a:rPr>
              <a:t>empowering </a:t>
            </a:r>
            <a:r>
              <a:rPr lang="en-US" sz="2800" spc="-150" dirty="0" smtClean="0">
                <a:solidFill>
                  <a:srgbClr val="229FAE"/>
                </a:solidFill>
              </a:rPr>
              <a:t>author</a:t>
            </a:r>
            <a:r>
              <a:rPr lang="en-US" sz="2800" spc="-150" dirty="0" smtClean="0">
                <a:solidFill>
                  <a:srgbClr val="FC6608"/>
                </a:solidFill>
              </a:rPr>
              <a:t>preneurs</a:t>
            </a:r>
            <a:endParaRPr lang="en-US" sz="2800" spc="-150" dirty="0">
              <a:solidFill>
                <a:srgbClr val="FC6608"/>
              </a:solidFill>
            </a:endParaRPr>
          </a:p>
        </p:txBody>
      </p:sp>
      <p:sp>
        <p:nvSpPr>
          <p:cNvPr id="5" name="Rectangle 4"/>
          <p:cNvSpPr/>
          <p:nvPr/>
        </p:nvSpPr>
        <p:spPr>
          <a:xfrm>
            <a:off x="3333218" y="3128260"/>
            <a:ext cx="2730435" cy="984885"/>
          </a:xfrm>
          <a:prstGeom prst="rect">
            <a:avLst/>
          </a:prstGeom>
        </p:spPr>
        <p:txBody>
          <a:bodyPr wrap="none">
            <a:spAutoFit/>
          </a:bodyPr>
          <a:lstStyle/>
          <a:p>
            <a:r>
              <a:rPr lang="en-US" sz="4000" b="1" spc="-150" dirty="0" smtClean="0">
                <a:solidFill>
                  <a:srgbClr val="229FAE"/>
                </a:solidFill>
              </a:rPr>
              <a:t>THANK YOU!</a:t>
            </a:r>
          </a:p>
          <a:p>
            <a:endParaRPr lang="en-US" dirty="0"/>
          </a:p>
        </p:txBody>
      </p:sp>
      <p:sp>
        <p:nvSpPr>
          <p:cNvPr id="7" name="Rectangle 6"/>
          <p:cNvSpPr/>
          <p:nvPr/>
        </p:nvSpPr>
        <p:spPr>
          <a:xfrm>
            <a:off x="3007869" y="3945103"/>
            <a:ext cx="3865161" cy="830997"/>
          </a:xfrm>
          <a:prstGeom prst="rect">
            <a:avLst/>
          </a:prstGeom>
        </p:spPr>
        <p:txBody>
          <a:bodyPr wrap="none">
            <a:spAutoFit/>
          </a:bodyPr>
          <a:lstStyle/>
          <a:p>
            <a:pPr algn="ctr"/>
            <a:r>
              <a:rPr lang="en-US" sz="2400" spc="-150" dirty="0" smtClean="0">
                <a:solidFill>
                  <a:srgbClr val="229FAE"/>
                </a:solidFill>
              </a:rPr>
              <a:t>Take a 30-day FREE trial of Bublish:</a:t>
            </a:r>
          </a:p>
          <a:p>
            <a:pPr algn="ctr"/>
            <a:r>
              <a:rPr lang="en-US" sz="2400" spc="-150" dirty="0" err="1" smtClean="0">
                <a:solidFill>
                  <a:srgbClr val="FC6608"/>
                </a:solidFill>
              </a:rPr>
              <a:t>www.bublish.com</a:t>
            </a:r>
            <a:endParaRPr lang="en-US" sz="2400" dirty="0"/>
          </a:p>
        </p:txBody>
      </p:sp>
    </p:spTree>
    <p:extLst>
      <p:ext uri="{BB962C8B-B14F-4D97-AF65-F5344CB8AC3E}">
        <p14:creationId xmlns:p14="http://schemas.microsoft.com/office/powerpoint/2010/main" xmlns="" val="194148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pPr marL="0" indent="0">
              <a:buNone/>
            </a:pPr>
            <a:r>
              <a:rPr lang="en-US" dirty="0" smtClean="0"/>
              <a:t>Type any questions in the chat feature here!</a:t>
            </a:r>
          </a:p>
          <a:p>
            <a:endParaRPr lang="en-US" dirty="0"/>
          </a:p>
        </p:txBody>
      </p:sp>
      <p:cxnSp>
        <p:nvCxnSpPr>
          <p:cNvPr id="5" name="Straight Arrow Connector 4"/>
          <p:cNvCxnSpPr/>
          <p:nvPr/>
        </p:nvCxnSpPr>
        <p:spPr>
          <a:xfrm flipH="1">
            <a:off x="2057400" y="3581400"/>
            <a:ext cx="2286000" cy="838200"/>
          </a:xfrm>
          <a:prstGeom prst="straightConnector1">
            <a:avLst/>
          </a:prstGeom>
          <a:ln w="1174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74220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828800"/>
            <a:ext cx="104394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b="1" dirty="0" smtClean="0"/>
              <a:t>Thanks for joining us!</a:t>
            </a:r>
            <a:endParaRPr lang="en-US" b="1" dirty="0"/>
          </a:p>
        </p:txBody>
      </p:sp>
      <p:sp>
        <p:nvSpPr>
          <p:cNvPr id="3" name="Content Placeholder 2"/>
          <p:cNvSpPr>
            <a:spLocks noGrp="1"/>
          </p:cNvSpPr>
          <p:nvPr>
            <p:ph idx="1"/>
          </p:nvPr>
        </p:nvSpPr>
        <p:spPr/>
        <p:txBody>
          <a:bodyPr/>
          <a:lstStyle/>
          <a:p>
            <a:pPr marL="0" indent="0" algn="ctr">
              <a:buNone/>
            </a:pPr>
            <a:r>
              <a:rPr lang="en-US" dirty="0" smtClean="0"/>
              <a:t>Have a great Saturday!</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4600" y="2667000"/>
            <a:ext cx="4191000" cy="3194359"/>
          </a:xfrm>
          <a:prstGeom prst="rect">
            <a:avLst/>
          </a:prstGeom>
        </p:spPr>
      </p:pic>
    </p:spTree>
    <p:extLst>
      <p:ext uri="{BB962C8B-B14F-4D97-AF65-F5344CB8AC3E}">
        <p14:creationId xmlns="" xmlns:p14="http://schemas.microsoft.com/office/powerpoint/2010/main" val="158206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Presenters </a:t>
            </a:r>
            <a:endParaRPr lang="en-US" sz="4000" dirty="0"/>
          </a:p>
        </p:txBody>
      </p:sp>
      <p:pic>
        <p:nvPicPr>
          <p:cNvPr id="7" name="Picture 6" descr="2013-10-31 picture 7.jpg"/>
          <p:cNvPicPr>
            <a:picLocks noChangeAspect="1"/>
          </p:cNvPicPr>
          <p:nvPr/>
        </p:nvPicPr>
        <p:blipFill>
          <a:blip r:embed="rId2" cstate="print"/>
          <a:stretch>
            <a:fillRect/>
          </a:stretch>
        </p:blipFill>
        <p:spPr>
          <a:xfrm>
            <a:off x="457200" y="1905000"/>
            <a:ext cx="2028098" cy="2743200"/>
          </a:xfrm>
          <a:prstGeom prst="rect">
            <a:avLst/>
          </a:prstGeom>
        </p:spPr>
      </p:pic>
      <p:sp>
        <p:nvSpPr>
          <p:cNvPr id="14" name="TextBox 13"/>
          <p:cNvSpPr txBox="1"/>
          <p:nvPr/>
        </p:nvSpPr>
        <p:spPr>
          <a:xfrm>
            <a:off x="381000" y="5029200"/>
            <a:ext cx="2286000" cy="1200329"/>
          </a:xfrm>
          <a:prstGeom prst="rect">
            <a:avLst/>
          </a:prstGeom>
          <a:noFill/>
        </p:spPr>
        <p:txBody>
          <a:bodyPr wrap="square" rtlCol="0">
            <a:spAutoFit/>
          </a:bodyPr>
          <a:lstStyle/>
          <a:p>
            <a:r>
              <a:rPr lang="en-US" b="1" dirty="0" smtClean="0"/>
              <a:t>Terri Leidich</a:t>
            </a:r>
          </a:p>
          <a:p>
            <a:r>
              <a:rPr lang="en-US" dirty="0" smtClean="0"/>
              <a:t>President/VP of Sales &amp; Marketing</a:t>
            </a:r>
          </a:p>
          <a:p>
            <a:r>
              <a:rPr lang="en-US" dirty="0" smtClean="0"/>
              <a:t>BQB Publishing</a:t>
            </a:r>
            <a:endParaRPr lang="en-US" dirty="0"/>
          </a:p>
        </p:txBody>
      </p:sp>
      <p:sp>
        <p:nvSpPr>
          <p:cNvPr id="15" name="TextBox 14"/>
          <p:cNvSpPr txBox="1"/>
          <p:nvPr/>
        </p:nvSpPr>
        <p:spPr>
          <a:xfrm>
            <a:off x="3581400" y="5029200"/>
            <a:ext cx="2057400" cy="369332"/>
          </a:xfrm>
          <a:prstGeom prst="rect">
            <a:avLst/>
          </a:prstGeom>
          <a:noFill/>
        </p:spPr>
        <p:txBody>
          <a:bodyPr wrap="square" rtlCol="0">
            <a:spAutoFit/>
          </a:bodyPr>
          <a:lstStyle/>
          <a:p>
            <a:r>
              <a:rPr lang="en-US" b="1" dirty="0" smtClean="0"/>
              <a:t>	</a:t>
            </a:r>
            <a:endParaRPr lang="en-US" dirty="0"/>
          </a:p>
        </p:txBody>
      </p:sp>
      <p:pic>
        <p:nvPicPr>
          <p:cNvPr id="9" name="Content Placeholder 8"/>
          <p:cNvPicPr>
            <a:picLocks noGrp="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114800" y="1905000"/>
            <a:ext cx="1901222" cy="2758281"/>
          </a:xfrm>
          <a:prstGeom prst="rect">
            <a:avLst/>
          </a:prstGeom>
        </p:spPr>
      </p:pic>
      <p:sp>
        <p:nvSpPr>
          <p:cNvPr id="11" name="Rectangle 10"/>
          <p:cNvSpPr/>
          <p:nvPr/>
        </p:nvSpPr>
        <p:spPr>
          <a:xfrm>
            <a:off x="4114800" y="4953000"/>
            <a:ext cx="1905000" cy="923330"/>
          </a:xfrm>
          <a:prstGeom prst="rect">
            <a:avLst/>
          </a:prstGeom>
        </p:spPr>
        <p:txBody>
          <a:bodyPr wrap="square">
            <a:spAutoFit/>
          </a:bodyPr>
          <a:lstStyle/>
          <a:p>
            <a:r>
              <a:rPr lang="en-US" b="1" dirty="0" smtClean="0"/>
              <a:t>Kathy Meis</a:t>
            </a:r>
          </a:p>
          <a:p>
            <a:r>
              <a:rPr lang="en-US" dirty="0" smtClean="0"/>
              <a:t>Founder &amp; CEO</a:t>
            </a:r>
          </a:p>
          <a:p>
            <a:r>
              <a:rPr lang="en-US" dirty="0" err="1" smtClean="0"/>
              <a:t>Bublish</a:t>
            </a:r>
            <a:endParaRPr lang="en-US" dirty="0" smtClean="0"/>
          </a:p>
        </p:txBody>
      </p:sp>
    </p:spTree>
    <p:extLst>
      <p:ext uri="{BB962C8B-B14F-4D97-AF65-F5344CB8AC3E}">
        <p14:creationId xmlns="" xmlns:p14="http://schemas.microsoft.com/office/powerpoint/2010/main" val="3528957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p:txBody>
          <a:bodyPr>
            <a:normAutofit/>
          </a:bodyPr>
          <a:lstStyle/>
          <a:p>
            <a:pPr>
              <a:buClr>
                <a:srgbClr val="9F3748"/>
              </a:buClr>
              <a:buFont typeface="Arial" pitchFamily="34" charset="0"/>
              <a:buChar char="•"/>
            </a:pPr>
            <a:r>
              <a:rPr lang="en-US" sz="2400" dirty="0" smtClean="0"/>
              <a:t>When we hear the names James Patterson, Jodi </a:t>
            </a:r>
            <a:r>
              <a:rPr lang="en-US" sz="2400" dirty="0" err="1" smtClean="0"/>
              <a:t>Piccoult</a:t>
            </a:r>
            <a:r>
              <a:rPr lang="en-US" sz="2400" dirty="0" smtClean="0"/>
              <a:t>, John Grissom, or Stephen King, we know exactly who they are and what they do.</a:t>
            </a:r>
          </a:p>
          <a:p>
            <a:pPr>
              <a:buClr>
                <a:srgbClr val="9F3748"/>
              </a:buClr>
              <a:buFont typeface="Arial" pitchFamily="34" charset="0"/>
              <a:buChar char="•"/>
            </a:pPr>
            <a:r>
              <a:rPr lang="en-US" sz="2400" dirty="0" smtClean="0"/>
              <a:t>That’s because they’ve created a strong author brand.</a:t>
            </a:r>
          </a:p>
          <a:p>
            <a:pPr>
              <a:buClr>
                <a:srgbClr val="9F3748"/>
              </a:buClr>
              <a:buFont typeface="Arial" pitchFamily="34" charset="0"/>
              <a:buChar char="•"/>
            </a:pPr>
            <a:r>
              <a:rPr lang="en-US" sz="2400" dirty="0" smtClean="0"/>
              <a:t>In today’s world, social media is the fastest and strongest way to build an author brand.</a:t>
            </a:r>
          </a:p>
          <a:p>
            <a:pPr>
              <a:buClr>
                <a:srgbClr val="9F3748"/>
              </a:buClr>
              <a:buFont typeface="Arial" pitchFamily="34" charset="0"/>
              <a:buChar char="•"/>
            </a:pPr>
            <a:r>
              <a:rPr lang="en-US" sz="2400" dirty="0" smtClean="0"/>
              <a:t>It’s not hard. There is a system and a method to create success.</a:t>
            </a:r>
          </a:p>
          <a:p>
            <a:pPr>
              <a:buClr>
                <a:srgbClr val="9F3748"/>
              </a:buClr>
              <a:buFont typeface="Arial" pitchFamily="34" charset="0"/>
              <a:buChar char="•"/>
            </a:pPr>
            <a:r>
              <a:rPr lang="en-US" sz="2400" dirty="0" smtClean="0"/>
              <a:t>Today, Kathy will explain the system and lead us through some of the steps. </a:t>
            </a:r>
          </a:p>
          <a:p>
            <a:pPr>
              <a:buClr>
                <a:srgbClr val="9F3748"/>
              </a:buClr>
              <a:buFont typeface="Arial" pitchFamily="34" charset="0"/>
              <a:buChar char="•"/>
            </a:pPr>
            <a:endParaRPr lang="en-US" sz="2400" dirty="0"/>
          </a:p>
        </p:txBody>
      </p:sp>
    </p:spTree>
    <p:extLst>
      <p:ext uri="{BB962C8B-B14F-4D97-AF65-F5344CB8AC3E}">
        <p14:creationId xmlns="" xmlns:p14="http://schemas.microsoft.com/office/powerpoint/2010/main" val="774220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8970" y="-605968"/>
            <a:ext cx="4295614" cy="2616101"/>
          </a:xfrm>
          <a:prstGeom prst="rect">
            <a:avLst/>
          </a:prstGeom>
        </p:spPr>
        <p:txBody>
          <a:bodyPr wrap="square">
            <a:spAutoFit/>
          </a:bodyPr>
          <a:lstStyle/>
          <a:p>
            <a:pPr algn="ctr">
              <a:lnSpc>
                <a:spcPct val="100000"/>
              </a:lnSpc>
            </a:pPr>
            <a:endParaRPr lang="en-US" sz="4400" dirty="0" smtClean="0">
              <a:solidFill>
                <a:srgbClr val="FF6600"/>
              </a:solidFill>
            </a:endParaRPr>
          </a:p>
          <a:p>
            <a:pPr algn="ctr">
              <a:lnSpc>
                <a:spcPct val="100000"/>
              </a:lnSpc>
            </a:pPr>
            <a:endParaRPr lang="en-US" sz="4400" dirty="0" smtClean="0">
              <a:solidFill>
                <a:srgbClr val="FF6600"/>
              </a:solidFill>
            </a:endParaRPr>
          </a:p>
          <a:p>
            <a:pPr algn="ctr">
              <a:lnSpc>
                <a:spcPct val="100000"/>
              </a:lnSpc>
            </a:pPr>
            <a:endParaRPr lang="en-US" sz="4800" spc="-150" dirty="0">
              <a:solidFill>
                <a:srgbClr val="FC6608"/>
              </a:solidFill>
            </a:endParaRPr>
          </a:p>
          <a:p>
            <a:pPr algn="ctr">
              <a:lnSpc>
                <a:spcPct val="100000"/>
              </a:lnSpc>
            </a:pPr>
            <a:r>
              <a:rPr lang="en-US" sz="2800" spc="-150" dirty="0" smtClean="0">
                <a:solidFill>
                  <a:srgbClr val="FC6608"/>
                </a:solidFill>
              </a:rPr>
              <a:t>empowering </a:t>
            </a:r>
            <a:r>
              <a:rPr lang="en-US" sz="2800" spc="-150" dirty="0" smtClean="0">
                <a:solidFill>
                  <a:srgbClr val="229FAE"/>
                </a:solidFill>
              </a:rPr>
              <a:t>author</a:t>
            </a:r>
            <a:r>
              <a:rPr lang="en-US" sz="2800" spc="-150" dirty="0" smtClean="0">
                <a:solidFill>
                  <a:srgbClr val="FC6608"/>
                </a:solidFill>
              </a:rPr>
              <a:t>preneurs</a:t>
            </a:r>
            <a:endParaRPr lang="en-US" sz="2800" spc="-150" dirty="0">
              <a:solidFill>
                <a:srgbClr val="FC6608"/>
              </a:solidFill>
            </a:endParaRPr>
          </a:p>
        </p:txBody>
      </p:sp>
      <p:pic>
        <p:nvPicPr>
          <p:cNvPr id="3" name="Picture 9"/>
          <p:cNvPicPr/>
          <p:nvPr/>
        </p:nvPicPr>
        <p:blipFill rotWithShape="1">
          <a:blip r:embed="rId2" cstate="print"/>
          <a:srcRect r="4480" b="18018"/>
          <a:stretch/>
        </p:blipFill>
        <p:spPr>
          <a:xfrm>
            <a:off x="2268970" y="260410"/>
            <a:ext cx="4295614" cy="1410346"/>
          </a:xfrm>
          <a:prstGeom prst="rect">
            <a:avLst/>
          </a:prstGeom>
          <a:ln>
            <a:noFill/>
          </a:ln>
        </p:spPr>
      </p:pic>
      <p:sp>
        <p:nvSpPr>
          <p:cNvPr id="4" name="Rectangle 3"/>
          <p:cNvSpPr/>
          <p:nvPr/>
        </p:nvSpPr>
        <p:spPr>
          <a:xfrm>
            <a:off x="2596444" y="2203238"/>
            <a:ext cx="6307667" cy="646331"/>
          </a:xfrm>
          <a:prstGeom prst="rect">
            <a:avLst/>
          </a:prstGeom>
        </p:spPr>
        <p:txBody>
          <a:bodyPr wrap="square">
            <a:spAutoFit/>
          </a:bodyPr>
          <a:lstStyle/>
          <a:p>
            <a:pPr lvl="0"/>
            <a:r>
              <a:rPr lang="en-US" b="1" dirty="0" smtClean="0"/>
              <a:t>Kathy Meis, founder Bublish, the award-winning social marketing platform for authors </a:t>
            </a:r>
            <a:endParaRPr lang="en-US" b="1" dirty="0"/>
          </a:p>
        </p:txBody>
      </p:sp>
      <p:pic>
        <p:nvPicPr>
          <p:cNvPr id="5" name="Picture 4" descr="Screen Shot 2014-08-08 at 12.16.30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8081" y="2351729"/>
            <a:ext cx="1890889" cy="1849396"/>
          </a:xfrm>
          <a:prstGeom prst="rect">
            <a:avLst/>
          </a:prstGeom>
        </p:spPr>
      </p:pic>
      <p:sp>
        <p:nvSpPr>
          <p:cNvPr id="6" name="TextBox 5"/>
          <p:cNvSpPr txBox="1"/>
          <p:nvPr/>
        </p:nvSpPr>
        <p:spPr>
          <a:xfrm>
            <a:off x="2596444" y="3052769"/>
            <a:ext cx="6194779" cy="2215991"/>
          </a:xfrm>
          <a:prstGeom prst="rect">
            <a:avLst/>
          </a:prstGeom>
          <a:noFill/>
        </p:spPr>
        <p:txBody>
          <a:bodyPr wrap="square" rtlCol="0">
            <a:spAutoFit/>
          </a:bodyPr>
          <a:lstStyle/>
          <a:p>
            <a:pPr marL="285750" indent="-285750">
              <a:buFont typeface="Arial"/>
              <a:buChar char="•"/>
            </a:pPr>
            <a:r>
              <a:rPr lang="en-US" sz="2000" dirty="0" smtClean="0"/>
              <a:t>20+ years in media &amp; publishing industry</a:t>
            </a:r>
          </a:p>
          <a:p>
            <a:pPr marL="285750" indent="-285750">
              <a:buFont typeface="Arial"/>
              <a:buChar char="•"/>
            </a:pPr>
            <a:r>
              <a:rPr lang="en-US" sz="2000" dirty="0" smtClean="0"/>
              <a:t>Professional editor, writer, ghostwriter</a:t>
            </a:r>
          </a:p>
          <a:p>
            <a:pPr marL="285750" indent="-285750">
              <a:buFont typeface="Arial"/>
              <a:buChar char="•"/>
            </a:pPr>
            <a:r>
              <a:rPr lang="en-US" sz="2000" dirty="0" smtClean="0"/>
              <a:t>Founding partner of </a:t>
            </a:r>
            <a:r>
              <a:rPr lang="en-US" sz="2000" dirty="0" err="1" smtClean="0"/>
              <a:t>PubSmartCon</a:t>
            </a:r>
            <a:r>
              <a:rPr lang="en-US" sz="2000" dirty="0" smtClean="0"/>
              <a:t> in Charleston, SC</a:t>
            </a:r>
          </a:p>
          <a:p>
            <a:pPr marL="285750" indent="-285750">
              <a:buFont typeface="Arial"/>
              <a:buChar char="•"/>
            </a:pPr>
            <a:r>
              <a:rPr lang="en-US" sz="2000" dirty="0" smtClean="0"/>
              <a:t>Speaks and blogs frequently about book marketing, publishing and author brand-building in the Digital Age</a:t>
            </a:r>
            <a:endParaRPr lang="en-US" sz="2000" dirty="0"/>
          </a:p>
          <a:p>
            <a:pPr marL="285750" indent="-285750">
              <a:buFont typeface="Arial"/>
              <a:buChar char="•"/>
            </a:pPr>
            <a:r>
              <a:rPr lang="en-US" sz="2000" dirty="0" smtClean="0"/>
              <a:t>Contact </a:t>
            </a:r>
            <a:r>
              <a:rPr lang="en-US" sz="2000" u="sng" spc="-150" dirty="0" smtClean="0">
                <a:solidFill>
                  <a:srgbClr val="FC6608"/>
                </a:solidFill>
              </a:rPr>
              <a:t>kathy@bublish.com</a:t>
            </a:r>
            <a:endParaRPr lang="en-US" sz="2000" u="sng" dirty="0" smtClean="0"/>
          </a:p>
          <a:p>
            <a:endParaRPr lang="en-US" dirty="0"/>
          </a:p>
        </p:txBody>
      </p:sp>
      <p:sp>
        <p:nvSpPr>
          <p:cNvPr id="7" name="Rectangle 6"/>
          <p:cNvSpPr/>
          <p:nvPr/>
        </p:nvSpPr>
        <p:spPr>
          <a:xfrm>
            <a:off x="2905968" y="5323615"/>
            <a:ext cx="3004949" cy="584776"/>
          </a:xfrm>
          <a:prstGeom prst="rect">
            <a:avLst/>
          </a:prstGeom>
        </p:spPr>
        <p:txBody>
          <a:bodyPr wrap="none">
            <a:spAutoFit/>
          </a:bodyPr>
          <a:lstStyle/>
          <a:p>
            <a:r>
              <a:rPr lang="en-US" sz="3200" b="1" u="sng" spc="-150" dirty="0" err="1" smtClean="0">
                <a:solidFill>
                  <a:srgbClr val="229FAE"/>
                </a:solidFill>
              </a:rPr>
              <a:t>www.bublish.com</a:t>
            </a:r>
            <a:endParaRPr lang="en-US" sz="3200" b="1" u="sng" dirty="0"/>
          </a:p>
        </p:txBody>
      </p:sp>
      <p:sp>
        <p:nvSpPr>
          <p:cNvPr id="8" name="TextBox 7"/>
          <p:cNvSpPr txBox="1"/>
          <p:nvPr/>
        </p:nvSpPr>
        <p:spPr>
          <a:xfrm>
            <a:off x="3104594" y="5965863"/>
            <a:ext cx="2542723" cy="584776"/>
          </a:xfrm>
          <a:prstGeom prst="rect">
            <a:avLst/>
          </a:prstGeom>
          <a:noFill/>
        </p:spPr>
        <p:txBody>
          <a:bodyPr wrap="square" rtlCol="0">
            <a:spAutoFit/>
          </a:bodyPr>
          <a:lstStyle/>
          <a:p>
            <a:r>
              <a:rPr lang="en-US" sz="3200" b="1" u="sng" spc="-150" dirty="0" smtClean="0">
                <a:solidFill>
                  <a:srgbClr val="229FAE"/>
                </a:solidFill>
              </a:rPr>
              <a:t>@</a:t>
            </a:r>
            <a:r>
              <a:rPr lang="en-US" sz="3200" b="1" u="sng" spc="-150" dirty="0" err="1" smtClean="0">
                <a:solidFill>
                  <a:srgbClr val="229FAE"/>
                </a:solidFill>
              </a:rPr>
              <a:t>BublishMe</a:t>
            </a:r>
            <a:endParaRPr lang="en-US" sz="3200" dirty="0"/>
          </a:p>
        </p:txBody>
      </p:sp>
    </p:spTree>
    <p:extLst>
      <p:ext uri="{BB962C8B-B14F-4D97-AF65-F5344CB8AC3E}">
        <p14:creationId xmlns:p14="http://schemas.microsoft.com/office/powerpoint/2010/main" xmlns="" val="3090002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5774" y="1524000"/>
            <a:ext cx="8568226" cy="4154984"/>
          </a:xfrm>
          <a:prstGeom prst="rect">
            <a:avLst/>
          </a:prstGeom>
          <a:noFill/>
        </p:spPr>
        <p:txBody>
          <a:bodyPr wrap="square" rtlCol="0">
            <a:spAutoFit/>
          </a:bodyPr>
          <a:lstStyle/>
          <a:p>
            <a:pPr marL="457200" indent="-457200">
              <a:buFont typeface="Arial"/>
              <a:buChar char="•"/>
            </a:pPr>
            <a:r>
              <a:rPr lang="en-US" sz="3200" dirty="0"/>
              <a:t>B</a:t>
            </a:r>
            <a:r>
              <a:rPr lang="en-US" sz="3200" dirty="0" smtClean="0"/>
              <a:t>asics of social book marketing</a:t>
            </a:r>
          </a:p>
          <a:p>
            <a:pPr marL="457200" indent="-457200">
              <a:buFont typeface="Arial"/>
              <a:buChar char="•"/>
            </a:pPr>
            <a:endParaRPr lang="en-US" dirty="0" smtClean="0"/>
          </a:p>
          <a:p>
            <a:pPr marL="457200" indent="-457200">
              <a:buFont typeface="Arial"/>
              <a:buChar char="•"/>
            </a:pPr>
            <a:r>
              <a:rPr lang="en-US" sz="3200" dirty="0" smtClean="0"/>
              <a:t>Setting yourself up for social marketing success </a:t>
            </a:r>
          </a:p>
          <a:p>
            <a:pPr marL="457200" indent="-457200">
              <a:buFont typeface="Arial"/>
              <a:buChar char="•"/>
            </a:pPr>
            <a:endParaRPr lang="en-US" dirty="0" smtClean="0"/>
          </a:p>
          <a:p>
            <a:pPr marL="457200" indent="-457200">
              <a:buFont typeface="Arial"/>
              <a:buChar char="•"/>
            </a:pPr>
            <a:r>
              <a:rPr lang="en-US" sz="3200" dirty="0" smtClean="0"/>
              <a:t>Gaining readers by building social proof</a:t>
            </a:r>
          </a:p>
          <a:p>
            <a:pPr marL="457200" indent="-457200">
              <a:buFont typeface="Arial"/>
              <a:buChar char="•"/>
            </a:pPr>
            <a:endParaRPr lang="en-US" dirty="0" smtClean="0"/>
          </a:p>
          <a:p>
            <a:pPr marL="457200" indent="-457200">
              <a:buFont typeface="Arial"/>
              <a:buChar char="•"/>
            </a:pPr>
            <a:r>
              <a:rPr lang="en-US" sz="3200" dirty="0" smtClean="0"/>
              <a:t>How a dynamic author brand can drive sales</a:t>
            </a:r>
          </a:p>
          <a:p>
            <a:endParaRPr lang="en-US" dirty="0" smtClean="0"/>
          </a:p>
          <a:p>
            <a:pPr marL="457200" indent="-457200">
              <a:buFont typeface="Arial"/>
              <a:buChar char="•"/>
            </a:pPr>
            <a:r>
              <a:rPr lang="en-US" sz="3200" dirty="0" smtClean="0"/>
              <a:t>Measuring your social marketing success</a:t>
            </a:r>
            <a:endParaRPr lang="en-US" sz="3200" dirty="0"/>
          </a:p>
        </p:txBody>
      </p:sp>
      <p:pic>
        <p:nvPicPr>
          <p:cNvPr id="7" name="Picture 9"/>
          <p:cNvPicPr/>
          <p:nvPr/>
        </p:nvPicPr>
        <p:blipFill rotWithShape="1">
          <a:blip r:embed="rId2" cstate="print"/>
          <a:srcRect r="4480" b="18018"/>
          <a:stretch/>
        </p:blipFill>
        <p:spPr>
          <a:xfrm>
            <a:off x="121163" y="6282267"/>
            <a:ext cx="1589104" cy="451555"/>
          </a:xfrm>
          <a:prstGeom prst="rect">
            <a:avLst/>
          </a:prstGeom>
          <a:ln>
            <a:noFill/>
          </a:ln>
        </p:spPr>
      </p:pic>
      <p:sp>
        <p:nvSpPr>
          <p:cNvPr id="8" name="Rectangle 7"/>
          <p:cNvSpPr/>
          <p:nvPr/>
        </p:nvSpPr>
        <p:spPr>
          <a:xfrm>
            <a:off x="1752600" y="609600"/>
            <a:ext cx="5596404" cy="584776"/>
          </a:xfrm>
          <a:prstGeom prst="rect">
            <a:avLst/>
          </a:prstGeom>
        </p:spPr>
        <p:txBody>
          <a:bodyPr wrap="none">
            <a:spAutoFit/>
          </a:bodyPr>
          <a:lstStyle/>
          <a:p>
            <a:r>
              <a:rPr lang="en-US" sz="3200" b="1" spc="-150" dirty="0" smtClean="0">
                <a:solidFill>
                  <a:srgbClr val="FC6608"/>
                </a:solidFill>
              </a:rPr>
              <a:t>What We’ll Be Talking About Today</a:t>
            </a:r>
            <a:endParaRPr lang="en-US" sz="3200" b="1" dirty="0"/>
          </a:p>
        </p:txBody>
      </p:sp>
    </p:spTree>
    <p:extLst>
      <p:ext uri="{BB962C8B-B14F-4D97-AF65-F5344CB8AC3E}">
        <p14:creationId xmlns:p14="http://schemas.microsoft.com/office/powerpoint/2010/main" xmlns="" val="168923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5"/>
          <p:cNvSpPr txBox="1">
            <a:spLocks noGrp="1" noChangeArrowheads="1"/>
          </p:cNvSpPr>
          <p:nvPr/>
        </p:nvSpPr>
        <p:spPr bwMode="auto">
          <a:xfrm>
            <a:off x="8763000" y="6610350"/>
            <a:ext cx="381000" cy="247650"/>
          </a:xfrm>
          <a:prstGeom prst="rect">
            <a:avLst/>
          </a:prstGeom>
          <a:noFill/>
          <a:ln>
            <a:miter lim="800000"/>
            <a:headEnd/>
            <a:tailEnd/>
          </a:ln>
        </p:spPr>
        <p:txBody>
          <a:bodyPr/>
          <a:lstStyle/>
          <a:p>
            <a:pPr algn="r">
              <a:defRPr/>
            </a:pPr>
            <a:fld id="{E2F0FB02-D7B3-45FA-AB37-1374E1758EB4}" type="slidenum">
              <a:rPr lang="en-US" sz="900" i="1">
                <a:latin typeface="+mn-lt"/>
                <a:cs typeface="+mn-cs"/>
              </a:rPr>
              <a:pPr algn="r">
                <a:defRPr/>
              </a:pPr>
              <a:t>6</a:t>
            </a:fld>
            <a:endParaRPr lang="en-US" sz="900" i="1">
              <a:latin typeface="+mn-lt"/>
              <a:cs typeface="+mn-cs"/>
            </a:endParaRPr>
          </a:p>
        </p:txBody>
      </p:sp>
      <p:sp>
        <p:nvSpPr>
          <p:cNvPr id="2167811" name="Rectangle 2"/>
          <p:cNvSpPr>
            <a:spLocks noGrp="1" noChangeArrowheads="1"/>
          </p:cNvSpPr>
          <p:nvPr>
            <p:ph type="title" idx="4294967295"/>
          </p:nvPr>
        </p:nvSpPr>
        <p:spPr>
          <a:xfrm>
            <a:off x="382588" y="133527"/>
            <a:ext cx="8229600" cy="1143000"/>
          </a:xfrm>
        </p:spPr>
        <p:txBody>
          <a:bodyPr>
            <a:normAutofit/>
          </a:bodyPr>
          <a:lstStyle/>
          <a:p>
            <a:r>
              <a:rPr lang="en-US" sz="3200" b="1" dirty="0"/>
              <a:t>Three Pillars of Initial New Book Sales</a:t>
            </a:r>
          </a:p>
        </p:txBody>
      </p:sp>
      <p:sp>
        <p:nvSpPr>
          <p:cNvPr id="2167812" name="Oval 4"/>
          <p:cNvSpPr>
            <a:spLocks noChangeAspect="1" noChangeArrowheads="1"/>
          </p:cNvSpPr>
          <p:nvPr/>
        </p:nvSpPr>
        <p:spPr bwMode="auto">
          <a:xfrm>
            <a:off x="4389438" y="3098800"/>
            <a:ext cx="2413000" cy="2413000"/>
          </a:xfrm>
          <a:prstGeom prst="ellipse">
            <a:avLst/>
          </a:prstGeom>
          <a:solidFill>
            <a:srgbClr val="99CCFF">
              <a:alpha val="44000"/>
            </a:srgbClr>
          </a:solidFill>
          <a:ln w="3175">
            <a:solidFill>
              <a:schemeClr val="tx1"/>
            </a:solidFill>
            <a:round/>
            <a:headEnd/>
            <a:tailEnd/>
          </a:ln>
        </p:spPr>
        <p:txBody>
          <a:bodyPr wrap="none" anchor="ctr"/>
          <a:lstStyle/>
          <a:p>
            <a:pPr algn="ctr"/>
            <a:r>
              <a:rPr lang="en-US" sz="2800" i="1" dirty="0" smtClean="0">
                <a:ea typeface="MS PGothic" pitchFamily="34" charset="-128"/>
              </a:rPr>
              <a:t>     Availability</a:t>
            </a:r>
            <a:endParaRPr lang="en-US" sz="2800" i="1" dirty="0">
              <a:ea typeface="MS PGothic" pitchFamily="34" charset="-128"/>
            </a:endParaRPr>
          </a:p>
        </p:txBody>
      </p:sp>
      <p:sp>
        <p:nvSpPr>
          <p:cNvPr id="2167813" name="Oval 5"/>
          <p:cNvSpPr>
            <a:spLocks noChangeAspect="1" noChangeArrowheads="1"/>
          </p:cNvSpPr>
          <p:nvPr/>
        </p:nvSpPr>
        <p:spPr bwMode="auto">
          <a:xfrm>
            <a:off x="3379788" y="1409700"/>
            <a:ext cx="2413000" cy="2413000"/>
          </a:xfrm>
          <a:prstGeom prst="ellipse">
            <a:avLst/>
          </a:prstGeom>
          <a:solidFill>
            <a:srgbClr val="00FF00">
              <a:alpha val="49001"/>
            </a:srgbClr>
          </a:solidFill>
          <a:ln w="19050">
            <a:solidFill>
              <a:schemeClr val="tx1"/>
            </a:solidFill>
            <a:round/>
            <a:headEnd/>
            <a:tailEnd/>
          </a:ln>
        </p:spPr>
        <p:txBody>
          <a:bodyPr wrap="none" anchor="ctr"/>
          <a:lstStyle/>
          <a:p>
            <a:pPr algn="ctr"/>
            <a:r>
              <a:rPr lang="en-US" sz="2800" i="1">
                <a:ea typeface="MS PGothic" pitchFamily="34" charset="-128"/>
              </a:rPr>
              <a:t>Conversion</a:t>
            </a:r>
          </a:p>
        </p:txBody>
      </p:sp>
      <p:sp>
        <p:nvSpPr>
          <p:cNvPr id="2167814" name="Text Box 6"/>
          <p:cNvSpPr txBox="1">
            <a:spLocks noChangeArrowheads="1"/>
          </p:cNvSpPr>
          <p:nvPr/>
        </p:nvSpPr>
        <p:spPr bwMode="auto">
          <a:xfrm>
            <a:off x="613129" y="5965649"/>
            <a:ext cx="8132763" cy="406400"/>
          </a:xfrm>
          <a:prstGeom prst="rect">
            <a:avLst/>
          </a:prstGeom>
          <a:solidFill>
            <a:schemeClr val="bg1"/>
          </a:solidFill>
          <a:ln w="3175">
            <a:solidFill>
              <a:schemeClr val="tx1"/>
            </a:solidFill>
            <a:miter lim="800000"/>
            <a:headEnd/>
            <a:tailEnd/>
          </a:ln>
        </p:spPr>
        <p:txBody>
          <a:bodyPr/>
          <a:lstStyle/>
          <a:p>
            <a:pPr algn="ctr"/>
            <a:r>
              <a:rPr lang="en-US" sz="2000" i="1">
                <a:latin typeface="Arial" charset="0"/>
                <a:ea typeface="MS PGothic" pitchFamily="34" charset="-128"/>
              </a:rPr>
              <a:t>Discovery + Conversion + Availability = New Book Sales</a:t>
            </a:r>
          </a:p>
        </p:txBody>
      </p:sp>
      <p:sp>
        <p:nvSpPr>
          <p:cNvPr id="2167815" name="AutoShape 7"/>
          <p:cNvSpPr>
            <a:spLocks noChangeArrowheads="1"/>
          </p:cNvSpPr>
          <p:nvPr/>
        </p:nvSpPr>
        <p:spPr bwMode="auto">
          <a:xfrm rot="15492151">
            <a:off x="2705100" y="2736851"/>
            <a:ext cx="968375" cy="774700"/>
          </a:xfrm>
          <a:custGeom>
            <a:avLst/>
            <a:gdLst>
              <a:gd name="G0" fmla="+- -132452 0 0"/>
              <a:gd name="G1" fmla="+- -5402731 0 0"/>
              <a:gd name="G2" fmla="+- -132452 0 -5402731"/>
              <a:gd name="G3" fmla="+- 10800 0 0"/>
              <a:gd name="G4" fmla="+- 0 0 -132452"/>
              <a:gd name="T0" fmla="*/ 360 256 1"/>
              <a:gd name="T1" fmla="*/ 0 256 1"/>
              <a:gd name="G5" fmla="+- G2 T0 T1"/>
              <a:gd name="G6" fmla="?: G2 G2 G5"/>
              <a:gd name="G7" fmla="+- 0 0 G6"/>
              <a:gd name="G8" fmla="+- 6465 0 0"/>
              <a:gd name="G9" fmla="+- 0 0 -5402731"/>
              <a:gd name="G10" fmla="+- 6465 0 2700"/>
              <a:gd name="G11" fmla="cos G10 -132452"/>
              <a:gd name="G12" fmla="sin G10 -132452"/>
              <a:gd name="G13" fmla="cos 13500 -132452"/>
              <a:gd name="G14" fmla="sin 13500 -132452"/>
              <a:gd name="G15" fmla="+- G11 10800 0"/>
              <a:gd name="G16" fmla="+- G12 10800 0"/>
              <a:gd name="G17" fmla="+- G13 10800 0"/>
              <a:gd name="G18" fmla="+- G14 10800 0"/>
              <a:gd name="G19" fmla="*/ 6465 1 2"/>
              <a:gd name="G20" fmla="+- G19 5400 0"/>
              <a:gd name="G21" fmla="cos G20 -132452"/>
              <a:gd name="G22" fmla="sin G20 -132452"/>
              <a:gd name="G23" fmla="+- G21 10800 0"/>
              <a:gd name="G24" fmla="+- G12 G23 G22"/>
              <a:gd name="G25" fmla="+- G22 G23 G11"/>
              <a:gd name="G26" fmla="cos 10800 -132452"/>
              <a:gd name="G27" fmla="sin 10800 -132452"/>
              <a:gd name="G28" fmla="cos 6465 -132452"/>
              <a:gd name="G29" fmla="sin 6465 -132452"/>
              <a:gd name="G30" fmla="+- G26 10800 0"/>
              <a:gd name="G31" fmla="+- G27 10800 0"/>
              <a:gd name="G32" fmla="+- G28 10800 0"/>
              <a:gd name="G33" fmla="+- G29 10800 0"/>
              <a:gd name="G34" fmla="+- G19 5400 0"/>
              <a:gd name="G35" fmla="cos G34 -5402731"/>
              <a:gd name="G36" fmla="sin G34 -5402731"/>
              <a:gd name="G37" fmla="+/ -5402731 -132452 2"/>
              <a:gd name="T2" fmla="*/ 180 256 1"/>
              <a:gd name="T3" fmla="*/ 0 256 1"/>
              <a:gd name="G38" fmla="+- G37 T2 T3"/>
              <a:gd name="G39" fmla="?: G2 G37 G38"/>
              <a:gd name="G40" fmla="cos 10800 G39"/>
              <a:gd name="G41" fmla="sin 10800 G39"/>
              <a:gd name="G42" fmla="cos 6465 G39"/>
              <a:gd name="G43" fmla="sin 6465 G39"/>
              <a:gd name="G44" fmla="+- G40 10800 0"/>
              <a:gd name="G45" fmla="+- G41 10800 0"/>
              <a:gd name="G46" fmla="+- G42 10800 0"/>
              <a:gd name="G47" fmla="+- G43 10800 0"/>
              <a:gd name="G48" fmla="+- G35 10800 0"/>
              <a:gd name="G49" fmla="+- G36 10800 0"/>
              <a:gd name="T4" fmla="*/ 18796 w 21600"/>
              <a:gd name="T5" fmla="*/ 3541 h 21600"/>
              <a:gd name="T6" fmla="*/ 11935 w 21600"/>
              <a:gd name="T7" fmla="*/ 2242 h 21600"/>
              <a:gd name="T8" fmla="*/ 15587 w 21600"/>
              <a:gd name="T9" fmla="*/ 6454 h 21600"/>
              <a:gd name="T10" fmla="*/ 24291 w 21600"/>
              <a:gd name="T11" fmla="*/ 10323 h 21600"/>
              <a:gd name="T12" fmla="*/ 19599 w 21600"/>
              <a:gd name="T13" fmla="*/ 15360 h 21600"/>
              <a:gd name="T14" fmla="*/ 14562 w 21600"/>
              <a:gd name="T15" fmla="*/ 1066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260" y="10572"/>
                </a:moveTo>
                <a:cubicBezTo>
                  <a:pt x="17149" y="7418"/>
                  <a:pt x="14778" y="4806"/>
                  <a:pt x="11650" y="4391"/>
                </a:cubicBezTo>
                <a:lnTo>
                  <a:pt x="12221" y="93"/>
                </a:lnTo>
                <a:cubicBezTo>
                  <a:pt x="17446" y="787"/>
                  <a:pt x="21407" y="5151"/>
                  <a:pt x="21593" y="10419"/>
                </a:cubicBezTo>
                <a:lnTo>
                  <a:pt x="24291" y="10323"/>
                </a:lnTo>
                <a:lnTo>
                  <a:pt x="19599" y="15360"/>
                </a:lnTo>
                <a:lnTo>
                  <a:pt x="14562" y="10667"/>
                </a:lnTo>
                <a:lnTo>
                  <a:pt x="17260" y="10572"/>
                </a:lnTo>
                <a:close/>
              </a:path>
            </a:pathLst>
          </a:custGeom>
          <a:solidFill>
            <a:srgbClr val="FF0000"/>
          </a:soli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2167816" name="AutoShape 8"/>
          <p:cNvSpPr>
            <a:spLocks noChangeArrowheads="1"/>
          </p:cNvSpPr>
          <p:nvPr/>
        </p:nvSpPr>
        <p:spPr bwMode="auto">
          <a:xfrm rot="438180">
            <a:off x="5332413" y="2589213"/>
            <a:ext cx="968375" cy="774700"/>
          </a:xfrm>
          <a:custGeom>
            <a:avLst/>
            <a:gdLst>
              <a:gd name="G0" fmla="+- -132452 0 0"/>
              <a:gd name="G1" fmla="+- -5402731 0 0"/>
              <a:gd name="G2" fmla="+- -132452 0 -5402731"/>
              <a:gd name="G3" fmla="+- 10800 0 0"/>
              <a:gd name="G4" fmla="+- 0 0 -132452"/>
              <a:gd name="T0" fmla="*/ 360 256 1"/>
              <a:gd name="T1" fmla="*/ 0 256 1"/>
              <a:gd name="G5" fmla="+- G2 T0 T1"/>
              <a:gd name="G6" fmla="?: G2 G2 G5"/>
              <a:gd name="G7" fmla="+- 0 0 G6"/>
              <a:gd name="G8" fmla="+- 6465 0 0"/>
              <a:gd name="G9" fmla="+- 0 0 -5402731"/>
              <a:gd name="G10" fmla="+- 6465 0 2700"/>
              <a:gd name="G11" fmla="cos G10 -132452"/>
              <a:gd name="G12" fmla="sin G10 -132452"/>
              <a:gd name="G13" fmla="cos 13500 -132452"/>
              <a:gd name="G14" fmla="sin 13500 -132452"/>
              <a:gd name="G15" fmla="+- G11 10800 0"/>
              <a:gd name="G16" fmla="+- G12 10800 0"/>
              <a:gd name="G17" fmla="+- G13 10800 0"/>
              <a:gd name="G18" fmla="+- G14 10800 0"/>
              <a:gd name="G19" fmla="*/ 6465 1 2"/>
              <a:gd name="G20" fmla="+- G19 5400 0"/>
              <a:gd name="G21" fmla="cos G20 -132452"/>
              <a:gd name="G22" fmla="sin G20 -132452"/>
              <a:gd name="G23" fmla="+- G21 10800 0"/>
              <a:gd name="G24" fmla="+- G12 G23 G22"/>
              <a:gd name="G25" fmla="+- G22 G23 G11"/>
              <a:gd name="G26" fmla="cos 10800 -132452"/>
              <a:gd name="G27" fmla="sin 10800 -132452"/>
              <a:gd name="G28" fmla="cos 6465 -132452"/>
              <a:gd name="G29" fmla="sin 6465 -132452"/>
              <a:gd name="G30" fmla="+- G26 10800 0"/>
              <a:gd name="G31" fmla="+- G27 10800 0"/>
              <a:gd name="G32" fmla="+- G28 10800 0"/>
              <a:gd name="G33" fmla="+- G29 10800 0"/>
              <a:gd name="G34" fmla="+- G19 5400 0"/>
              <a:gd name="G35" fmla="cos G34 -5402731"/>
              <a:gd name="G36" fmla="sin G34 -5402731"/>
              <a:gd name="G37" fmla="+/ -5402731 -132452 2"/>
              <a:gd name="T2" fmla="*/ 180 256 1"/>
              <a:gd name="T3" fmla="*/ 0 256 1"/>
              <a:gd name="G38" fmla="+- G37 T2 T3"/>
              <a:gd name="G39" fmla="?: G2 G37 G38"/>
              <a:gd name="G40" fmla="cos 10800 G39"/>
              <a:gd name="G41" fmla="sin 10800 G39"/>
              <a:gd name="G42" fmla="cos 6465 G39"/>
              <a:gd name="G43" fmla="sin 6465 G39"/>
              <a:gd name="G44" fmla="+- G40 10800 0"/>
              <a:gd name="G45" fmla="+- G41 10800 0"/>
              <a:gd name="G46" fmla="+- G42 10800 0"/>
              <a:gd name="G47" fmla="+- G43 10800 0"/>
              <a:gd name="G48" fmla="+- G35 10800 0"/>
              <a:gd name="G49" fmla="+- G36 10800 0"/>
              <a:gd name="T4" fmla="*/ 18796 w 21600"/>
              <a:gd name="T5" fmla="*/ 3541 h 21600"/>
              <a:gd name="T6" fmla="*/ 11935 w 21600"/>
              <a:gd name="T7" fmla="*/ 2242 h 21600"/>
              <a:gd name="T8" fmla="*/ 15587 w 21600"/>
              <a:gd name="T9" fmla="*/ 6454 h 21600"/>
              <a:gd name="T10" fmla="*/ 24291 w 21600"/>
              <a:gd name="T11" fmla="*/ 10323 h 21600"/>
              <a:gd name="T12" fmla="*/ 19599 w 21600"/>
              <a:gd name="T13" fmla="*/ 15360 h 21600"/>
              <a:gd name="T14" fmla="*/ 14562 w 21600"/>
              <a:gd name="T15" fmla="*/ 1066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260" y="10572"/>
                </a:moveTo>
                <a:cubicBezTo>
                  <a:pt x="17149" y="7418"/>
                  <a:pt x="14778" y="4806"/>
                  <a:pt x="11650" y="4391"/>
                </a:cubicBezTo>
                <a:lnTo>
                  <a:pt x="12221" y="93"/>
                </a:lnTo>
                <a:cubicBezTo>
                  <a:pt x="17446" y="787"/>
                  <a:pt x="21407" y="5151"/>
                  <a:pt x="21593" y="10419"/>
                </a:cubicBezTo>
                <a:lnTo>
                  <a:pt x="24291" y="10323"/>
                </a:lnTo>
                <a:lnTo>
                  <a:pt x="19599" y="15360"/>
                </a:lnTo>
                <a:lnTo>
                  <a:pt x="14562" y="10667"/>
                </a:lnTo>
                <a:lnTo>
                  <a:pt x="17260" y="10572"/>
                </a:lnTo>
                <a:close/>
              </a:path>
            </a:pathLst>
          </a:custGeom>
          <a:solidFill>
            <a:srgbClr val="FF0000"/>
          </a:soli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2167817" name="Oval 3"/>
          <p:cNvSpPr>
            <a:spLocks noChangeAspect="1" noChangeArrowheads="1"/>
          </p:cNvSpPr>
          <p:nvPr/>
        </p:nvSpPr>
        <p:spPr bwMode="auto">
          <a:xfrm>
            <a:off x="2455863" y="3079750"/>
            <a:ext cx="2413000" cy="2413000"/>
          </a:xfrm>
          <a:prstGeom prst="ellipse">
            <a:avLst/>
          </a:prstGeom>
          <a:solidFill>
            <a:srgbClr val="FFFF99">
              <a:alpha val="49001"/>
            </a:srgbClr>
          </a:solidFill>
          <a:ln w="28575">
            <a:solidFill>
              <a:schemeClr val="tx1"/>
            </a:solidFill>
            <a:prstDash val="dash"/>
            <a:round/>
            <a:headEnd/>
            <a:tailEnd/>
          </a:ln>
        </p:spPr>
        <p:txBody>
          <a:bodyPr wrap="none" anchor="ctr"/>
          <a:lstStyle/>
          <a:p>
            <a:pPr algn="ctr"/>
            <a:r>
              <a:rPr lang="en-US" sz="2800" i="1">
                <a:ea typeface="MS PGothic" pitchFamily="34" charset="-128"/>
              </a:rPr>
              <a:t>Discovery</a:t>
            </a:r>
          </a:p>
        </p:txBody>
      </p:sp>
      <p:sp>
        <p:nvSpPr>
          <p:cNvPr id="2167818" name="Oval 15"/>
          <p:cNvSpPr>
            <a:spLocks noChangeArrowheads="1"/>
          </p:cNvSpPr>
          <p:nvPr/>
        </p:nvSpPr>
        <p:spPr bwMode="auto">
          <a:xfrm>
            <a:off x="4284663" y="3387725"/>
            <a:ext cx="700087" cy="701675"/>
          </a:xfrm>
          <a:prstGeom prst="ellipse">
            <a:avLst/>
          </a:prstGeom>
          <a:solidFill>
            <a:srgbClr val="FFCC00"/>
          </a:solidFill>
          <a:ln w="28575">
            <a:solidFill>
              <a:srgbClr val="800000"/>
            </a:solidFill>
            <a:round/>
            <a:headEnd/>
            <a:tailEnd/>
          </a:ln>
        </p:spPr>
        <p:txBody>
          <a:bodyPr wrap="none" anchor="ctr"/>
          <a:lstStyle/>
          <a:p>
            <a:pPr algn="ctr"/>
            <a:r>
              <a:rPr lang="en-US" b="1" i="1">
                <a:latin typeface="Arial" charset="0"/>
                <a:ea typeface="MS PGothic" pitchFamily="34" charset="-128"/>
              </a:rPr>
              <a:t>Buyer</a:t>
            </a:r>
          </a:p>
          <a:p>
            <a:pPr algn="ctr"/>
            <a:r>
              <a:rPr lang="en-US" b="1" i="1">
                <a:latin typeface="Arial" charset="0"/>
                <a:ea typeface="MS PGothic" pitchFamily="34" charset="-128"/>
              </a:rPr>
              <a:t>Target</a:t>
            </a:r>
          </a:p>
        </p:txBody>
      </p:sp>
      <p:sp>
        <p:nvSpPr>
          <p:cNvPr id="2167819" name="AutoShape 11"/>
          <p:cNvSpPr>
            <a:spLocks noChangeArrowheads="1"/>
          </p:cNvSpPr>
          <p:nvPr/>
        </p:nvSpPr>
        <p:spPr bwMode="auto">
          <a:xfrm>
            <a:off x="598488" y="2982913"/>
            <a:ext cx="1552575" cy="920750"/>
          </a:xfrm>
          <a:prstGeom prst="wedgeRoundRectCallout">
            <a:avLst>
              <a:gd name="adj1" fmla="val 69222"/>
              <a:gd name="adj2" fmla="val 84139"/>
              <a:gd name="adj3" fmla="val 16667"/>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a:r>
              <a:rPr lang="en-US" sz="1800" i="1">
                <a:latin typeface="Arial" charset="0"/>
              </a:rPr>
              <a:t>Do I Know</a:t>
            </a:r>
          </a:p>
          <a:p>
            <a:pPr algn="ctr"/>
            <a:r>
              <a:rPr lang="en-US" sz="1800" i="1">
                <a:latin typeface="Arial" charset="0"/>
              </a:rPr>
              <a:t>the Book Exists?</a:t>
            </a:r>
          </a:p>
        </p:txBody>
      </p:sp>
      <p:sp>
        <p:nvSpPr>
          <p:cNvPr id="2167820" name="AutoShape 12"/>
          <p:cNvSpPr>
            <a:spLocks noChangeArrowheads="1"/>
          </p:cNvSpPr>
          <p:nvPr/>
        </p:nvSpPr>
        <p:spPr bwMode="auto">
          <a:xfrm>
            <a:off x="6015038" y="1259156"/>
            <a:ext cx="2168525" cy="1028700"/>
          </a:xfrm>
          <a:prstGeom prst="wedgeRoundRectCallout">
            <a:avLst>
              <a:gd name="adj1" fmla="val -62810"/>
              <a:gd name="adj2" fmla="val 79940"/>
              <a:gd name="adj3" fmla="val 16667"/>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a:r>
              <a:rPr lang="en-US" sz="1800" i="1" dirty="0">
                <a:latin typeface="Arial" charset="0"/>
              </a:rPr>
              <a:t>Is the Book Idea Interesting Enough to Buy?</a:t>
            </a:r>
          </a:p>
        </p:txBody>
      </p:sp>
      <p:sp>
        <p:nvSpPr>
          <p:cNvPr id="2167821" name="AutoShape 13"/>
          <p:cNvSpPr>
            <a:spLocks noChangeArrowheads="1"/>
          </p:cNvSpPr>
          <p:nvPr/>
        </p:nvSpPr>
        <p:spPr bwMode="auto">
          <a:xfrm>
            <a:off x="6497638" y="4756150"/>
            <a:ext cx="2524125" cy="966788"/>
          </a:xfrm>
          <a:prstGeom prst="wedgeRoundRectCallout">
            <a:avLst>
              <a:gd name="adj1" fmla="val -40630"/>
              <a:gd name="adj2" fmla="val -111412"/>
              <a:gd name="adj3" fmla="val 16667"/>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a:r>
              <a:rPr lang="en-US" sz="1800" i="1">
                <a:latin typeface="Arial" charset="0"/>
              </a:rPr>
              <a:t>Is the Book Available to Buy Whenever, However I Want It?</a:t>
            </a:r>
          </a:p>
        </p:txBody>
      </p:sp>
      <p:sp>
        <p:nvSpPr>
          <p:cNvPr id="2167822" name="Oval 14"/>
          <p:cNvSpPr>
            <a:spLocks noChangeArrowheads="1"/>
          </p:cNvSpPr>
          <p:nvPr/>
        </p:nvSpPr>
        <p:spPr bwMode="auto">
          <a:xfrm>
            <a:off x="1128713" y="2489200"/>
            <a:ext cx="547687" cy="546100"/>
          </a:xfrm>
          <a:prstGeom prst="ellipse">
            <a:avLst/>
          </a:prstGeom>
          <a:solidFill>
            <a:schemeClr val="bg1"/>
          </a:solidFill>
          <a:ln w="9525">
            <a:solidFill>
              <a:schemeClr val="tx1"/>
            </a:solidFill>
            <a:round/>
            <a:headEnd/>
            <a:tailEnd/>
          </a:ln>
          <a:effectLst/>
        </p:spPr>
        <p:txBody>
          <a:bodyPr wrap="none" anchor="ctr"/>
          <a:lstStyle/>
          <a:p>
            <a:pPr algn="ctr"/>
            <a:r>
              <a:rPr lang="en-US" sz="3600" b="1">
                <a:latin typeface="Arial" charset="0"/>
              </a:rPr>
              <a:t>1</a:t>
            </a:r>
          </a:p>
        </p:txBody>
      </p:sp>
      <p:sp>
        <p:nvSpPr>
          <p:cNvPr id="2167823" name="Oval 15"/>
          <p:cNvSpPr>
            <a:spLocks noChangeArrowheads="1"/>
          </p:cNvSpPr>
          <p:nvPr/>
        </p:nvSpPr>
        <p:spPr bwMode="auto">
          <a:xfrm>
            <a:off x="8064500" y="1051854"/>
            <a:ext cx="547688" cy="546100"/>
          </a:xfrm>
          <a:prstGeom prst="ellipse">
            <a:avLst/>
          </a:prstGeom>
          <a:solidFill>
            <a:schemeClr val="bg1"/>
          </a:solidFill>
          <a:ln w="9525">
            <a:solidFill>
              <a:schemeClr val="tx1"/>
            </a:solidFill>
            <a:round/>
            <a:headEnd/>
            <a:tailEnd/>
          </a:ln>
          <a:effectLst/>
        </p:spPr>
        <p:txBody>
          <a:bodyPr wrap="none" anchor="ctr"/>
          <a:lstStyle/>
          <a:p>
            <a:pPr algn="ctr"/>
            <a:r>
              <a:rPr lang="en-US" sz="3600" b="1" dirty="0">
                <a:latin typeface="Arial" charset="0"/>
              </a:rPr>
              <a:t>2</a:t>
            </a:r>
          </a:p>
        </p:txBody>
      </p:sp>
      <p:sp>
        <p:nvSpPr>
          <p:cNvPr id="2167824" name="Oval 16"/>
          <p:cNvSpPr>
            <a:spLocks noChangeArrowheads="1"/>
          </p:cNvSpPr>
          <p:nvPr/>
        </p:nvSpPr>
        <p:spPr bwMode="auto">
          <a:xfrm>
            <a:off x="7635875" y="4286250"/>
            <a:ext cx="547688" cy="546100"/>
          </a:xfrm>
          <a:prstGeom prst="ellipse">
            <a:avLst/>
          </a:prstGeom>
          <a:solidFill>
            <a:schemeClr val="bg1"/>
          </a:solidFill>
          <a:ln w="9525">
            <a:solidFill>
              <a:schemeClr val="tx1"/>
            </a:solidFill>
            <a:round/>
            <a:headEnd/>
            <a:tailEnd/>
          </a:ln>
          <a:effectLst/>
        </p:spPr>
        <p:txBody>
          <a:bodyPr wrap="none" anchor="ctr"/>
          <a:lstStyle/>
          <a:p>
            <a:pPr algn="ctr"/>
            <a:r>
              <a:rPr lang="en-US" sz="3600" b="1">
                <a:latin typeface="Arial" charset="0"/>
              </a:rPr>
              <a:t>3</a:t>
            </a:r>
          </a:p>
        </p:txBody>
      </p:sp>
      <p:sp>
        <p:nvSpPr>
          <p:cNvPr id="2167825" name="AutoShape 17"/>
          <p:cNvSpPr>
            <a:spLocks noChangeArrowheads="1"/>
          </p:cNvSpPr>
          <p:nvPr/>
        </p:nvSpPr>
        <p:spPr bwMode="auto">
          <a:xfrm rot="-3363684">
            <a:off x="3611563" y="3462338"/>
            <a:ext cx="636587" cy="420687"/>
          </a:xfrm>
          <a:prstGeom prst="leftArrow">
            <a:avLst>
              <a:gd name="adj1" fmla="val 63769"/>
              <a:gd name="adj2" fmla="val 38054"/>
            </a:avLst>
          </a:prstGeom>
          <a:solidFill>
            <a:srgbClr val="FF00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endParaRPr lang="en-US"/>
          </a:p>
        </p:txBody>
      </p:sp>
      <p:sp>
        <p:nvSpPr>
          <p:cNvPr id="2" name="TextBox 1"/>
          <p:cNvSpPr txBox="1"/>
          <p:nvPr/>
        </p:nvSpPr>
        <p:spPr>
          <a:xfrm>
            <a:off x="613129" y="6479545"/>
            <a:ext cx="4026123" cy="307777"/>
          </a:xfrm>
          <a:prstGeom prst="rect">
            <a:avLst/>
          </a:prstGeom>
          <a:noFill/>
        </p:spPr>
        <p:txBody>
          <a:bodyPr wrap="square" rtlCol="0">
            <a:spAutoFit/>
          </a:bodyPr>
          <a:lstStyle/>
          <a:p>
            <a:r>
              <a:rPr lang="en-US" sz="1400" b="1" u="sng" dirty="0" smtClean="0">
                <a:solidFill>
                  <a:srgbClr val="FF0000"/>
                </a:solidFill>
              </a:rPr>
              <a:t>Attribution</a:t>
            </a:r>
            <a:r>
              <a:rPr lang="en-US" sz="1400" b="1" dirty="0" smtClean="0">
                <a:solidFill>
                  <a:srgbClr val="FF0000"/>
                </a:solidFill>
              </a:rPr>
              <a:t>: Peter Hildick-Smith, The Codex Group</a:t>
            </a:r>
            <a:endParaRPr lang="en-US" sz="1400" b="1" dirty="0">
              <a:solidFill>
                <a:srgbClr val="FF0000"/>
              </a:solidFill>
            </a:endParaRPr>
          </a:p>
        </p:txBody>
      </p:sp>
    </p:spTree>
    <p:extLst>
      <p:ext uri="{BB962C8B-B14F-4D97-AF65-F5344CB8AC3E}">
        <p14:creationId xmlns:p14="http://schemas.microsoft.com/office/powerpoint/2010/main" xmlns="" val="2530674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6145" y="914400"/>
            <a:ext cx="4777062" cy="7602081"/>
          </a:xfrm>
          <a:prstGeom prst="rect">
            <a:avLst/>
          </a:prstGeom>
        </p:spPr>
        <p:txBody>
          <a:bodyPr wrap="square">
            <a:spAutoFit/>
          </a:bodyPr>
          <a:lstStyle/>
          <a:p>
            <a:pPr lvl="0"/>
            <a:endParaRPr lang="en-US" sz="2000" b="1" dirty="0"/>
          </a:p>
          <a:p>
            <a:pPr marL="285750" lvl="0" indent="-285750">
              <a:buFont typeface="Arial"/>
              <a:buChar char="•"/>
            </a:pPr>
            <a:r>
              <a:rPr lang="en-US" sz="2000" b="1" dirty="0" smtClean="0"/>
              <a:t>Genre-specific associations &amp; bloggers</a:t>
            </a:r>
          </a:p>
          <a:p>
            <a:pPr lvl="0"/>
            <a:endParaRPr lang="en-US" sz="2000" b="1" dirty="0"/>
          </a:p>
          <a:p>
            <a:pPr marL="285750" lvl="0" indent="-285750">
              <a:buFont typeface="Arial"/>
              <a:buChar char="•"/>
            </a:pPr>
            <a:r>
              <a:rPr lang="en-US" sz="2000" b="1" dirty="0" smtClean="0"/>
              <a:t>Social media groups -- talk to readers</a:t>
            </a:r>
          </a:p>
          <a:p>
            <a:pPr marL="285750" lvl="0" indent="-285750">
              <a:buFont typeface="Arial"/>
              <a:buChar char="•"/>
            </a:pPr>
            <a:endParaRPr lang="en-US" sz="2000" b="1" dirty="0"/>
          </a:p>
          <a:p>
            <a:pPr marL="285750" lvl="0" indent="-285750">
              <a:buFont typeface="Arial"/>
              <a:buChar char="•"/>
            </a:pPr>
            <a:r>
              <a:rPr lang="en-US" sz="2000" b="1" dirty="0" smtClean="0"/>
              <a:t>Keywords – subgenres (Google trends)</a:t>
            </a:r>
          </a:p>
          <a:p>
            <a:pPr marL="285750" lvl="0" indent="-285750">
              <a:buFont typeface="Arial"/>
              <a:buChar char="•"/>
            </a:pPr>
            <a:endParaRPr lang="en-US" sz="2000" b="1" dirty="0"/>
          </a:p>
          <a:p>
            <a:pPr marL="285750" lvl="0" indent="-285750">
              <a:buFont typeface="Arial"/>
              <a:buChar char="•"/>
            </a:pPr>
            <a:r>
              <a:rPr lang="en-US" sz="2000" b="1" dirty="0" smtClean="0"/>
              <a:t>Follow reviewers and influencers who target your audience</a:t>
            </a:r>
          </a:p>
          <a:p>
            <a:pPr marL="285750" lvl="0" indent="-285750">
              <a:buFont typeface="Arial"/>
              <a:buChar char="•"/>
            </a:pPr>
            <a:endParaRPr lang="en-US" sz="2000" b="1" dirty="0" smtClean="0"/>
          </a:p>
          <a:p>
            <a:pPr marL="285750" lvl="0" indent="-285750">
              <a:buFont typeface="Arial"/>
              <a:buChar char="•"/>
            </a:pPr>
            <a:r>
              <a:rPr lang="en-US" sz="2000" b="1" dirty="0" smtClean="0"/>
              <a:t>Content is king -- continually feed the beast and see what resonates (A/B test)</a:t>
            </a:r>
          </a:p>
          <a:p>
            <a:pPr marL="285750" lvl="0" indent="-285750">
              <a:buFont typeface="Arial"/>
              <a:buChar char="•"/>
            </a:pPr>
            <a:endParaRPr lang="en-US" sz="2000" b="1" dirty="0"/>
          </a:p>
          <a:p>
            <a:pPr marL="285750" lvl="0" indent="-285750">
              <a:buFont typeface="Arial"/>
              <a:buChar char="•"/>
            </a:pPr>
            <a:r>
              <a:rPr lang="en-US" sz="2000" b="1" dirty="0" smtClean="0"/>
              <a:t>Cross promote with other authors – share findings</a:t>
            </a:r>
            <a:endParaRPr lang="en-US" sz="2000" b="1"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p:txBody>
      </p:sp>
      <p:pic>
        <p:nvPicPr>
          <p:cNvPr id="4" name="Picture 3" descr="content.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93335"/>
            <a:ext cx="4402666" cy="4402666"/>
          </a:xfrm>
          <a:prstGeom prst="rect">
            <a:avLst/>
          </a:prstGeom>
        </p:spPr>
      </p:pic>
      <p:pic>
        <p:nvPicPr>
          <p:cNvPr id="5" name="Picture 9"/>
          <p:cNvPicPr/>
          <p:nvPr/>
        </p:nvPicPr>
        <p:blipFill rotWithShape="1">
          <a:blip r:embed="rId3" cstate="print"/>
          <a:srcRect r="4480" b="18018"/>
          <a:stretch/>
        </p:blipFill>
        <p:spPr>
          <a:xfrm>
            <a:off x="121163" y="6282267"/>
            <a:ext cx="1589104" cy="451555"/>
          </a:xfrm>
          <a:prstGeom prst="rect">
            <a:avLst/>
          </a:prstGeom>
          <a:ln>
            <a:noFill/>
          </a:ln>
        </p:spPr>
      </p:pic>
      <p:sp>
        <p:nvSpPr>
          <p:cNvPr id="6" name="Rectangle 5"/>
          <p:cNvSpPr/>
          <p:nvPr/>
        </p:nvSpPr>
        <p:spPr>
          <a:xfrm>
            <a:off x="1283863" y="348733"/>
            <a:ext cx="6237605" cy="584776"/>
          </a:xfrm>
          <a:prstGeom prst="rect">
            <a:avLst/>
          </a:prstGeom>
        </p:spPr>
        <p:txBody>
          <a:bodyPr wrap="none">
            <a:spAutoFit/>
          </a:bodyPr>
          <a:lstStyle/>
          <a:p>
            <a:pPr lvl="0"/>
            <a:r>
              <a:rPr lang="en-US" sz="3200" b="1" spc="-150" dirty="0" smtClean="0">
                <a:solidFill>
                  <a:srgbClr val="229FAE"/>
                </a:solidFill>
              </a:rPr>
              <a:t>How to Research Your Target Audience </a:t>
            </a:r>
            <a:endParaRPr lang="en-US" sz="3200" b="1" dirty="0" smtClean="0"/>
          </a:p>
        </p:txBody>
      </p:sp>
    </p:spTree>
    <p:extLst>
      <p:ext uri="{BB962C8B-B14F-4D97-AF65-F5344CB8AC3E}">
        <p14:creationId xmlns:p14="http://schemas.microsoft.com/office/powerpoint/2010/main" xmlns="" val="373382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9-01 at 3.37.13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4173074" cy="3572932"/>
          </a:xfrm>
          <a:prstGeom prst="rect">
            <a:avLst/>
          </a:prstGeom>
        </p:spPr>
      </p:pic>
      <p:pic>
        <p:nvPicPr>
          <p:cNvPr id="5" name="Picture 4" descr="Dollarphotoclub_60443642.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16398" y="3572932"/>
            <a:ext cx="4927601" cy="3285067"/>
          </a:xfrm>
          <a:prstGeom prst="rect">
            <a:avLst/>
          </a:prstGeom>
        </p:spPr>
      </p:pic>
      <p:sp>
        <p:nvSpPr>
          <p:cNvPr id="6" name="Rectangle 5"/>
          <p:cNvSpPr/>
          <p:nvPr/>
        </p:nvSpPr>
        <p:spPr>
          <a:xfrm>
            <a:off x="4777400" y="1130547"/>
            <a:ext cx="3698448" cy="830997"/>
          </a:xfrm>
          <a:prstGeom prst="rect">
            <a:avLst/>
          </a:prstGeom>
        </p:spPr>
        <p:txBody>
          <a:bodyPr wrap="none">
            <a:spAutoFit/>
          </a:bodyPr>
          <a:lstStyle/>
          <a:p>
            <a:pPr algn="ctr"/>
            <a:r>
              <a:rPr lang="en-US" sz="2400" b="1" spc="-150" dirty="0" smtClean="0">
                <a:solidFill>
                  <a:srgbClr val="FC6608"/>
                </a:solidFill>
              </a:rPr>
              <a:t>BE DISCIPLINED: </a:t>
            </a:r>
          </a:p>
          <a:p>
            <a:pPr algn="ctr"/>
            <a:r>
              <a:rPr lang="en-US" sz="2400" b="1" spc="-150" dirty="0" smtClean="0">
                <a:solidFill>
                  <a:srgbClr val="FC6608"/>
                </a:solidFill>
              </a:rPr>
              <a:t>CREATE A CONTENT CALENDAR</a:t>
            </a:r>
            <a:endParaRPr lang="en-US" sz="2400" b="1" dirty="0"/>
          </a:p>
        </p:txBody>
      </p:sp>
      <p:sp>
        <p:nvSpPr>
          <p:cNvPr id="7" name="Rectangle 6"/>
          <p:cNvSpPr/>
          <p:nvPr/>
        </p:nvSpPr>
        <p:spPr>
          <a:xfrm>
            <a:off x="405464" y="4514335"/>
            <a:ext cx="3523069" cy="830997"/>
          </a:xfrm>
          <a:prstGeom prst="rect">
            <a:avLst/>
          </a:prstGeom>
        </p:spPr>
        <p:txBody>
          <a:bodyPr wrap="square">
            <a:spAutoFit/>
          </a:bodyPr>
          <a:lstStyle/>
          <a:p>
            <a:pPr algn="ctr"/>
            <a:r>
              <a:rPr lang="en-US" sz="2400" b="1" spc="-150" dirty="0" smtClean="0">
                <a:solidFill>
                  <a:srgbClr val="FC6608"/>
                </a:solidFill>
              </a:rPr>
              <a:t>AN AUTHOR WEBSITE IS </a:t>
            </a:r>
          </a:p>
          <a:p>
            <a:pPr algn="ctr"/>
            <a:r>
              <a:rPr lang="en-US" sz="2400" b="1" spc="-150" dirty="0" smtClean="0">
                <a:solidFill>
                  <a:srgbClr val="FC6608"/>
                </a:solidFill>
              </a:rPr>
              <a:t>FOUNDATIONAL TO SUCCESS </a:t>
            </a:r>
            <a:endParaRPr lang="en-US" sz="2400" b="1" dirty="0"/>
          </a:p>
        </p:txBody>
      </p:sp>
      <p:pic>
        <p:nvPicPr>
          <p:cNvPr id="8" name="Picture 9"/>
          <p:cNvPicPr/>
          <p:nvPr/>
        </p:nvPicPr>
        <p:blipFill rotWithShape="1">
          <a:blip r:embed="rId5" cstate="print"/>
          <a:srcRect r="4480" b="18018"/>
          <a:stretch/>
        </p:blipFill>
        <p:spPr>
          <a:xfrm>
            <a:off x="121163" y="6282267"/>
            <a:ext cx="1589104" cy="451555"/>
          </a:xfrm>
          <a:prstGeom prst="rect">
            <a:avLst/>
          </a:prstGeom>
          <a:ln>
            <a:noFill/>
          </a:ln>
        </p:spPr>
      </p:pic>
    </p:spTree>
    <p:extLst>
      <p:ext uri="{BB962C8B-B14F-4D97-AF65-F5344CB8AC3E}">
        <p14:creationId xmlns:p14="http://schemas.microsoft.com/office/powerpoint/2010/main" xmlns="" val="190738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32" y="1905665"/>
            <a:ext cx="3669064" cy="3785652"/>
          </a:xfrm>
          <a:prstGeom prst="rect">
            <a:avLst/>
          </a:prstGeom>
        </p:spPr>
        <p:txBody>
          <a:bodyPr wrap="square">
            <a:spAutoFit/>
          </a:bodyPr>
          <a:lstStyle/>
          <a:p>
            <a:pPr marL="457200" lvl="0" indent="-457200">
              <a:lnSpc>
                <a:spcPct val="130000"/>
              </a:lnSpc>
              <a:buFont typeface="Arial"/>
              <a:buChar char="•"/>
            </a:pPr>
            <a:r>
              <a:rPr lang="en-US" sz="3200" dirty="0" smtClean="0"/>
              <a:t>Listen</a:t>
            </a:r>
          </a:p>
          <a:p>
            <a:pPr marL="457200" lvl="0" indent="-457200">
              <a:lnSpc>
                <a:spcPct val="130000"/>
              </a:lnSpc>
              <a:buFont typeface="Arial"/>
              <a:buChar char="•"/>
            </a:pPr>
            <a:r>
              <a:rPr lang="en-US" sz="3200" dirty="0" smtClean="0"/>
              <a:t>Engage</a:t>
            </a:r>
          </a:p>
          <a:p>
            <a:pPr marL="457200" lvl="0" indent="-457200">
              <a:lnSpc>
                <a:spcPct val="130000"/>
              </a:lnSpc>
              <a:buFont typeface="Arial"/>
              <a:buChar char="•"/>
            </a:pPr>
            <a:r>
              <a:rPr lang="en-US" sz="3200" dirty="0" smtClean="0"/>
              <a:t>Attract</a:t>
            </a:r>
          </a:p>
          <a:p>
            <a:pPr marL="457200" lvl="0" indent="-457200">
              <a:lnSpc>
                <a:spcPct val="130000"/>
              </a:lnSpc>
              <a:buFont typeface="Arial"/>
              <a:buChar char="•"/>
            </a:pPr>
            <a:r>
              <a:rPr lang="en-US" sz="3200" dirty="0" smtClean="0"/>
              <a:t>Give Back</a:t>
            </a:r>
          </a:p>
          <a:p>
            <a:pPr marL="457200" lvl="0" indent="-457200">
              <a:lnSpc>
                <a:spcPct val="130000"/>
              </a:lnSpc>
              <a:buFont typeface="Arial"/>
              <a:buChar char="•"/>
            </a:pPr>
            <a:r>
              <a:rPr lang="en-US" sz="3200" dirty="0" smtClean="0"/>
              <a:t>Grow Community</a:t>
            </a:r>
          </a:p>
          <a:p>
            <a:pPr lvl="0"/>
            <a:endParaRPr lang="en-US" sz="3200" dirty="0"/>
          </a:p>
        </p:txBody>
      </p:sp>
      <p:pic>
        <p:nvPicPr>
          <p:cNvPr id="4" name="Picture 3" descr="Dollarphotoclub_52655968.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74067" y="1405469"/>
            <a:ext cx="4834466" cy="4834466"/>
          </a:xfrm>
          <a:prstGeom prst="rect">
            <a:avLst/>
          </a:prstGeom>
        </p:spPr>
      </p:pic>
      <p:sp>
        <p:nvSpPr>
          <p:cNvPr id="5" name="Rectangle 4"/>
          <p:cNvSpPr/>
          <p:nvPr/>
        </p:nvSpPr>
        <p:spPr>
          <a:xfrm>
            <a:off x="1447800" y="914400"/>
            <a:ext cx="6019597" cy="584776"/>
          </a:xfrm>
          <a:prstGeom prst="rect">
            <a:avLst/>
          </a:prstGeom>
        </p:spPr>
        <p:txBody>
          <a:bodyPr wrap="none">
            <a:spAutoFit/>
          </a:bodyPr>
          <a:lstStyle/>
          <a:p>
            <a:r>
              <a:rPr lang="en-US" sz="3200" b="1" spc="-150" dirty="0" smtClean="0">
                <a:solidFill>
                  <a:srgbClr val="229FAE"/>
                </a:solidFill>
              </a:rPr>
              <a:t>Getting Started With Social Marketing</a:t>
            </a:r>
            <a:endParaRPr lang="en-US" sz="3200" dirty="0"/>
          </a:p>
        </p:txBody>
      </p:sp>
      <p:pic>
        <p:nvPicPr>
          <p:cNvPr id="6" name="Picture 9"/>
          <p:cNvPicPr/>
          <p:nvPr/>
        </p:nvPicPr>
        <p:blipFill rotWithShape="1">
          <a:blip r:embed="rId3" cstate="print"/>
          <a:srcRect r="4480" b="18018"/>
          <a:stretch/>
        </p:blipFill>
        <p:spPr>
          <a:xfrm>
            <a:off x="121163" y="6282267"/>
            <a:ext cx="1589104" cy="451555"/>
          </a:xfrm>
          <a:prstGeom prst="rect">
            <a:avLst/>
          </a:prstGeom>
          <a:ln>
            <a:noFill/>
          </a:ln>
        </p:spPr>
      </p:pic>
    </p:spTree>
    <p:extLst>
      <p:ext uri="{BB962C8B-B14F-4D97-AF65-F5344CB8AC3E}">
        <p14:creationId xmlns:p14="http://schemas.microsoft.com/office/powerpoint/2010/main" xmlns="" val="33582719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3744</TotalTime>
  <Words>633</Words>
  <Application>Microsoft Office PowerPoint</Application>
  <PresentationFormat>On-screen Show (4:3)</PresentationFormat>
  <Paragraphs>155</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Author Training Call:   Author Branding: What it Is and How to Do it. </vt:lpstr>
      <vt:lpstr>Presenters </vt:lpstr>
      <vt:lpstr>Overview</vt:lpstr>
      <vt:lpstr>Slide 4</vt:lpstr>
      <vt:lpstr>Slide 5</vt:lpstr>
      <vt:lpstr>Three Pillars of Initial New Book Sales</vt:lpstr>
      <vt:lpstr>Slide 7</vt:lpstr>
      <vt:lpstr>Slide 8</vt:lpstr>
      <vt:lpstr>Slide 9</vt:lpstr>
      <vt:lpstr>Slide 10</vt:lpstr>
      <vt:lpstr>Slide 11</vt:lpstr>
      <vt:lpstr>Slide 12</vt:lpstr>
      <vt:lpstr>Slide 13</vt:lpstr>
      <vt:lpstr>Slide 14</vt:lpstr>
      <vt:lpstr>Slide 15</vt:lpstr>
      <vt:lpstr>Questions?</vt:lpstr>
      <vt:lpstr>Thanks for joining us!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175</cp:revision>
  <cp:lastPrinted>2013-04-13T13:17:15Z</cp:lastPrinted>
  <dcterms:created xsi:type="dcterms:W3CDTF">2013-04-11T21:57:35Z</dcterms:created>
  <dcterms:modified xsi:type="dcterms:W3CDTF">2014-11-12T10:52:56Z</dcterms:modified>
</cp:coreProperties>
</file>