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sldIdLst>
    <p:sldId id="256" r:id="rId2"/>
    <p:sldId id="353" r:id="rId3"/>
    <p:sldId id="270" r:id="rId4"/>
    <p:sldId id="354" r:id="rId5"/>
    <p:sldId id="343" r:id="rId6"/>
    <p:sldId id="344" r:id="rId7"/>
    <p:sldId id="355" r:id="rId8"/>
    <p:sldId id="345" r:id="rId9"/>
    <p:sldId id="346" r:id="rId10"/>
    <p:sldId id="347" r:id="rId11"/>
    <p:sldId id="348" r:id="rId12"/>
    <p:sldId id="349" r:id="rId13"/>
    <p:sldId id="350" r:id="rId14"/>
    <p:sldId id="351" r:id="rId15"/>
    <p:sldId id="342" r:id="rId16"/>
    <p:sldId id="352" r:id="rId17"/>
    <p:sldId id="266" r:id="rId18"/>
  </p:sldIdLst>
  <p:sldSz cx="9144000" cy="6858000" type="screen4x3"/>
  <p:notesSz cx="7077075"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y" initials="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F3748"/>
    <a:srgbClr val="BF3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658" autoAdjust="0"/>
  </p:normalViewPr>
  <p:slideViewPr>
    <p:cSldViewPr>
      <p:cViewPr>
        <p:scale>
          <a:sx n="118" d="100"/>
          <a:sy n="118" d="100"/>
        </p:scale>
        <p:origin x="-418" y="169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53866"/>
          </a:xfrm>
          <a:prstGeom prst="rect">
            <a:avLst/>
          </a:prstGeom>
        </p:spPr>
        <p:txBody>
          <a:bodyPr vert="horz" lIns="91440" tIns="45720" rIns="91440" bIns="45720" rtlCol="0"/>
          <a:lstStyle>
            <a:lvl1pPr algn="r">
              <a:defRPr sz="1200"/>
            </a:lvl1pPr>
          </a:lstStyle>
          <a:p>
            <a:fld id="{9EF8FD45-2721-4728-B638-90B9C2D7E270}" type="datetimeFigureOut">
              <a:rPr lang="en-US" smtClean="0"/>
              <a:pPr/>
              <a:t>4/25/2015</a:t>
            </a:fld>
            <a:endParaRPr lang="en-US" dirty="0"/>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311730"/>
            <a:ext cx="5661660" cy="408479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3066733" cy="45386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621883"/>
            <a:ext cx="3066733" cy="453866"/>
          </a:xfrm>
          <a:prstGeom prst="rect">
            <a:avLst/>
          </a:prstGeom>
        </p:spPr>
        <p:txBody>
          <a:bodyPr vert="horz" lIns="91440" tIns="45720" rIns="91440" bIns="45720" rtlCol="0" anchor="b"/>
          <a:lstStyle>
            <a:lvl1pPr algn="r">
              <a:defRPr sz="1200"/>
            </a:lvl1pPr>
          </a:lstStyle>
          <a:p>
            <a:fld id="{3561CE56-D96B-41DA-9E11-BA5D57E9E4C4}" type="slidenum">
              <a:rPr lang="en-US" smtClean="0"/>
              <a:pPr/>
              <a:t>‹#›</a:t>
            </a:fld>
            <a:endParaRPr lang="en-US" dirty="0"/>
          </a:p>
        </p:txBody>
      </p:sp>
    </p:spTree>
    <p:extLst>
      <p:ext uri="{BB962C8B-B14F-4D97-AF65-F5344CB8AC3E}">
        <p14:creationId xmlns:p14="http://schemas.microsoft.com/office/powerpoint/2010/main" xmlns=""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39495-2C2C-B446-B06E-AFC7794B55CF}" type="slidenum">
              <a:rPr lang="en-US" smtClean="0"/>
              <a:pPr/>
              <a:t>8</a:t>
            </a:fld>
            <a:endParaRPr lang="en-US"/>
          </a:p>
        </p:txBody>
      </p:sp>
    </p:spTree>
    <p:extLst>
      <p:ext uri="{BB962C8B-B14F-4D97-AF65-F5344CB8AC3E}">
        <p14:creationId xmlns:p14="http://schemas.microsoft.com/office/powerpoint/2010/main" xmlns="" val="181466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You’ll be working closely together, so establish the ground rules – what are you each looking for and how can you help each other achieve that?</a:t>
            </a:r>
          </a:p>
          <a:p>
            <a:pPr marL="228600" indent="-228600">
              <a:buAutoNum type="arabicPeriod"/>
            </a:pPr>
            <a:r>
              <a:rPr lang="en-US" dirty="0" smtClean="0"/>
              <a:t>Editors have</a:t>
            </a:r>
            <a:r>
              <a:rPr lang="en-US" baseline="0" dirty="0" smtClean="0"/>
              <a:t> the toughest job on the planet – help THEM help YOU!</a:t>
            </a:r>
          </a:p>
          <a:p>
            <a:pPr marL="228600" indent="-228600">
              <a:buAutoNum type="arabicPeriod"/>
            </a:pPr>
            <a:r>
              <a:rPr lang="en-US" baseline="0" dirty="0" smtClean="0"/>
              <a:t>What to expect first go-around…</a:t>
            </a:r>
          </a:p>
          <a:p>
            <a:pPr marL="228600" indent="-228600">
              <a:buAutoNum type="arabicPeriod"/>
            </a:pPr>
            <a:r>
              <a:rPr lang="en-US" baseline="0" dirty="0" smtClean="0"/>
              <a:t>Take the lessons you’ve learned to make for a smoother “next time” – be better prepared – know if you have to “explain it” you didn’t communicate it – trust the process </a:t>
            </a:r>
            <a:r>
              <a:rPr lang="en-US"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fld id="{55739495-2C2C-B446-B06E-AFC7794B55CF}" type="slidenum">
              <a:rPr lang="en-US" smtClean="0"/>
              <a:pPr/>
              <a:t>9</a:t>
            </a:fld>
            <a:endParaRPr lang="en-US"/>
          </a:p>
        </p:txBody>
      </p:sp>
    </p:spTree>
    <p:extLst>
      <p:ext uri="{BB962C8B-B14F-4D97-AF65-F5344CB8AC3E}">
        <p14:creationId xmlns:p14="http://schemas.microsoft.com/office/powerpoint/2010/main" xmlns="" val="345438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Start</a:t>
            </a:r>
            <a:r>
              <a:rPr lang="en-US" baseline="0" dirty="0" smtClean="0"/>
              <a:t> local and “ripple out” for best results!</a:t>
            </a:r>
          </a:p>
          <a:p>
            <a:pPr marL="228600" indent="-228600">
              <a:buAutoNum type="arabicPeriod"/>
            </a:pPr>
            <a:r>
              <a:rPr lang="en-US" baseline="0" dirty="0" smtClean="0"/>
              <a:t>Alternative options can be anything from a garden club to a dog pound, dependent on your genre and subject matter!</a:t>
            </a:r>
            <a:endParaRPr lang="en-US" dirty="0"/>
          </a:p>
        </p:txBody>
      </p:sp>
      <p:sp>
        <p:nvSpPr>
          <p:cNvPr id="4" name="Slide Number Placeholder 3"/>
          <p:cNvSpPr>
            <a:spLocks noGrp="1"/>
          </p:cNvSpPr>
          <p:nvPr>
            <p:ph type="sldNum" sz="quarter" idx="10"/>
          </p:nvPr>
        </p:nvSpPr>
        <p:spPr/>
        <p:txBody>
          <a:bodyPr/>
          <a:lstStyle/>
          <a:p>
            <a:fld id="{55739495-2C2C-B446-B06E-AFC7794B55CF}" type="slidenum">
              <a:rPr lang="en-US" smtClean="0"/>
              <a:pPr/>
              <a:t>11</a:t>
            </a:fld>
            <a:endParaRPr lang="en-US"/>
          </a:p>
        </p:txBody>
      </p:sp>
    </p:spTree>
    <p:extLst>
      <p:ext uri="{BB962C8B-B14F-4D97-AF65-F5344CB8AC3E}">
        <p14:creationId xmlns:p14="http://schemas.microsoft.com/office/powerpoint/2010/main" xmlns="" val="345438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Develop a list of book club questions and put it in a PROMINENT place on your website; this is a great subliminal message, too – as in “Oh, book clubs are reading this…” or “This is a book club read…”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739495-2C2C-B446-B06E-AFC7794B55CF}" type="slidenum">
              <a:rPr lang="en-US" smtClean="0"/>
              <a:pPr/>
              <a:t>12</a:t>
            </a:fld>
            <a:endParaRPr lang="en-US"/>
          </a:p>
        </p:txBody>
      </p:sp>
    </p:spTree>
    <p:extLst>
      <p:ext uri="{BB962C8B-B14F-4D97-AF65-F5344CB8AC3E}">
        <p14:creationId xmlns:p14="http://schemas.microsoft.com/office/powerpoint/2010/main" xmlns="" val="345438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5739495-2C2C-B446-B06E-AFC7794B55CF}" type="slidenum">
              <a:rPr lang="en-US" smtClean="0"/>
              <a:pPr/>
              <a:t>13</a:t>
            </a:fld>
            <a:endParaRPr lang="en-US"/>
          </a:p>
        </p:txBody>
      </p:sp>
    </p:spTree>
    <p:extLst>
      <p:ext uri="{BB962C8B-B14F-4D97-AF65-F5344CB8AC3E}">
        <p14:creationId xmlns:p14="http://schemas.microsoft.com/office/powerpoint/2010/main" xmlns="" val="345438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BQB authors get special pricing from us!</a:t>
            </a:r>
            <a:endParaRPr lang="en-US" dirty="0"/>
          </a:p>
        </p:txBody>
      </p:sp>
      <p:sp>
        <p:nvSpPr>
          <p:cNvPr id="4" name="Slide Number Placeholder 3"/>
          <p:cNvSpPr>
            <a:spLocks noGrp="1"/>
          </p:cNvSpPr>
          <p:nvPr>
            <p:ph type="sldNum" sz="quarter" idx="10"/>
          </p:nvPr>
        </p:nvSpPr>
        <p:spPr/>
        <p:txBody>
          <a:bodyPr/>
          <a:lstStyle/>
          <a:p>
            <a:fld id="{55739495-2C2C-B446-B06E-AFC7794B55CF}" type="slidenum">
              <a:rPr lang="en-US" smtClean="0"/>
              <a:pPr/>
              <a:t>14</a:t>
            </a:fld>
            <a:endParaRPr lang="en-US"/>
          </a:p>
        </p:txBody>
      </p:sp>
    </p:spTree>
    <p:extLst>
      <p:ext uri="{BB962C8B-B14F-4D97-AF65-F5344CB8AC3E}">
        <p14:creationId xmlns:p14="http://schemas.microsoft.com/office/powerpoint/2010/main" xmlns="" val="196421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A25C68F-927A-403E-ADDD-C3E0B63AE54B}" type="datetimeFigureOut">
              <a:rPr lang="en-US" smtClean="0"/>
              <a:pPr/>
              <a:t>4/25/2015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4/25/2015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4/25/2015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4/25/2015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4/25/2015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4/25/2015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4/25/2015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25C68F-927A-403E-ADDD-C3E0B63AE54B}" type="datetimeFigureOut">
              <a:rPr lang="en-US" smtClean="0"/>
              <a:pPr/>
              <a:t>4/25/2015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4/25/2015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4/25/2015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4/25/2015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4/25/2015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bpa-online.org/article/book-clubs-part-1-the-benefits/" TargetMode="External"/><Relationship Id="rId2" Type="http://schemas.openxmlformats.org/officeDocument/2006/relationships/hyperlink" Target="https://litreactor.com/columns/reading-with-purpose-four-reasons-every-writer-should-join-a-book-club"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www.wherewriterswin.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pubsensesummit.com/how-to-get-your-novel-in-the-hands-of-book-club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janefriedman.com/2012/11/13/sell-more-fiction-by-activating-the-power-of-book-club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riterswin.com/join-today/"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it.ly/1yMFQxU" TargetMode="External"/><Relationship Id="rId2" Type="http://schemas.openxmlformats.org/officeDocument/2006/relationships/hyperlink" Target="http://www.wherewriterswin.com/" TargetMode="External"/><Relationship Id="rId1" Type="http://schemas.openxmlformats.org/officeDocument/2006/relationships/slideLayout" Target="../slideLayouts/slideLayout2.xml"/><Relationship Id="rId4" Type="http://schemas.openxmlformats.org/officeDocument/2006/relationships/hyperlink" Target="http://www.authorsresourcelist.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riterswi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smtClean="0">
                <a:solidFill>
                  <a:schemeClr val="accent5">
                    <a:lumMod val="20000"/>
                    <a:lumOff val="80000"/>
                  </a:schemeClr>
                </a:solidFill>
              </a:rPr>
              <a:t>Saturday, </a:t>
            </a:r>
            <a:r>
              <a:rPr lang="en-US" dirty="0" smtClean="0">
                <a:solidFill>
                  <a:schemeClr val="accent5">
                    <a:lumMod val="20000"/>
                    <a:lumOff val="80000"/>
                  </a:schemeClr>
                </a:solidFill>
              </a:rPr>
              <a:t>April 25, 2015</a:t>
            </a:r>
            <a:endParaRPr lang="en-US" dirty="0" smtClean="0">
              <a:solidFill>
                <a:schemeClr val="accent5">
                  <a:lumMod val="20000"/>
                  <a:lumOff val="80000"/>
                </a:schemeClr>
              </a:solidFill>
            </a:endParaRPr>
          </a:p>
          <a:p>
            <a:pPr algn="ctr"/>
            <a:r>
              <a:rPr lang="en-US" dirty="0" smtClean="0">
                <a:solidFill>
                  <a:schemeClr val="accent5">
                    <a:lumMod val="20000"/>
                    <a:lumOff val="80000"/>
                  </a:schemeClr>
                </a:solidFill>
              </a:rPr>
              <a:t>10:00 a.m. </a:t>
            </a:r>
            <a:r>
              <a:rPr lang="en-US" smtClean="0">
                <a:solidFill>
                  <a:schemeClr val="accent5">
                    <a:lumMod val="20000"/>
                    <a:lumOff val="80000"/>
                  </a:schemeClr>
                </a:solidFill>
              </a:rPr>
              <a:t>EST</a:t>
            </a:r>
            <a:endParaRPr lang="en-US" dirty="0">
              <a:solidFill>
                <a:schemeClr val="accent5">
                  <a:lumMod val="20000"/>
                  <a:lumOff val="80000"/>
                </a:schemeClr>
              </a:solidFill>
            </a:endParaRPr>
          </a:p>
        </p:txBody>
      </p:sp>
      <p:sp>
        <p:nvSpPr>
          <p:cNvPr id="5" name="Rectangle 4"/>
          <p:cNvSpPr/>
          <p:nvPr/>
        </p:nvSpPr>
        <p:spPr>
          <a:xfrm>
            <a:off x="-685800" y="10668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76600" y="1981200"/>
            <a:ext cx="2247596" cy="1734944"/>
          </a:xfrm>
          <a:prstGeom prst="rect">
            <a:avLst/>
          </a:prstGeom>
        </p:spPr>
      </p:pic>
      <p:sp>
        <p:nvSpPr>
          <p:cNvPr id="2" name="Title 1"/>
          <p:cNvSpPr>
            <a:spLocks noGrp="1"/>
          </p:cNvSpPr>
          <p:nvPr>
            <p:ph type="ctrTitle"/>
          </p:nvPr>
        </p:nvSpPr>
        <p:spPr>
          <a:xfrm>
            <a:off x="758952" y="3810000"/>
            <a:ext cx="7851648" cy="1600200"/>
          </a:xfrm>
        </p:spPr>
        <p:txBody>
          <a:bodyPr>
            <a:normAutofit/>
          </a:bodyPr>
          <a:lstStyle/>
          <a:p>
            <a:pPr algn="ctr"/>
            <a:r>
              <a:rPr lang="en-US" sz="3200" dirty="0" smtClean="0">
                <a:solidFill>
                  <a:schemeClr val="bg1">
                    <a:lumMod val="50000"/>
                    <a:lumOff val="50000"/>
                  </a:schemeClr>
                </a:solidFill>
                <a:latin typeface="Cambria" pitchFamily="18" charset="0"/>
              </a:rPr>
              <a:t>Author Training Call:  </a:t>
            </a:r>
            <a:br>
              <a:rPr lang="en-US" sz="3200" dirty="0" smtClean="0">
                <a:solidFill>
                  <a:schemeClr val="bg1">
                    <a:lumMod val="50000"/>
                    <a:lumOff val="50000"/>
                  </a:schemeClr>
                </a:solidFill>
                <a:latin typeface="Cambria" pitchFamily="18" charset="0"/>
              </a:rPr>
            </a:br>
            <a:r>
              <a:rPr lang="en-US" sz="3200" dirty="0" smtClean="0">
                <a:solidFill>
                  <a:schemeClr val="bg1">
                    <a:lumMod val="50000"/>
                    <a:lumOff val="50000"/>
                  </a:schemeClr>
                </a:solidFill>
                <a:latin typeface="Cambria" pitchFamily="18" charset="0"/>
              </a:rPr>
              <a:t>Book Clubs &amp; Library Reading Groups – Great Marketing Resources</a:t>
            </a:r>
            <a:endParaRPr lang="en-US" sz="3200" dirty="0">
              <a:solidFill>
                <a:schemeClr val="bg1">
                  <a:lumMod val="50000"/>
                  <a:lumOff val="50000"/>
                </a:schemeClr>
              </a:solidFill>
              <a:latin typeface="Cambria" pitchFamily="18" charset="0"/>
            </a:endParaRP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smtClean="0">
                <a:solidFill>
                  <a:srgbClr val="9F3748"/>
                </a:solidFill>
                <a:latin typeface="Cambria" pitchFamily="18" charset="0"/>
              </a:rPr>
              <a:t>Welcome! </a:t>
            </a:r>
            <a:endParaRPr lang="en-US" sz="4800" dirty="0">
              <a:solidFill>
                <a:srgbClr val="9F3748"/>
              </a:solidFill>
              <a:latin typeface="Cambria" pitchFamily="18" charset="0"/>
            </a:endParaRPr>
          </a:p>
        </p:txBody>
      </p:sp>
    </p:spTree>
    <p:extLst>
      <p:ext uri="{BB962C8B-B14F-4D97-AF65-F5344CB8AC3E}">
        <p14:creationId xmlns:p14="http://schemas.microsoft.com/office/powerpoint/2010/main" xmlns="" val="3248598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6563"/>
            <a:ext cx="8610600" cy="1442674"/>
          </a:xfrm>
        </p:spPr>
        <p:txBody>
          <a:bodyPr/>
          <a:lstStyle/>
          <a:p>
            <a:r>
              <a:rPr lang="en-US" dirty="0"/>
              <a:t>Why Are Book Clubs Important?</a:t>
            </a:r>
          </a:p>
        </p:txBody>
      </p:sp>
      <p:sp>
        <p:nvSpPr>
          <p:cNvPr id="3" name="Content Placeholder 2"/>
          <p:cNvSpPr>
            <a:spLocks noGrp="1"/>
          </p:cNvSpPr>
          <p:nvPr>
            <p:ph idx="1"/>
          </p:nvPr>
        </p:nvSpPr>
        <p:spPr>
          <a:xfrm>
            <a:off x="838200" y="1927958"/>
            <a:ext cx="7467600" cy="3951337"/>
          </a:xfrm>
        </p:spPr>
        <p:txBody>
          <a:bodyPr>
            <a:normAutofit/>
          </a:bodyPr>
          <a:lstStyle/>
          <a:p>
            <a:pPr marL="0" indent="0">
              <a:buNone/>
            </a:pPr>
            <a:r>
              <a:rPr lang="en-US" sz="2800" b="1" dirty="0" smtClean="0"/>
              <a:t>Recommended Reading:</a:t>
            </a:r>
          </a:p>
          <a:p>
            <a:pPr marL="0" indent="0">
              <a:buNone/>
            </a:pPr>
            <a:r>
              <a:rPr lang="en-US" sz="1600" dirty="0" smtClean="0"/>
              <a:t>	</a:t>
            </a:r>
            <a:r>
              <a:rPr lang="en-US" sz="2800" u="sng" dirty="0">
                <a:hlinkClick r:id="rId2"/>
              </a:rPr>
              <a:t>https://litreactor.com/columns/reading-with-purpose-four-reasons-every-writer-should-join-a-book-club</a:t>
            </a:r>
            <a:r>
              <a:rPr lang="en-US" sz="2800" dirty="0"/>
              <a:t> </a:t>
            </a:r>
            <a:endParaRPr lang="en-US" sz="2800" dirty="0" smtClean="0"/>
          </a:p>
          <a:p>
            <a:pPr marL="0" indent="0">
              <a:buNone/>
            </a:pPr>
            <a:endParaRPr lang="en-US" sz="1400" dirty="0" smtClean="0"/>
          </a:p>
          <a:p>
            <a:pPr marL="0" indent="0">
              <a:buNone/>
            </a:pPr>
            <a:r>
              <a:rPr lang="en-US" sz="2800" dirty="0">
                <a:hlinkClick r:id="rId3"/>
              </a:rPr>
              <a:t>http://www.ibpa-online.org/article/book-clubs-part-1-the-benefits</a:t>
            </a:r>
            <a:r>
              <a:rPr lang="en-US" sz="2800" dirty="0" smtClean="0">
                <a:hlinkClick r:id="rId3"/>
              </a:rPr>
              <a:t>/</a:t>
            </a:r>
            <a:endParaRPr lang="en-US" sz="2800" dirty="0" smtClean="0"/>
          </a:p>
          <a:p>
            <a:pPr marL="0" indent="0">
              <a:buNone/>
            </a:pPr>
            <a:endParaRPr lang="en-US" sz="2800" dirty="0"/>
          </a:p>
          <a:p>
            <a:pPr marL="0" indent="0">
              <a:buNone/>
            </a:pPr>
            <a:endParaRPr lang="en-US" sz="2800" dirty="0"/>
          </a:p>
          <a:p>
            <a:pPr marL="0" indent="0">
              <a:buNone/>
            </a:pPr>
            <a:endParaRPr lang="en-US" sz="2800" dirty="0"/>
          </a:p>
        </p:txBody>
      </p:sp>
      <p:pic>
        <p:nvPicPr>
          <p:cNvPr id="4" name="Picture 3" descr="1. a. WWW_logo.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38234" y="5630866"/>
            <a:ext cx="2286991" cy="905648"/>
          </a:xfrm>
          <a:prstGeom prst="rect">
            <a:avLst/>
          </a:prstGeom>
        </p:spPr>
      </p:pic>
      <p:sp>
        <p:nvSpPr>
          <p:cNvPr id="5" name="TextBox 4"/>
          <p:cNvSpPr txBox="1"/>
          <p:nvPr/>
        </p:nvSpPr>
        <p:spPr>
          <a:xfrm>
            <a:off x="460191" y="6036696"/>
            <a:ext cx="2613591" cy="400110"/>
          </a:xfrm>
          <a:prstGeom prst="rect">
            <a:avLst/>
          </a:prstGeom>
          <a:noFill/>
        </p:spPr>
        <p:txBody>
          <a:bodyPr wrap="none" rtlCol="0">
            <a:spAutoFit/>
          </a:bodyPr>
          <a:lstStyle/>
          <a:p>
            <a:r>
              <a:rPr lang="en-US" sz="2000" dirty="0" err="1" smtClean="0">
                <a:solidFill>
                  <a:schemeClr val="tx1">
                    <a:lumMod val="65000"/>
                    <a:lumOff val="35000"/>
                  </a:schemeClr>
                </a:solidFill>
              </a:rPr>
              <a:t>www.WritersWin.com</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xmlns="" val="152877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436563"/>
            <a:ext cx="8610600" cy="1443037"/>
          </a:xfrm>
        </p:spPr>
        <p:txBody>
          <a:bodyPr/>
          <a:lstStyle/>
          <a:p>
            <a:r>
              <a:rPr lang="en-US" dirty="0" smtClean="0"/>
              <a:t>Where to Find Book Clubs</a:t>
            </a:r>
            <a:endParaRPr lang="en-US" dirty="0"/>
          </a:p>
        </p:txBody>
      </p:sp>
      <p:sp>
        <p:nvSpPr>
          <p:cNvPr id="5" name="Vertical Text Placeholder 4"/>
          <p:cNvSpPr>
            <a:spLocks noGrp="1"/>
          </p:cNvSpPr>
          <p:nvPr>
            <p:ph type="body" orient="vert" idx="4294967295"/>
          </p:nvPr>
        </p:nvSpPr>
        <p:spPr>
          <a:xfrm>
            <a:off x="1165297" y="2038350"/>
            <a:ext cx="7246999" cy="3630255"/>
          </a:xfrm>
        </p:spPr>
        <p:txBody>
          <a:bodyPr>
            <a:normAutofit/>
          </a:bodyPr>
          <a:lstStyle/>
          <a:p>
            <a:pPr>
              <a:buClrTx/>
              <a:buFont typeface="Wingdings" pitchFamily="2" charset="2"/>
              <a:buChar char="§"/>
            </a:pPr>
            <a:r>
              <a:rPr lang="en-US" sz="2800" dirty="0" smtClean="0"/>
              <a:t>Virtual (a </a:t>
            </a:r>
            <a:r>
              <a:rPr lang="en-US" sz="2800" dirty="0"/>
              <a:t>la </a:t>
            </a:r>
            <a:r>
              <a:rPr lang="en-US" sz="2800" dirty="0" err="1" smtClean="0"/>
              <a:t>Goodreads.com</a:t>
            </a:r>
            <a:r>
              <a:rPr lang="en-US" sz="2800" dirty="0" smtClean="0"/>
              <a:t>, </a:t>
            </a:r>
            <a:r>
              <a:rPr lang="en-US" sz="2800" dirty="0" err="1" smtClean="0"/>
              <a:t>Shelfari.com</a:t>
            </a:r>
            <a:r>
              <a:rPr lang="en-US" sz="2800" dirty="0" smtClean="0"/>
              <a:t>)</a:t>
            </a:r>
            <a:endParaRPr lang="en-US" sz="2800" dirty="0"/>
          </a:p>
          <a:p>
            <a:pPr>
              <a:buClrTx/>
              <a:buFont typeface="Wingdings" pitchFamily="2" charset="2"/>
              <a:buChar char="§"/>
            </a:pPr>
            <a:r>
              <a:rPr lang="en-US" sz="2800" dirty="0" err="1"/>
              <a:t>Meetups</a:t>
            </a:r>
            <a:r>
              <a:rPr lang="en-US" sz="2800" dirty="0"/>
              <a:t> (must </a:t>
            </a:r>
            <a:r>
              <a:rPr lang="en-US" sz="2800" dirty="0" smtClean="0"/>
              <a:t>join </a:t>
            </a:r>
            <a:r>
              <a:rPr lang="en-US" sz="2800" dirty="0"/>
              <a:t>group to </a:t>
            </a:r>
            <a:r>
              <a:rPr lang="en-US" sz="2800" dirty="0" smtClean="0"/>
              <a:t>be </a:t>
            </a:r>
            <a:r>
              <a:rPr lang="en-US" sz="2800" dirty="0"/>
              <a:t>involved)</a:t>
            </a:r>
          </a:p>
          <a:p>
            <a:pPr>
              <a:buClrTx/>
              <a:buFont typeface="Wingdings" pitchFamily="2" charset="2"/>
              <a:buChar char="§"/>
            </a:pPr>
            <a:r>
              <a:rPr lang="en-US" sz="2800" dirty="0"/>
              <a:t>Bookstores</a:t>
            </a:r>
          </a:p>
          <a:p>
            <a:pPr>
              <a:buClrTx/>
              <a:buFont typeface="Wingdings" pitchFamily="2" charset="2"/>
              <a:buChar char="§"/>
            </a:pPr>
            <a:r>
              <a:rPr lang="en-US" sz="2800" dirty="0" smtClean="0"/>
              <a:t>Where </a:t>
            </a:r>
            <a:r>
              <a:rPr lang="en-US" sz="2800" dirty="0"/>
              <a:t>Writers </a:t>
            </a:r>
            <a:r>
              <a:rPr lang="en-US" sz="2800" dirty="0" smtClean="0"/>
              <a:t>Win’s Winner Circle (</a:t>
            </a:r>
            <a:r>
              <a:rPr lang="en-US" sz="2800" dirty="0" smtClean="0">
                <a:hlinkClick r:id="rId3"/>
              </a:rPr>
              <a:t>www.writerswin.com</a:t>
            </a:r>
            <a:r>
              <a:rPr lang="en-US" sz="2800" dirty="0" smtClean="0"/>
              <a:t> Use code BQB20 to get $20 off of membership) </a:t>
            </a:r>
          </a:p>
          <a:p>
            <a:pPr>
              <a:buClrTx/>
              <a:buFont typeface="Wingdings" pitchFamily="2" charset="2"/>
              <a:buChar char="§"/>
            </a:pPr>
            <a:r>
              <a:rPr lang="en-US" sz="2800" dirty="0" smtClean="0"/>
              <a:t>Alternative Options (book dependent)</a:t>
            </a:r>
          </a:p>
        </p:txBody>
      </p:sp>
      <p:pic>
        <p:nvPicPr>
          <p:cNvPr id="6" name="Picture 5" descr="1. a. WWW_logo.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38234" y="5630866"/>
            <a:ext cx="2286991" cy="905648"/>
          </a:xfrm>
          <a:prstGeom prst="rect">
            <a:avLst/>
          </a:prstGeom>
        </p:spPr>
      </p:pic>
      <p:sp>
        <p:nvSpPr>
          <p:cNvPr id="7" name="TextBox 6"/>
          <p:cNvSpPr txBox="1"/>
          <p:nvPr/>
        </p:nvSpPr>
        <p:spPr>
          <a:xfrm>
            <a:off x="460191" y="6036696"/>
            <a:ext cx="2613591" cy="400110"/>
          </a:xfrm>
          <a:prstGeom prst="rect">
            <a:avLst/>
          </a:prstGeom>
          <a:noFill/>
        </p:spPr>
        <p:txBody>
          <a:bodyPr wrap="none" rtlCol="0">
            <a:spAutoFit/>
          </a:bodyPr>
          <a:lstStyle/>
          <a:p>
            <a:r>
              <a:rPr lang="en-US" sz="2000" dirty="0" err="1" smtClean="0">
                <a:solidFill>
                  <a:schemeClr val="tx1">
                    <a:lumMod val="65000"/>
                    <a:lumOff val="35000"/>
                  </a:schemeClr>
                </a:solidFill>
              </a:rPr>
              <a:t>www.WritersWin.com</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xmlns="" val="3267447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436563"/>
            <a:ext cx="8610600" cy="1443037"/>
          </a:xfrm>
        </p:spPr>
        <p:txBody>
          <a:bodyPr/>
          <a:lstStyle/>
          <a:p>
            <a:r>
              <a:rPr lang="en-US" dirty="0" smtClean="0"/>
              <a:t>How to Pitch Book Clubs</a:t>
            </a:r>
            <a:endParaRPr lang="en-US" dirty="0"/>
          </a:p>
        </p:txBody>
      </p:sp>
      <p:sp>
        <p:nvSpPr>
          <p:cNvPr id="5" name="Vertical Text Placeholder 4"/>
          <p:cNvSpPr>
            <a:spLocks noGrp="1"/>
          </p:cNvSpPr>
          <p:nvPr>
            <p:ph type="body" orient="vert" idx="4294967295"/>
          </p:nvPr>
        </p:nvSpPr>
        <p:spPr>
          <a:xfrm>
            <a:off x="1165298" y="2056755"/>
            <a:ext cx="6934068" cy="3827777"/>
          </a:xfrm>
        </p:spPr>
        <p:txBody>
          <a:bodyPr>
            <a:noAutofit/>
          </a:bodyPr>
          <a:lstStyle/>
          <a:p>
            <a:pPr>
              <a:buClrTx/>
              <a:buFont typeface="Wingdings" pitchFamily="2" charset="2"/>
              <a:buChar char="§"/>
            </a:pPr>
            <a:r>
              <a:rPr lang="en-US" sz="2800" dirty="0" smtClean="0"/>
              <a:t>Begin developing connections EARLY</a:t>
            </a:r>
          </a:p>
          <a:p>
            <a:pPr>
              <a:buClrTx/>
              <a:buFont typeface="Wingdings" pitchFamily="2" charset="2"/>
              <a:buChar char="§"/>
            </a:pPr>
            <a:r>
              <a:rPr lang="en-US" sz="2800" dirty="0" smtClean="0"/>
              <a:t>Put a list of Book Club Qs on your website</a:t>
            </a:r>
          </a:p>
          <a:p>
            <a:pPr>
              <a:buClrTx/>
              <a:buFont typeface="Wingdings" pitchFamily="2" charset="2"/>
              <a:buChar char="§"/>
            </a:pPr>
            <a:r>
              <a:rPr lang="en-US" sz="2800" dirty="0" smtClean="0"/>
              <a:t>Make sure the club reads your genre</a:t>
            </a:r>
          </a:p>
          <a:p>
            <a:pPr>
              <a:buClrTx/>
              <a:buFont typeface="Wingdings" pitchFamily="2" charset="2"/>
              <a:buChar char="§"/>
            </a:pPr>
            <a:r>
              <a:rPr lang="en-US" sz="2800" dirty="0" smtClean="0"/>
              <a:t>Be kind and willing to visit</a:t>
            </a:r>
          </a:p>
          <a:p>
            <a:pPr>
              <a:buClrTx/>
              <a:buFont typeface="Wingdings" pitchFamily="2" charset="2"/>
              <a:buChar char="§"/>
            </a:pPr>
            <a:r>
              <a:rPr lang="en-US" sz="2800" dirty="0" smtClean="0"/>
              <a:t>Pitch template available in the “Templates &amp; Tutorials” section of the Winner Circle</a:t>
            </a:r>
          </a:p>
          <a:p>
            <a:pPr>
              <a:buFont typeface="Wingdings" charset="2"/>
              <a:buChar char="q"/>
            </a:pPr>
            <a:endParaRPr lang="en-US" sz="2800" dirty="0" smtClean="0"/>
          </a:p>
          <a:p>
            <a:pPr>
              <a:buFont typeface="Wingdings" charset="2"/>
              <a:buChar char="q"/>
            </a:pPr>
            <a:endParaRPr lang="en-US" sz="2800" dirty="0" smtClean="0"/>
          </a:p>
          <a:p>
            <a:pPr>
              <a:buFont typeface="Wingdings" charset="2"/>
              <a:buChar char="q"/>
            </a:pPr>
            <a:endParaRPr lang="en-US" sz="2800" dirty="0" smtClean="0"/>
          </a:p>
          <a:p>
            <a:pPr>
              <a:buFont typeface="Wingdings" charset="2"/>
              <a:buChar char="q"/>
            </a:pPr>
            <a:endParaRPr lang="en-US" sz="2800" dirty="0"/>
          </a:p>
        </p:txBody>
      </p:sp>
      <p:pic>
        <p:nvPicPr>
          <p:cNvPr id="6" name="Picture 5" descr="1. a. WWW_logo.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38234" y="5630866"/>
            <a:ext cx="2286991" cy="905648"/>
          </a:xfrm>
          <a:prstGeom prst="rect">
            <a:avLst/>
          </a:prstGeom>
        </p:spPr>
      </p:pic>
      <p:sp>
        <p:nvSpPr>
          <p:cNvPr id="7" name="TextBox 6"/>
          <p:cNvSpPr txBox="1"/>
          <p:nvPr/>
        </p:nvSpPr>
        <p:spPr>
          <a:xfrm>
            <a:off x="460191" y="6036696"/>
            <a:ext cx="2613591" cy="400110"/>
          </a:xfrm>
          <a:prstGeom prst="rect">
            <a:avLst/>
          </a:prstGeom>
          <a:noFill/>
        </p:spPr>
        <p:txBody>
          <a:bodyPr wrap="none" rtlCol="0">
            <a:spAutoFit/>
          </a:bodyPr>
          <a:lstStyle/>
          <a:p>
            <a:r>
              <a:rPr lang="en-US" sz="2000" dirty="0" err="1" smtClean="0">
                <a:solidFill>
                  <a:schemeClr val="tx1">
                    <a:lumMod val="65000"/>
                    <a:lumOff val="35000"/>
                  </a:schemeClr>
                </a:solidFill>
              </a:rPr>
              <a:t>www.WritersWin.com</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xmlns="" val="3184167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9600" y="436563"/>
            <a:ext cx="8534400" cy="1443037"/>
          </a:xfrm>
        </p:spPr>
        <p:txBody>
          <a:bodyPr/>
          <a:lstStyle/>
          <a:p>
            <a:r>
              <a:rPr lang="en-US" dirty="0"/>
              <a:t>How to Pitch Book Clubs</a:t>
            </a:r>
          </a:p>
        </p:txBody>
      </p:sp>
      <p:sp>
        <p:nvSpPr>
          <p:cNvPr id="5" name="Vertical Text Placeholder 4"/>
          <p:cNvSpPr>
            <a:spLocks noGrp="1"/>
          </p:cNvSpPr>
          <p:nvPr>
            <p:ph type="body" orient="vert" idx="4294967295"/>
          </p:nvPr>
        </p:nvSpPr>
        <p:spPr>
          <a:xfrm>
            <a:off x="1165298" y="2038350"/>
            <a:ext cx="6302301" cy="3827777"/>
          </a:xfrm>
        </p:spPr>
        <p:txBody>
          <a:bodyPr>
            <a:normAutofit lnSpcReduction="10000"/>
          </a:bodyPr>
          <a:lstStyle/>
          <a:p>
            <a:pPr marL="0" indent="0">
              <a:buNone/>
            </a:pPr>
            <a:r>
              <a:rPr lang="en-US" b="1" dirty="0"/>
              <a:t>Recommended </a:t>
            </a:r>
            <a:r>
              <a:rPr lang="en-US" b="1" dirty="0" smtClean="0"/>
              <a:t>Reading: </a:t>
            </a:r>
          </a:p>
          <a:p>
            <a:pPr marL="0" indent="0">
              <a:buNone/>
            </a:pPr>
            <a:endParaRPr lang="en-US" sz="1800" b="1" dirty="0" smtClean="0"/>
          </a:p>
          <a:p>
            <a:pPr marL="0" indent="0">
              <a:buNone/>
            </a:pPr>
            <a:r>
              <a:rPr lang="en-US" u="sng" dirty="0" smtClean="0">
                <a:hlinkClick r:id="rId3"/>
              </a:rPr>
              <a:t>http</a:t>
            </a:r>
            <a:r>
              <a:rPr lang="en-US" u="sng" dirty="0">
                <a:hlinkClick r:id="rId3"/>
              </a:rPr>
              <a:t>://www.pubsensesummit.com/how-to-get-your-novel-in-the-hands-of-book-clubs</a:t>
            </a:r>
            <a:r>
              <a:rPr lang="en-US" u="sng" dirty="0" smtClean="0">
                <a:hlinkClick r:id="rId3"/>
              </a:rPr>
              <a:t>/</a:t>
            </a:r>
            <a:endParaRPr lang="en-US" u="sng" dirty="0" smtClean="0"/>
          </a:p>
          <a:p>
            <a:pPr marL="0" indent="0">
              <a:buNone/>
            </a:pPr>
            <a:endParaRPr lang="en-US" u="sng" dirty="0"/>
          </a:p>
          <a:p>
            <a:pPr marL="0" indent="0">
              <a:buNone/>
            </a:pPr>
            <a:r>
              <a:rPr lang="en-US" dirty="0">
                <a:hlinkClick r:id="rId4"/>
              </a:rPr>
              <a:t>http://janefriedman.com/2012/11/13/sell-more-fiction-by-activating-the-power-of-book-clubs</a:t>
            </a:r>
            <a:r>
              <a:rPr lang="en-US" dirty="0" smtClean="0">
                <a:hlinkClick r:id="rId4"/>
              </a:rPr>
              <a:t>/</a:t>
            </a:r>
            <a:endParaRPr lang="en-US" dirty="0" smtClean="0"/>
          </a:p>
          <a:p>
            <a:pPr marL="0" indent="0">
              <a:buNone/>
            </a:pPr>
            <a:endParaRPr lang="en-US" dirty="0"/>
          </a:p>
        </p:txBody>
      </p:sp>
      <p:pic>
        <p:nvPicPr>
          <p:cNvPr id="7" name="Picture 6" descr="1. a. WWW_logo.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38234" y="5630866"/>
            <a:ext cx="2286991" cy="905648"/>
          </a:xfrm>
          <a:prstGeom prst="rect">
            <a:avLst/>
          </a:prstGeom>
        </p:spPr>
      </p:pic>
      <p:sp>
        <p:nvSpPr>
          <p:cNvPr id="8" name="TextBox 7"/>
          <p:cNvSpPr txBox="1"/>
          <p:nvPr/>
        </p:nvSpPr>
        <p:spPr>
          <a:xfrm>
            <a:off x="460191" y="6036696"/>
            <a:ext cx="2613591" cy="400110"/>
          </a:xfrm>
          <a:prstGeom prst="rect">
            <a:avLst/>
          </a:prstGeom>
          <a:noFill/>
        </p:spPr>
        <p:txBody>
          <a:bodyPr wrap="none" rtlCol="0">
            <a:spAutoFit/>
          </a:bodyPr>
          <a:lstStyle/>
          <a:p>
            <a:r>
              <a:rPr lang="en-US" sz="2000" dirty="0" err="1" smtClean="0">
                <a:solidFill>
                  <a:schemeClr val="tx1">
                    <a:lumMod val="65000"/>
                    <a:lumOff val="35000"/>
                  </a:schemeClr>
                </a:solidFill>
              </a:rPr>
              <a:t>www.WritersWin.com</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xmlns="" val="179131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360000">
            <a:off x="5274784" y="2984213"/>
            <a:ext cx="2853539" cy="2892976"/>
          </a:xfrm>
        </p:spPr>
        <p:txBody>
          <a:bodyPr>
            <a:normAutofit fontScale="77500" lnSpcReduction="20000"/>
          </a:bodyPr>
          <a:lstStyle/>
          <a:p>
            <a:pPr algn="l"/>
            <a:r>
              <a:rPr lang="en-US" b="1" dirty="0" smtClean="0"/>
              <a:t>BQB/</a:t>
            </a:r>
            <a:r>
              <a:rPr lang="en-US" b="1" dirty="0" err="1" smtClean="0"/>
              <a:t>WriteLife</a:t>
            </a:r>
            <a:r>
              <a:rPr lang="en-US" b="1" dirty="0" smtClean="0"/>
              <a:t> Authors!</a:t>
            </a:r>
          </a:p>
          <a:p>
            <a:pPr marL="342900" indent="-342900" algn="l">
              <a:buAutoNum type="arabicPeriod"/>
            </a:pPr>
            <a:r>
              <a:rPr lang="en-US" dirty="0" smtClean="0">
                <a:hlinkClick r:id="rId3"/>
              </a:rPr>
              <a:t>Join our Winner Circle with promo code BQB20 for $20 off</a:t>
            </a:r>
            <a:r>
              <a:rPr lang="en-US" dirty="0" smtClean="0"/>
              <a:t>; with access to, book clubs, vetted reviewers and more!</a:t>
            </a:r>
          </a:p>
          <a:p>
            <a:pPr marL="342900" indent="-342900" algn="l">
              <a:buAutoNum type="arabicPeriod"/>
            </a:pPr>
            <a:r>
              <a:rPr lang="en-US" dirty="0" smtClean="0"/>
              <a:t>10% off any WWW service, too…</a:t>
            </a:r>
            <a:endParaRPr lang="en-US" dirty="0"/>
          </a:p>
        </p:txBody>
      </p:sp>
      <p:pic>
        <p:nvPicPr>
          <p:cNvPr id="4" name="Picture 3" descr="icons_WC_join.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381607">
            <a:off x="3378329" y="2905419"/>
            <a:ext cx="1754271" cy="1656811"/>
          </a:xfrm>
          <a:prstGeom prst="rect">
            <a:avLst/>
          </a:prstGeom>
          <a:ln>
            <a:noFill/>
          </a:ln>
          <a:effectLst>
            <a:outerShdw blurRad="190500" algn="tl" rotWithShape="0">
              <a:srgbClr val="000000">
                <a:alpha val="70000"/>
              </a:srgbClr>
            </a:outerShdw>
          </a:effectLst>
        </p:spPr>
      </p:pic>
      <p:sp>
        <p:nvSpPr>
          <p:cNvPr id="5" name="TextBox 4"/>
          <p:cNvSpPr txBox="1"/>
          <p:nvPr/>
        </p:nvSpPr>
        <p:spPr>
          <a:xfrm rot="20513962">
            <a:off x="690685" y="4140840"/>
            <a:ext cx="2265739" cy="1477328"/>
          </a:xfrm>
          <a:prstGeom prst="rect">
            <a:avLst/>
          </a:prstGeom>
          <a:noFill/>
        </p:spPr>
        <p:txBody>
          <a:bodyPr wrap="square" rtlCol="0">
            <a:spAutoFit/>
          </a:bodyPr>
          <a:lstStyle/>
          <a:p>
            <a:pPr algn="ctr"/>
            <a:r>
              <a:rPr lang="en-US" b="1" dirty="0" smtClean="0">
                <a:latin typeface="Sand"/>
                <a:cs typeface="Sand"/>
              </a:rPr>
              <a:t>Visit </a:t>
            </a:r>
            <a:r>
              <a:rPr lang="en-US" b="1" dirty="0" err="1" smtClean="0">
                <a:latin typeface="Sand"/>
                <a:cs typeface="Sand"/>
              </a:rPr>
              <a:t>writerswin.com</a:t>
            </a:r>
            <a:r>
              <a:rPr lang="en-US" b="1" dirty="0" smtClean="0">
                <a:latin typeface="Sand"/>
                <a:cs typeface="Sand"/>
              </a:rPr>
              <a:t> to sign up for free consult, too!</a:t>
            </a:r>
            <a:endParaRPr lang="en-US" b="1" dirty="0">
              <a:latin typeface="Sand"/>
              <a:cs typeface="Sand"/>
            </a:endParaRPr>
          </a:p>
        </p:txBody>
      </p:sp>
    </p:spTree>
    <p:extLst>
      <p:ext uri="{BB962C8B-B14F-4D97-AF65-F5344CB8AC3E}">
        <p14:creationId xmlns:p14="http://schemas.microsoft.com/office/powerpoint/2010/main" xmlns="" val="3566726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pPr marL="0" indent="0">
              <a:buNone/>
            </a:pPr>
            <a:r>
              <a:rPr lang="en-US" dirty="0" smtClean="0"/>
              <a:t>Type any questions in the chat feature here!</a:t>
            </a:r>
          </a:p>
          <a:p>
            <a:endParaRPr lang="en-US" dirty="0"/>
          </a:p>
        </p:txBody>
      </p:sp>
      <p:cxnSp>
        <p:nvCxnSpPr>
          <p:cNvPr id="5" name="Straight Arrow Connector 4"/>
          <p:cNvCxnSpPr/>
          <p:nvPr/>
        </p:nvCxnSpPr>
        <p:spPr>
          <a:xfrm flipH="1">
            <a:off x="2057400" y="3581400"/>
            <a:ext cx="2286000" cy="838200"/>
          </a:xfrm>
          <a:prstGeom prst="straightConnector1">
            <a:avLst/>
          </a:prstGeom>
          <a:ln w="1174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74220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Month’s Training Call</a:t>
            </a:r>
            <a:endParaRPr lang="en-US" b="1" dirty="0"/>
          </a:p>
        </p:txBody>
      </p:sp>
      <p:sp>
        <p:nvSpPr>
          <p:cNvPr id="3" name="Content Placeholder 2"/>
          <p:cNvSpPr>
            <a:spLocks noGrp="1"/>
          </p:cNvSpPr>
          <p:nvPr>
            <p:ph idx="1"/>
          </p:nvPr>
        </p:nvSpPr>
        <p:spPr/>
        <p:txBody>
          <a:bodyPr>
            <a:normAutofit fontScale="92500" lnSpcReduction="10000"/>
          </a:bodyPr>
          <a:lstStyle/>
          <a:p>
            <a:pPr algn="ctr"/>
            <a:r>
              <a:rPr lang="en-US" b="1" dirty="0" smtClean="0"/>
              <a:t>Saturday, May 16</a:t>
            </a:r>
            <a:r>
              <a:rPr lang="en-US" b="1" baseline="30000" dirty="0" smtClean="0"/>
              <a:t>th</a:t>
            </a:r>
            <a:r>
              <a:rPr lang="en-US" b="1" dirty="0" smtClean="0"/>
              <a:t> at 10:00 a.m. EST</a:t>
            </a:r>
          </a:p>
          <a:p>
            <a:pPr algn="ctr"/>
            <a:r>
              <a:rPr lang="en-US" b="1" dirty="0" smtClean="0"/>
              <a:t>With Nancy Baumann of </a:t>
            </a:r>
            <a:r>
              <a:rPr lang="en-US" b="1" dirty="0" err="1" smtClean="0"/>
              <a:t>Bookarma</a:t>
            </a:r>
            <a:r>
              <a:rPr lang="en-US" b="1" dirty="0" smtClean="0"/>
              <a:t> </a:t>
            </a:r>
          </a:p>
          <a:p>
            <a:endParaRPr lang="en-US" b="1" dirty="0" smtClean="0"/>
          </a:p>
          <a:p>
            <a:pPr algn="ctr"/>
            <a:r>
              <a:rPr lang="en-US" b="1" dirty="0" smtClean="0"/>
              <a:t>Title: How Karma and Cooperation Create Successful Authors</a:t>
            </a:r>
          </a:p>
          <a:p>
            <a:r>
              <a:rPr lang="en-US" dirty="0" smtClean="0"/>
              <a:t> </a:t>
            </a:r>
          </a:p>
          <a:p>
            <a:r>
              <a:rPr lang="en-US" b="1" dirty="0" smtClean="0"/>
              <a:t>Description: </a:t>
            </a:r>
            <a:r>
              <a:rPr lang="en-US" dirty="0" smtClean="0"/>
              <a:t>Over a million books are published each year, and getting yours discovered is a continual effort. Learn how you, Karma, and Cooperation amongst authors can send your books around the world and into the hands of new readers. </a:t>
            </a:r>
          </a:p>
          <a:p>
            <a:endParaRPr lang="en-US" dirty="0"/>
          </a:p>
        </p:txBody>
      </p:sp>
    </p:spTree>
    <p:extLst>
      <p:ext uri="{BB962C8B-B14F-4D97-AF65-F5344CB8AC3E}">
        <p14:creationId xmlns:p14="http://schemas.microsoft.com/office/powerpoint/2010/main" xmlns="" val="774220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828800"/>
            <a:ext cx="10439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smtClean="0"/>
              <a:t>Thanks for joining us!</a:t>
            </a:r>
            <a:endParaRPr lang="en-US" b="1" dirty="0"/>
          </a:p>
        </p:txBody>
      </p:sp>
      <p:sp>
        <p:nvSpPr>
          <p:cNvPr id="3" name="Content Placeholder 2"/>
          <p:cNvSpPr>
            <a:spLocks noGrp="1"/>
          </p:cNvSpPr>
          <p:nvPr>
            <p:ph idx="1"/>
          </p:nvPr>
        </p:nvSpPr>
        <p:spPr/>
        <p:txBody>
          <a:bodyPr/>
          <a:lstStyle/>
          <a:p>
            <a:pPr marL="0" indent="0" algn="ctr">
              <a:buNone/>
            </a:pPr>
            <a:r>
              <a:rPr lang="en-US" dirty="0" smtClean="0"/>
              <a:t>Have a great Saturday!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4600" y="2667000"/>
            <a:ext cx="4191000" cy="3194359"/>
          </a:xfrm>
          <a:prstGeom prst="rect">
            <a:avLst/>
          </a:prstGeom>
        </p:spPr>
      </p:pic>
    </p:spTree>
    <p:extLst>
      <p:ext uri="{BB962C8B-B14F-4D97-AF65-F5344CB8AC3E}">
        <p14:creationId xmlns:p14="http://schemas.microsoft.com/office/powerpoint/2010/main" xmlns="" val="158206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pic>
        <p:nvPicPr>
          <p:cNvPr id="4" name="Content Placeholder 3" descr="Leidich, Terri Ann.jpg.jpg"/>
          <p:cNvPicPr>
            <a:picLocks noGrp="1" noChangeAspect="1"/>
          </p:cNvPicPr>
          <p:nvPr>
            <p:ph idx="1"/>
          </p:nvPr>
        </p:nvPicPr>
        <p:blipFill>
          <a:blip r:embed="rId2" cstate="print"/>
          <a:stretch>
            <a:fillRect/>
          </a:stretch>
        </p:blipFill>
        <p:spPr>
          <a:xfrm>
            <a:off x="381000" y="2209800"/>
            <a:ext cx="1851196" cy="2503922"/>
          </a:xfrm>
        </p:spPr>
      </p:pic>
      <p:sp>
        <p:nvSpPr>
          <p:cNvPr id="5" name="TextBox 4"/>
          <p:cNvSpPr txBox="1"/>
          <p:nvPr/>
        </p:nvSpPr>
        <p:spPr>
          <a:xfrm>
            <a:off x="381000" y="4953000"/>
            <a:ext cx="8458200" cy="738664"/>
          </a:xfrm>
          <a:prstGeom prst="rect">
            <a:avLst/>
          </a:prstGeom>
          <a:noFill/>
        </p:spPr>
        <p:txBody>
          <a:bodyPr wrap="square" rtlCol="0">
            <a:spAutoFit/>
          </a:bodyPr>
          <a:lstStyle/>
          <a:p>
            <a:r>
              <a:rPr lang="en-US" sz="1400" b="1" dirty="0" smtClean="0"/>
              <a:t>Terri Leidich				Shari Stauch</a:t>
            </a:r>
          </a:p>
          <a:p>
            <a:r>
              <a:rPr lang="en-US" sz="1400" dirty="0" smtClean="0"/>
              <a:t>President/Publisher				CEO/Founder: Where Writers Win </a:t>
            </a:r>
          </a:p>
          <a:p>
            <a:r>
              <a:rPr lang="en-US" sz="1400" dirty="0" smtClean="0"/>
              <a:t>BQB Publishing/WriteLife Publishing		Co-Founder: </a:t>
            </a:r>
            <a:r>
              <a:rPr lang="en-US" sz="1400" dirty="0" err="1" smtClean="0"/>
              <a:t>PubSense</a:t>
            </a:r>
            <a:r>
              <a:rPr lang="en-US" sz="1400" dirty="0" smtClean="0"/>
              <a:t> Writer’s Conference</a:t>
            </a:r>
            <a:endParaRPr lang="en-US" sz="1400" dirty="0"/>
          </a:p>
        </p:txBody>
      </p:sp>
      <p:pic>
        <p:nvPicPr>
          <p:cNvPr id="3" name="Picture 2" descr="Shari-Stauch.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53000" y="2273300"/>
            <a:ext cx="1828800" cy="2451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p:txBody>
          <a:bodyPr>
            <a:normAutofit/>
          </a:bodyPr>
          <a:lstStyle/>
          <a:p>
            <a:pPr>
              <a:buClr>
                <a:srgbClr val="9F3748"/>
              </a:buClr>
              <a:buFont typeface="Arial" pitchFamily="34" charset="0"/>
              <a:buChar char="•"/>
            </a:pPr>
            <a:r>
              <a:rPr lang="en-US" sz="2400" dirty="0" smtClean="0"/>
              <a:t>Book Clubs and Library Reading Groups are great ways to get your books into the hands of readers.</a:t>
            </a:r>
          </a:p>
          <a:p>
            <a:pPr>
              <a:buClr>
                <a:srgbClr val="9F3748"/>
              </a:buClr>
              <a:buFont typeface="Arial" pitchFamily="34" charset="0"/>
              <a:buChar char="•"/>
            </a:pPr>
            <a:endParaRPr lang="en-US" sz="2400" dirty="0" smtClean="0"/>
          </a:p>
          <a:p>
            <a:pPr>
              <a:buClr>
                <a:srgbClr val="9F3748"/>
              </a:buClr>
              <a:buFont typeface="Arial" pitchFamily="34" charset="0"/>
              <a:buChar char="•"/>
            </a:pPr>
            <a:r>
              <a:rPr lang="en-US" sz="2400" dirty="0" smtClean="0"/>
              <a:t>In today’s publishing environment, connecting with readers is paramount to success and book clubs and reading groups are a great way to do that. </a:t>
            </a:r>
          </a:p>
          <a:p>
            <a:pPr>
              <a:buClr>
                <a:srgbClr val="9F3748"/>
              </a:buClr>
              <a:buFont typeface="Arial" pitchFamily="34" charset="0"/>
              <a:buChar char="•"/>
            </a:pPr>
            <a:endParaRPr lang="en-US" sz="2400" dirty="0" smtClean="0"/>
          </a:p>
          <a:p>
            <a:pPr>
              <a:buClr>
                <a:srgbClr val="9F3748"/>
              </a:buClr>
              <a:buFont typeface="Arial" pitchFamily="34" charset="0"/>
              <a:buChar char="•"/>
            </a:pPr>
            <a:r>
              <a:rPr lang="en-US" sz="2400" dirty="0" smtClean="0"/>
              <a:t> Word-of-mouth is one of the strongest tools we as authors have, and book clubs and reading groups can start word-of-mouth churning. </a:t>
            </a:r>
          </a:p>
          <a:p>
            <a:pPr>
              <a:buClr>
                <a:srgbClr val="9F3748"/>
              </a:buClr>
              <a:buFont typeface="Arial" pitchFamily="34" charset="0"/>
              <a:buChar char="•"/>
            </a:pPr>
            <a:endParaRPr lang="en-US" sz="2400" dirty="0"/>
          </a:p>
        </p:txBody>
      </p:sp>
    </p:spTree>
    <p:extLst>
      <p:ext uri="{BB962C8B-B14F-4D97-AF65-F5344CB8AC3E}">
        <p14:creationId xmlns:p14="http://schemas.microsoft.com/office/powerpoint/2010/main" xmlns="" val="774220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Finding Library Reading Groups</a:t>
            </a:r>
            <a:endParaRPr lang="en-US" b="1" dirty="0"/>
          </a:p>
        </p:txBody>
      </p:sp>
      <p:sp>
        <p:nvSpPr>
          <p:cNvPr id="3" name="Content Placeholder 2"/>
          <p:cNvSpPr>
            <a:spLocks noGrp="1"/>
          </p:cNvSpPr>
          <p:nvPr>
            <p:ph idx="1"/>
          </p:nvPr>
        </p:nvSpPr>
        <p:spPr/>
        <p:txBody>
          <a:bodyPr>
            <a:normAutofit fontScale="92500"/>
          </a:bodyPr>
          <a:lstStyle/>
          <a:p>
            <a:pPr>
              <a:buClr>
                <a:srgbClr val="9F3748"/>
              </a:buClr>
              <a:buFont typeface="Arial" pitchFamily="34" charset="0"/>
              <a:buChar char="•"/>
            </a:pPr>
            <a:r>
              <a:rPr lang="en-US" sz="1800" dirty="0" smtClean="0"/>
              <a:t>Connect with your local libraries to find out about their reading groups, what genres they read, and, if appropriate to the genres they read, how you can get your book considered.</a:t>
            </a:r>
          </a:p>
          <a:p>
            <a:pPr>
              <a:buClr>
                <a:srgbClr val="9F3748"/>
              </a:buClr>
              <a:buFont typeface="Arial" pitchFamily="34" charset="0"/>
              <a:buChar char="•"/>
            </a:pPr>
            <a:r>
              <a:rPr lang="en-US" sz="1800" dirty="0" smtClean="0"/>
              <a:t>Join </a:t>
            </a:r>
            <a:r>
              <a:rPr lang="en-US" sz="1800" dirty="0" smtClean="0">
                <a:hlinkClick r:id="rId2"/>
              </a:rPr>
              <a:t>www.writerswin.com</a:t>
            </a:r>
            <a:r>
              <a:rPr lang="en-US" sz="1800" dirty="0" smtClean="0"/>
              <a:t> (Use code BQB20 to get $20 off of membership) (free peek: </a:t>
            </a:r>
            <a:r>
              <a:rPr lang="en-US" sz="1800" dirty="0" smtClean="0">
                <a:hlinkClick r:id="rId3"/>
              </a:rPr>
              <a:t>http://bit.ly/1yMFQxU</a:t>
            </a:r>
            <a:r>
              <a:rPr lang="en-US" sz="1800" dirty="0" smtClean="0"/>
              <a:t>) </a:t>
            </a:r>
          </a:p>
          <a:p>
            <a:pPr>
              <a:buClr>
                <a:srgbClr val="9F3748"/>
              </a:buClr>
              <a:buFont typeface="Arial" pitchFamily="34" charset="0"/>
              <a:buChar char="•"/>
            </a:pPr>
            <a:r>
              <a:rPr lang="en-US" sz="1800" dirty="0" smtClean="0"/>
              <a:t>Do an Internet search for library reading groups in your area.</a:t>
            </a:r>
          </a:p>
          <a:p>
            <a:pPr lvl="1">
              <a:buClr>
                <a:srgbClr val="9F3748"/>
              </a:buClr>
              <a:buFont typeface="Arial" pitchFamily="34" charset="0"/>
              <a:buChar char="•"/>
            </a:pPr>
            <a:r>
              <a:rPr lang="en-US" sz="1800" dirty="0" smtClean="0"/>
              <a:t>Find the person in charge, find out about their reading groups, and connect. </a:t>
            </a:r>
          </a:p>
          <a:p>
            <a:pPr>
              <a:buClr>
                <a:srgbClr val="9F3748"/>
              </a:buClr>
              <a:buFont typeface="Arial" pitchFamily="34" charset="0"/>
              <a:buChar char="•"/>
            </a:pPr>
            <a:r>
              <a:rPr lang="en-US" sz="1800" dirty="0" smtClean="0"/>
              <a:t>Use resource databases like </a:t>
            </a:r>
            <a:r>
              <a:rPr lang="en-US" sz="1800" dirty="0" smtClean="0">
                <a:hlinkClick r:id="rId4"/>
              </a:rPr>
              <a:t>www.authorsresourcelist.com</a:t>
            </a:r>
            <a:r>
              <a:rPr lang="en-US" sz="1800" dirty="0" smtClean="0"/>
              <a:t> to find libraries close to you or in areas to which you travel. </a:t>
            </a:r>
          </a:p>
          <a:p>
            <a:pPr lvl="1">
              <a:buClr>
                <a:srgbClr val="9F3748"/>
              </a:buClr>
              <a:buFont typeface="Arial" pitchFamily="34" charset="0"/>
              <a:buChar char="•"/>
            </a:pPr>
            <a:r>
              <a:rPr lang="en-US" sz="1600" dirty="0" smtClean="0"/>
              <a:t>Connect with the library to find out if they sponsor reading groups, the genres they read, and how you can get your book considered (if appropriate to the genres they read). </a:t>
            </a:r>
          </a:p>
          <a:p>
            <a:pPr>
              <a:buClr>
                <a:srgbClr val="9F3748"/>
              </a:buClr>
              <a:buFont typeface="Arial" pitchFamily="34" charset="0"/>
              <a:buChar char="•"/>
            </a:pPr>
            <a:r>
              <a:rPr lang="en-US" sz="1800" dirty="0" smtClean="0"/>
              <a:t>Library reading groups read books from all genres: fiction, nonfiction, children’s, young adult, business books, self-help books, etc.</a:t>
            </a:r>
          </a:p>
          <a:p>
            <a:pPr lvl="1">
              <a:buClr>
                <a:srgbClr val="9F3748"/>
              </a:buClr>
              <a:buFont typeface="Arial" pitchFamily="34" charset="0"/>
              <a:buChar char="•"/>
            </a:pPr>
            <a:r>
              <a:rPr lang="en-US" sz="1600" dirty="0" smtClean="0"/>
              <a:t>Find the groups that are best suited for your book and then pitch you and your book to them (more information on pitching in the book club section that follows).  </a:t>
            </a:r>
          </a:p>
          <a:p>
            <a:pPr>
              <a:buClr>
                <a:srgbClr val="9F3748"/>
              </a:buClr>
              <a:buNone/>
            </a:pPr>
            <a:endParaRPr lang="en-US" sz="2400" dirty="0"/>
          </a:p>
        </p:txBody>
      </p:sp>
    </p:spTree>
    <p:extLst>
      <p:ext uri="{BB962C8B-B14F-4D97-AF65-F5344CB8AC3E}">
        <p14:creationId xmlns:p14="http://schemas.microsoft.com/office/powerpoint/2010/main" xmlns="" val="774220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7912"/>
          </a:xfrm>
        </p:spPr>
        <p:txBody>
          <a:bodyPr>
            <a:normAutofit fontScale="90000"/>
          </a:bodyPr>
          <a:lstStyle/>
          <a:p>
            <a:endParaRPr lang="en-US"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70278" y="838201"/>
            <a:ext cx="7803444" cy="5486400"/>
          </a:xfrm>
          <a:prstGeom prst="rect">
            <a:avLst/>
          </a:prstGeom>
          <a:noFill/>
          <a:ln w="9525">
            <a:noFill/>
            <a:miter lim="800000"/>
            <a:headEnd/>
            <a:tailEnd/>
          </a:ln>
        </p:spPr>
      </p:pic>
    </p:spTree>
    <p:extLst>
      <p:ext uri="{BB962C8B-B14F-4D97-AF65-F5344CB8AC3E}">
        <p14:creationId xmlns:p14="http://schemas.microsoft.com/office/powerpoint/2010/main" xmlns="" val="774220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4112"/>
          </a:xfrm>
        </p:spPr>
        <p:txBody>
          <a:bodyPr>
            <a:normAutofit fontScale="90000"/>
          </a:bodyPr>
          <a:lstStyle/>
          <a:p>
            <a:endParaRPr lang="en-US"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70278" y="990601"/>
            <a:ext cx="7803444" cy="5334000"/>
          </a:xfrm>
          <a:prstGeom prst="rect">
            <a:avLst/>
          </a:prstGeom>
          <a:noFill/>
          <a:ln w="9525">
            <a:noFill/>
            <a:miter lim="800000"/>
            <a:headEnd/>
            <a:tailEnd/>
          </a:ln>
        </p:spPr>
      </p:pic>
    </p:spTree>
    <p:extLst>
      <p:ext uri="{BB962C8B-B14F-4D97-AF65-F5344CB8AC3E}">
        <p14:creationId xmlns:p14="http://schemas.microsoft.com/office/powerpoint/2010/main" xmlns="" val="774220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360000">
            <a:off x="3206699" y="4564787"/>
            <a:ext cx="4836456" cy="922212"/>
          </a:xfrm>
        </p:spPr>
        <p:txBody>
          <a:bodyPr>
            <a:noAutofit/>
          </a:bodyPr>
          <a:lstStyle/>
          <a:p>
            <a:endParaRPr lang="en-US" sz="2400" dirty="0" smtClean="0">
              <a:latin typeface="Optima"/>
              <a:cs typeface="Optima"/>
            </a:endParaRPr>
          </a:p>
          <a:p>
            <a:r>
              <a:rPr lang="en-US" sz="2400" dirty="0" smtClean="0">
                <a:latin typeface="Optima"/>
                <a:cs typeface="Optima"/>
              </a:rPr>
              <a:t>How and Why </a:t>
            </a:r>
            <a:r>
              <a:rPr lang="en-US" sz="2400" dirty="0">
                <a:latin typeface="Optima"/>
                <a:cs typeface="Optima"/>
              </a:rPr>
              <a:t>Book Clubs </a:t>
            </a:r>
            <a:r>
              <a:rPr lang="en-US" sz="2400" dirty="0" smtClean="0">
                <a:latin typeface="Optima"/>
                <a:cs typeface="Optima"/>
              </a:rPr>
              <a:t>Matter</a:t>
            </a:r>
            <a:endParaRPr lang="en-US" sz="2400" dirty="0">
              <a:latin typeface="Optima"/>
              <a:cs typeface="Optima"/>
            </a:endParaRPr>
          </a:p>
        </p:txBody>
      </p:sp>
      <p:pic>
        <p:nvPicPr>
          <p:cNvPr id="4" name="Picture 3" descr="WWW_logo.tif">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367970">
            <a:off x="3341912" y="2843324"/>
            <a:ext cx="5024710" cy="1983564"/>
          </a:xfrm>
          <a:prstGeom prst="rect">
            <a:avLst/>
          </a:prstGeom>
          <a:ln>
            <a:noFill/>
          </a:ln>
          <a:effectLst>
            <a:outerShdw blurRad="190500" algn="tl" rotWithShape="0">
              <a:srgbClr val="000000">
                <a:alpha val="70000"/>
              </a:srgbClr>
            </a:outerShdw>
          </a:effectLst>
        </p:spPr>
      </p:pic>
      <p:sp>
        <p:nvSpPr>
          <p:cNvPr id="6" name="TextBox 5"/>
          <p:cNvSpPr txBox="1"/>
          <p:nvPr/>
        </p:nvSpPr>
        <p:spPr>
          <a:xfrm rot="20484907">
            <a:off x="995201" y="4014525"/>
            <a:ext cx="1934460" cy="1731243"/>
          </a:xfrm>
          <a:prstGeom prst="rect">
            <a:avLst/>
          </a:prstGeom>
          <a:noFill/>
        </p:spPr>
        <p:txBody>
          <a:bodyPr wrap="square" rtlCol="0">
            <a:spAutoFit/>
          </a:bodyPr>
          <a:lstStyle/>
          <a:p>
            <a:pPr>
              <a:lnSpc>
                <a:spcPct val="150000"/>
              </a:lnSpc>
            </a:pPr>
            <a:r>
              <a:rPr lang="en-US" dirty="0" smtClean="0">
                <a:latin typeface="Sand"/>
                <a:cs typeface="Optima"/>
              </a:rPr>
              <a:t>Reaching </a:t>
            </a:r>
          </a:p>
          <a:p>
            <a:pPr>
              <a:lnSpc>
                <a:spcPct val="150000"/>
              </a:lnSpc>
            </a:pPr>
            <a:r>
              <a:rPr lang="en-US" dirty="0" smtClean="0">
                <a:latin typeface="Sand"/>
                <a:cs typeface="Optima"/>
              </a:rPr>
              <a:t>These </a:t>
            </a:r>
            <a:r>
              <a:rPr lang="en-US" dirty="0">
                <a:latin typeface="Sand"/>
                <a:cs typeface="Optima"/>
              </a:rPr>
              <a:t>All Important </a:t>
            </a:r>
            <a:endParaRPr lang="en-US" dirty="0" smtClean="0">
              <a:latin typeface="Sand"/>
              <a:cs typeface="Optima"/>
            </a:endParaRPr>
          </a:p>
          <a:p>
            <a:pPr>
              <a:lnSpc>
                <a:spcPct val="150000"/>
              </a:lnSpc>
            </a:pPr>
            <a:r>
              <a:rPr lang="en-US" dirty="0" smtClean="0">
                <a:latin typeface="Sand"/>
                <a:cs typeface="Optima"/>
              </a:rPr>
              <a:t>Super </a:t>
            </a:r>
            <a:r>
              <a:rPr lang="en-US" dirty="0">
                <a:latin typeface="Sand"/>
                <a:cs typeface="Optima"/>
              </a:rPr>
              <a:t>Fans!</a:t>
            </a:r>
          </a:p>
        </p:txBody>
      </p:sp>
    </p:spTree>
    <p:extLst>
      <p:ext uri="{BB962C8B-B14F-4D97-AF65-F5344CB8AC3E}">
        <p14:creationId xmlns:p14="http://schemas.microsoft.com/office/powerpoint/2010/main" xmlns="" val="3952958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04800" y="436563"/>
            <a:ext cx="8839200" cy="1443037"/>
          </a:xfrm>
        </p:spPr>
        <p:txBody>
          <a:bodyPr/>
          <a:lstStyle/>
          <a:p>
            <a:r>
              <a:rPr lang="en-US" dirty="0" smtClean="0"/>
              <a:t>Why Are Book Clubs Important?</a:t>
            </a:r>
            <a:endParaRPr lang="en-US" dirty="0"/>
          </a:p>
        </p:txBody>
      </p:sp>
      <p:sp>
        <p:nvSpPr>
          <p:cNvPr id="5" name="Vertical Text Placeholder 4"/>
          <p:cNvSpPr>
            <a:spLocks noGrp="1"/>
          </p:cNvSpPr>
          <p:nvPr>
            <p:ph type="body" orient="vert" idx="4294967295"/>
          </p:nvPr>
        </p:nvSpPr>
        <p:spPr>
          <a:xfrm>
            <a:off x="1165298" y="2038350"/>
            <a:ext cx="7068140" cy="4163987"/>
          </a:xfrm>
        </p:spPr>
        <p:txBody>
          <a:bodyPr>
            <a:normAutofit/>
          </a:bodyPr>
          <a:lstStyle/>
          <a:p>
            <a:pPr>
              <a:buClrTx/>
              <a:buFont typeface="Wingdings" pitchFamily="2" charset="2"/>
              <a:buChar char="§"/>
            </a:pPr>
            <a:r>
              <a:rPr lang="en-US" sz="2800" dirty="0" smtClean="0"/>
              <a:t>Direct </a:t>
            </a:r>
            <a:r>
              <a:rPr lang="en-US" sz="2800" dirty="0"/>
              <a:t>connection with </a:t>
            </a:r>
            <a:r>
              <a:rPr lang="en-US" sz="2800" dirty="0" smtClean="0"/>
              <a:t>readers</a:t>
            </a:r>
          </a:p>
          <a:p>
            <a:pPr>
              <a:buClrTx/>
              <a:buFont typeface="Wingdings" pitchFamily="2" charset="2"/>
              <a:buChar char="§"/>
            </a:pPr>
            <a:r>
              <a:rPr lang="en-US" sz="2800" dirty="0" smtClean="0"/>
              <a:t>Word-of-mouth advertising</a:t>
            </a:r>
          </a:p>
          <a:p>
            <a:pPr>
              <a:buClrTx/>
              <a:buFont typeface="Wingdings" pitchFamily="2" charset="2"/>
              <a:buChar char="§"/>
            </a:pPr>
            <a:r>
              <a:rPr lang="en-US" sz="2800" dirty="0" smtClean="0"/>
              <a:t>Book club reads shared more often</a:t>
            </a:r>
            <a:endParaRPr lang="en-US" sz="2800" dirty="0"/>
          </a:p>
          <a:p>
            <a:pPr>
              <a:buClrTx/>
              <a:buFont typeface="Wingdings" pitchFamily="2" charset="2"/>
              <a:buChar char="§"/>
            </a:pPr>
            <a:r>
              <a:rPr lang="en-US" sz="2800" dirty="0" smtClean="0"/>
              <a:t>Readers </a:t>
            </a:r>
            <a:r>
              <a:rPr lang="en-US" sz="2800" dirty="0"/>
              <a:t>tend to buy books </a:t>
            </a:r>
            <a:r>
              <a:rPr lang="en-US" sz="2800" dirty="0" smtClean="0"/>
              <a:t>vs. borrow</a:t>
            </a:r>
            <a:endParaRPr lang="en-US" sz="2800" dirty="0"/>
          </a:p>
          <a:p>
            <a:pPr lvl="0">
              <a:buClrTx/>
              <a:buFont typeface="Wingdings" pitchFamily="2" charset="2"/>
              <a:buChar char="§"/>
            </a:pPr>
            <a:r>
              <a:rPr lang="en-US" sz="2800" dirty="0" smtClean="0"/>
              <a:t>Once </a:t>
            </a:r>
            <a:r>
              <a:rPr lang="en-US" sz="2800" dirty="0"/>
              <a:t>an author has impacted a club with one </a:t>
            </a:r>
            <a:r>
              <a:rPr lang="en-US" sz="2800" dirty="0" smtClean="0"/>
              <a:t>book</a:t>
            </a:r>
            <a:r>
              <a:rPr lang="en-US" sz="2800" dirty="0"/>
              <a:t>, they’ll tend to read all </a:t>
            </a:r>
            <a:r>
              <a:rPr lang="en-US" sz="2800" dirty="0" smtClean="0"/>
              <a:t>your work</a:t>
            </a:r>
            <a:endParaRPr lang="en-US" sz="2800" dirty="0"/>
          </a:p>
        </p:txBody>
      </p:sp>
      <p:pic>
        <p:nvPicPr>
          <p:cNvPr id="2" name="Picture 1" descr="1. a. WWW_logo.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38234" y="5630866"/>
            <a:ext cx="2286991" cy="905648"/>
          </a:xfrm>
          <a:prstGeom prst="rect">
            <a:avLst/>
          </a:prstGeom>
        </p:spPr>
      </p:pic>
      <p:sp>
        <p:nvSpPr>
          <p:cNvPr id="3" name="TextBox 2"/>
          <p:cNvSpPr txBox="1"/>
          <p:nvPr/>
        </p:nvSpPr>
        <p:spPr>
          <a:xfrm>
            <a:off x="460191" y="6036696"/>
            <a:ext cx="2613591" cy="400110"/>
          </a:xfrm>
          <a:prstGeom prst="rect">
            <a:avLst/>
          </a:prstGeom>
          <a:noFill/>
        </p:spPr>
        <p:txBody>
          <a:bodyPr wrap="none" rtlCol="0">
            <a:spAutoFit/>
          </a:bodyPr>
          <a:lstStyle/>
          <a:p>
            <a:r>
              <a:rPr lang="en-US" sz="2000" dirty="0" err="1" smtClean="0">
                <a:solidFill>
                  <a:schemeClr val="tx1">
                    <a:lumMod val="65000"/>
                    <a:lumOff val="35000"/>
                  </a:schemeClr>
                </a:solidFill>
              </a:rPr>
              <a:t>www.WritersWin.com</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xmlns="" val="18569586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3836</TotalTime>
  <Words>745</Words>
  <Application>Microsoft Office PowerPoint</Application>
  <PresentationFormat>On-screen Show (4:3)</PresentationFormat>
  <Paragraphs>94</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Author Training Call:   Book Clubs &amp; Library Reading Groups – Great Marketing Resources</vt:lpstr>
      <vt:lpstr>Presenters</vt:lpstr>
      <vt:lpstr>Overview</vt:lpstr>
      <vt:lpstr>Finding Library Reading Groups</vt:lpstr>
      <vt:lpstr>Slide 5</vt:lpstr>
      <vt:lpstr>Slide 6</vt:lpstr>
      <vt:lpstr>Slide 7</vt:lpstr>
      <vt:lpstr>Slide 8</vt:lpstr>
      <vt:lpstr>Why Are Book Clubs Important?</vt:lpstr>
      <vt:lpstr>Why Are Book Clubs Important?</vt:lpstr>
      <vt:lpstr>Where to Find Book Clubs</vt:lpstr>
      <vt:lpstr>How to Pitch Book Clubs</vt:lpstr>
      <vt:lpstr>How to Pitch Book Clubs</vt:lpstr>
      <vt:lpstr>Slide 14</vt:lpstr>
      <vt:lpstr>Questions?</vt:lpstr>
      <vt:lpstr>Next Month’s Training Call</vt:lpstr>
      <vt:lpstr>Thanks for joining us!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186</cp:revision>
  <cp:lastPrinted>2013-04-13T13:17:15Z</cp:lastPrinted>
  <dcterms:created xsi:type="dcterms:W3CDTF">2013-04-11T21:57:35Z</dcterms:created>
  <dcterms:modified xsi:type="dcterms:W3CDTF">2015-04-25T13:46:16Z</dcterms:modified>
</cp:coreProperties>
</file>