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6"/>
  </p:notesMasterIdLst>
  <p:sldIdLst>
    <p:sldId id="256" r:id="rId2"/>
    <p:sldId id="332" r:id="rId3"/>
    <p:sldId id="270" r:id="rId4"/>
    <p:sldId id="365" r:id="rId5"/>
    <p:sldId id="368" r:id="rId6"/>
    <p:sldId id="372" r:id="rId7"/>
    <p:sldId id="371" r:id="rId8"/>
    <p:sldId id="370" r:id="rId9"/>
    <p:sldId id="369" r:id="rId10"/>
    <p:sldId id="392" r:id="rId11"/>
    <p:sldId id="395" r:id="rId12"/>
    <p:sldId id="394" r:id="rId13"/>
    <p:sldId id="393" r:id="rId14"/>
    <p:sldId id="366" r:id="rId15"/>
    <p:sldId id="363" r:id="rId16"/>
    <p:sldId id="385" r:id="rId17"/>
    <p:sldId id="386" r:id="rId18"/>
    <p:sldId id="391" r:id="rId19"/>
    <p:sldId id="387" r:id="rId20"/>
    <p:sldId id="375" r:id="rId21"/>
    <p:sldId id="364" r:id="rId22"/>
    <p:sldId id="373" r:id="rId23"/>
    <p:sldId id="379" r:id="rId24"/>
    <p:sldId id="376" r:id="rId25"/>
    <p:sldId id="378" r:id="rId26"/>
    <p:sldId id="377" r:id="rId27"/>
    <p:sldId id="380" r:id="rId28"/>
    <p:sldId id="384" r:id="rId29"/>
    <p:sldId id="383" r:id="rId30"/>
    <p:sldId id="382" r:id="rId31"/>
    <p:sldId id="381" r:id="rId32"/>
    <p:sldId id="390" r:id="rId33"/>
    <p:sldId id="359" r:id="rId34"/>
    <p:sldId id="266" r:id="rId35"/>
  </p:sldIdLst>
  <p:sldSz cx="9144000" cy="6858000" type="screen4x3"/>
  <p:notesSz cx="7077075" cy="90773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y" initials="K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F3748"/>
    <a:srgbClr val="BF3F7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7" autoAdjust="0"/>
    <p:restoredTop sz="97464" autoAdjust="0"/>
  </p:normalViewPr>
  <p:slideViewPr>
    <p:cSldViewPr>
      <p:cViewPr>
        <p:scale>
          <a:sx n="118" d="100"/>
          <a:sy n="118" d="100"/>
        </p:scale>
        <p:origin x="-562" y="9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8FD45-2721-4728-B638-90B9C2D7E270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681038"/>
            <a:ext cx="4537075" cy="3403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11730"/>
            <a:ext cx="5661660" cy="40847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621883"/>
            <a:ext cx="3066733" cy="4538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1CE56-D96B-41DA-9E11-BA5D57E9E4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95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25C68F-927A-403E-ADDD-C3E0B63AE54B}" type="datetimeFigureOut">
              <a:rPr lang="en-US" smtClean="0"/>
              <a:pPr/>
              <a:t>1/17/2015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DB169C-BB25-4252-86B9-7D17A8AC94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splash.com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tgalley.com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books.noisetrade.com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okbuzzr.com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ado.com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ado.com/" TargetMode="External"/><Relationship Id="rId3" Type="http://schemas.openxmlformats.org/officeDocument/2006/relationships/hyperlink" Target="http://www.authorsresourcelist.com/" TargetMode="External"/><Relationship Id="rId7" Type="http://schemas.openxmlformats.org/officeDocument/2006/relationships/hyperlink" Target="http://www.bookbuzzr.com/" TargetMode="External"/><Relationship Id="rId2" Type="http://schemas.openxmlformats.org/officeDocument/2006/relationships/hyperlink" Target="http://www.bublis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ooks.noisetrade.com/" TargetMode="External"/><Relationship Id="rId5" Type="http://schemas.openxmlformats.org/officeDocument/2006/relationships/hyperlink" Target="http://www.netgalley.com/" TargetMode="External"/><Relationship Id="rId4" Type="http://schemas.openxmlformats.org/officeDocument/2006/relationships/hyperlink" Target="http://www.dosplash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blish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horsresourcelist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704" y="5791200"/>
            <a:ext cx="7854696" cy="1752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Saturday, January 17, 2015</a:t>
            </a:r>
          </a:p>
          <a:p>
            <a:pPr algn="ctr"/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10:00 a.m. EST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609600" y="1066800"/>
            <a:ext cx="10210800" cy="4648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2247596" cy="173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952" y="3810000"/>
            <a:ext cx="7851648" cy="16002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mbria" pitchFamily="18" charset="0"/>
              </a:rPr>
              <a:t>Author Training Call:  </a:t>
            </a:r>
            <a:b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mbria" pitchFamily="18" charset="0"/>
              </a:rPr>
            </a:br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mbria" pitchFamily="18" charset="0"/>
              </a:rPr>
              <a:t>The Latest &amp; Greatest in Book Marketing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4152" y="35858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rgbClr val="9F3748"/>
                </a:solidFill>
                <a:latin typeface="Cambria" pitchFamily="18" charset="0"/>
              </a:rPr>
              <a:t>Welcome! </a:t>
            </a:r>
            <a:endParaRPr lang="en-US" sz="4800" dirty="0">
              <a:solidFill>
                <a:srgbClr val="9F3748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85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6248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DoSplash</a:t>
            </a:r>
            <a:r>
              <a:rPr lang="en-US" sz="3200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http://www.dosplash.com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social media site where you can share your blog posts or other interesting information you find to a like-minded community.</a:t>
            </a:r>
          </a:p>
          <a:p>
            <a:endParaRPr lang="en-US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Different Categories</a:t>
            </a:r>
          </a:p>
          <a:p>
            <a:pPr lvl="1">
              <a:buClr>
                <a:srgbClr val="9F3748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 Love &amp; Relationships</a:t>
            </a:r>
          </a:p>
          <a:p>
            <a:pPr lvl="1">
              <a:buClr>
                <a:srgbClr val="9F3748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 Health &amp; Wellness</a:t>
            </a:r>
          </a:p>
          <a:p>
            <a:pPr lvl="1">
              <a:buClr>
                <a:srgbClr val="9F3748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 Technology</a:t>
            </a:r>
          </a:p>
          <a:p>
            <a:pPr lvl="1">
              <a:buClr>
                <a:srgbClr val="9F3748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 Personal Development</a:t>
            </a:r>
          </a:p>
          <a:p>
            <a:pPr lvl="1">
              <a:buClr>
                <a:srgbClr val="9F3748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 Business</a:t>
            </a:r>
          </a:p>
          <a:p>
            <a:pPr lvl="1">
              <a:buClr>
                <a:srgbClr val="9F3748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 Internet Marketing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Costs are from free to $10 month depending on the features you want.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A good resource for those of you who blog often and whose books and blogs fall under the offered categories, i.e. Business, Health &amp; Wellness, or Personal Development.</a:t>
            </a:r>
          </a:p>
          <a:p>
            <a:pPr lvl="1">
              <a:buClr>
                <a:srgbClr val="9F3748"/>
              </a:buClr>
              <a:buSzPct val="60000"/>
            </a:pPr>
            <a:endParaRPr lang="en-US" dirty="0" smtClean="0"/>
          </a:p>
          <a:p>
            <a:pPr lvl="1">
              <a:buClr>
                <a:srgbClr val="9F3748"/>
              </a:buCl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762000"/>
            <a:ext cx="6248400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Net Galley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http://www.netgalley.com</a:t>
            </a:r>
            <a:endParaRPr lang="en-US" dirty="0" smtClean="0"/>
          </a:p>
          <a:p>
            <a:endParaRPr lang="en-US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A membership site for over 200,000 reviewers, librarians, booksellers, and media professionals.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Booksellers, librarians, reviewers, educators and media professionals browse books by category or favorite publishers to request books to review.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This site does vet their members. To be a reviewer, you must have a blog, write for a publication, etc. or be a bookseller, librarian, educator, or media professional.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Net Galley provides download lists of people who have downloaded your book for possible review.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Reviews, when given, will appear on various sources: Amazon, Goodreads, in a blog, on a website, in  a publication, etc.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It’s all digital. Net Galley supports all reading devices and platforms.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Clr>
                <a:srgbClr val="9F3748"/>
              </a:buClr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>
              <a:buClr>
                <a:srgbClr val="9F3748"/>
              </a:buClr>
              <a:buSzPct val="60000"/>
            </a:pPr>
            <a:endParaRPr lang="en-US" dirty="0" smtClean="0"/>
          </a:p>
          <a:p>
            <a:pPr lvl="1">
              <a:buClr>
                <a:srgbClr val="9F3748"/>
              </a:buCl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Presenter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2013-10-31 picture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981200"/>
            <a:ext cx="2028098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33800" y="4876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Terri Leidich</a:t>
            </a:r>
          </a:p>
          <a:p>
            <a:r>
              <a:rPr lang="en-US" dirty="0" smtClean="0"/>
              <a:t>President/VP of Sales &amp; Marketing</a:t>
            </a:r>
          </a:p>
          <a:p>
            <a:r>
              <a:rPr lang="en-US" dirty="0" smtClean="0"/>
              <a:t>BQB/WriteLife  Publishing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81400" y="5029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289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6248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Noise Trade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http://books.noisetrade.com/</a:t>
            </a:r>
            <a:endParaRPr lang="en-US" dirty="0" smtClean="0"/>
          </a:p>
          <a:p>
            <a:endParaRPr lang="en-US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NoiseTrade</a:t>
            </a:r>
            <a:r>
              <a:rPr lang="en-US" dirty="0" smtClean="0"/>
              <a:t> Books helps authors &amp; publishers meaningfully connect with readers through the exchange of free </a:t>
            </a:r>
            <a:r>
              <a:rPr lang="en-US" dirty="0" err="1" smtClean="0"/>
              <a:t>ebooks</a:t>
            </a:r>
            <a:r>
              <a:rPr lang="en-US" dirty="0" smtClean="0"/>
              <a:t> &amp; </a:t>
            </a:r>
            <a:r>
              <a:rPr lang="en-US" dirty="0" err="1" smtClean="0"/>
              <a:t>audiobooks</a:t>
            </a:r>
            <a:r>
              <a:rPr lang="en-US" dirty="0" smtClean="0"/>
              <a:t> for email addresses &amp; postal codes.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This information can be good for connecting with book clubs, book buyers, reviewers, along with readers.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Build your audience by giving away full-length </a:t>
            </a:r>
            <a:r>
              <a:rPr lang="en-US" dirty="0" err="1" smtClean="0"/>
              <a:t>ebooks</a:t>
            </a:r>
            <a:r>
              <a:rPr lang="en-US" dirty="0" smtClean="0"/>
              <a:t>, </a:t>
            </a:r>
            <a:r>
              <a:rPr lang="en-US" dirty="0" err="1" smtClean="0"/>
              <a:t>audiobooks</a:t>
            </a:r>
            <a:r>
              <a:rPr lang="en-US" dirty="0" smtClean="0"/>
              <a:t>, sample chapters, study guides, or episodic books and graphic novels.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Join the </a:t>
            </a:r>
            <a:r>
              <a:rPr lang="en-US" dirty="0" err="1" smtClean="0"/>
              <a:t>NoiseTrade</a:t>
            </a:r>
            <a:r>
              <a:rPr lang="en-US" dirty="0" smtClean="0"/>
              <a:t> Books community and find new readers among </a:t>
            </a:r>
            <a:r>
              <a:rPr lang="en-US" dirty="0" err="1" smtClean="0"/>
              <a:t>NoiseTrade’s</a:t>
            </a:r>
            <a:r>
              <a:rPr lang="en-US" dirty="0" smtClean="0"/>
              <a:t> massive audience who are eager to discover their new favorite author. 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Lead with great content, not smoke &amp; mirrors. There’s no better way to build your tribe than by letting your writing speak for itself. </a:t>
            </a:r>
            <a:br>
              <a:rPr lang="en-US" dirty="0" smtClean="0"/>
            </a:br>
            <a:endParaRPr lang="en-US" dirty="0" smtClean="0"/>
          </a:p>
          <a:p>
            <a:pPr lvl="1">
              <a:buClr>
                <a:srgbClr val="9F3748"/>
              </a:buClr>
              <a:buSzPct val="60000"/>
            </a:pPr>
            <a:endParaRPr lang="en-US" dirty="0" smtClean="0"/>
          </a:p>
          <a:p>
            <a:pPr lvl="1">
              <a:buClr>
                <a:srgbClr val="9F3748"/>
              </a:buCl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62484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Book </a:t>
            </a:r>
            <a:r>
              <a:rPr lang="en-US" sz="3200" dirty="0" err="1" smtClean="0"/>
              <a:t>Buzzr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http://www.bookbuzzr.com</a:t>
            </a:r>
            <a:endParaRPr lang="en-US" dirty="0" smtClean="0"/>
          </a:p>
          <a:p>
            <a:endParaRPr lang="en-US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Online site that offers support in marketing your book through social media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Helps create widgets like the Flip Book widget that allows readers to read sample pages and then provides a link to where they can buy your book.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The widgets can be attached to your emails, social media, on your website, etc.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Prices range from free to $29.99 per month depending on the features you want. </a:t>
            </a:r>
            <a:br>
              <a:rPr lang="en-US" dirty="0" smtClean="0"/>
            </a:br>
            <a:endParaRPr lang="en-US" dirty="0" smtClean="0"/>
          </a:p>
          <a:p>
            <a:pPr lvl="1">
              <a:buClr>
                <a:srgbClr val="9F3748"/>
              </a:buClr>
              <a:buSzPct val="60000"/>
            </a:pPr>
            <a:endParaRPr lang="en-US" dirty="0" smtClean="0"/>
          </a:p>
          <a:p>
            <a:pPr lvl="1">
              <a:buClr>
                <a:srgbClr val="9F3748"/>
              </a:buCl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62484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Freado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http://www.freado.com</a:t>
            </a:r>
            <a:endParaRPr lang="en-US" dirty="0" smtClean="0"/>
          </a:p>
          <a:p>
            <a:endParaRPr lang="en-US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Freado</a:t>
            </a:r>
            <a:r>
              <a:rPr lang="en-US" dirty="0" smtClean="0"/>
              <a:t> is a trusted platform that connects book reviewers &amp; bloggers with fabulous book giveaways.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For authors to participate, you must join </a:t>
            </a:r>
            <a:r>
              <a:rPr lang="en-US" dirty="0" err="1" smtClean="0"/>
              <a:t>BookBuzzr</a:t>
            </a:r>
            <a:r>
              <a:rPr lang="en-US" dirty="0" smtClean="0"/>
              <a:t> with one of the paid plans and you can then participate in </a:t>
            </a:r>
            <a:r>
              <a:rPr lang="en-US" dirty="0" err="1" smtClean="0"/>
              <a:t>Freado</a:t>
            </a:r>
            <a:r>
              <a:rPr lang="en-US" dirty="0" smtClean="0"/>
              <a:t> giveaways.</a:t>
            </a:r>
          </a:p>
          <a:p>
            <a:endParaRPr lang="en-US" dirty="0" smtClean="0"/>
          </a:p>
          <a:p>
            <a:pPr>
              <a:buClr>
                <a:srgbClr val="9F3748"/>
              </a:buClr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>
              <a:buClr>
                <a:srgbClr val="9F3748"/>
              </a:buClr>
              <a:buSzPct val="60000"/>
            </a:pPr>
            <a:endParaRPr lang="en-US" dirty="0" smtClean="0"/>
          </a:p>
          <a:p>
            <a:pPr lvl="1">
              <a:buClr>
                <a:srgbClr val="9F3748"/>
              </a:buCl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In today’s electronic world, our options for marketing our books is constantly changing.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Different marketing methods work for different authors.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It’s important to stay on top of what’s available.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You may be aware of some of the options we’ll talk about today, they might be brand new to you.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Some may have costs associated with them, some won’t.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I’m consistently looking for marketing tools and help. Some I’ve tried as an author, some I haven’t yet.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3200" dirty="0" smtClean="0"/>
          </a:p>
          <a:p>
            <a:pPr>
              <a:buClr>
                <a:srgbClr val="9F3748"/>
              </a:buClr>
              <a:buNone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7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Type any questions in the chat feature here!</a:t>
            </a:r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057400" y="3581400"/>
            <a:ext cx="2286000" cy="838200"/>
          </a:xfrm>
          <a:prstGeom prst="straightConnector1">
            <a:avLst/>
          </a:prstGeom>
          <a:ln w="1174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09600" y="1828800"/>
            <a:ext cx="10439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Thanks for joining us!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Have a great Saturday!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67000"/>
            <a:ext cx="4191000" cy="31943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2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Bublish </a:t>
            </a:r>
            <a:r>
              <a:rPr lang="en-US" sz="2400" dirty="0" smtClean="0">
                <a:hlinkClick r:id="rId2"/>
              </a:rPr>
              <a:t>http://www.bublish.com</a:t>
            </a: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Authors’ Resource List </a:t>
            </a:r>
            <a:r>
              <a:rPr lang="en-US" sz="2400" dirty="0" smtClean="0">
                <a:hlinkClick r:id="rId3"/>
              </a:rPr>
              <a:t>http://www.authorsresourcelist.com</a:t>
            </a: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err="1" smtClean="0"/>
              <a:t>DoSplash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4"/>
              </a:rPr>
              <a:t>http://www.dosplash.com</a:t>
            </a: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Net Galley </a:t>
            </a:r>
            <a:r>
              <a:rPr lang="en-US" sz="2400" dirty="0" smtClean="0">
                <a:hlinkClick r:id="rId5"/>
              </a:rPr>
              <a:t>http://www.netgalley.com</a:t>
            </a: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Noise Trade </a:t>
            </a:r>
            <a:r>
              <a:rPr lang="en-US" sz="2400" dirty="0" smtClean="0">
                <a:hlinkClick r:id="rId6"/>
              </a:rPr>
              <a:t>http://books.noisetrade.com</a:t>
            </a: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smtClean="0"/>
              <a:t>Book </a:t>
            </a:r>
            <a:r>
              <a:rPr lang="en-US" sz="2400" dirty="0" err="1" smtClean="0"/>
              <a:t>Buzzr</a:t>
            </a:r>
            <a:r>
              <a:rPr lang="en-US" sz="2400" dirty="0" smtClean="0"/>
              <a:t>  </a:t>
            </a:r>
            <a:r>
              <a:rPr lang="en-US" sz="2400" dirty="0" smtClean="0">
                <a:hlinkClick r:id="rId7"/>
              </a:rPr>
              <a:t>http://www.bookbuzzr.com</a:t>
            </a: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sz="2400" dirty="0" err="1" smtClean="0"/>
              <a:t>Freado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8"/>
              </a:rPr>
              <a:t>http://www.freado.com</a:t>
            </a:r>
            <a:r>
              <a:rPr lang="en-US" sz="2400" dirty="0" smtClean="0"/>
              <a:t> </a:t>
            </a:r>
          </a:p>
          <a:p>
            <a:pPr>
              <a:buClr>
                <a:srgbClr val="9F3748"/>
              </a:buClr>
              <a:buNone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buClr>
                <a:srgbClr val="9F3748"/>
              </a:buClr>
              <a:buNone/>
            </a:pPr>
            <a:endParaRPr lang="en-US" sz="2400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7742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6248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Bublish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http://www.bublish.com</a:t>
            </a:r>
            <a:endParaRPr lang="en-US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Many of you already know about and are using Bublish.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One of my favorite marketing tools as it allows authors to tell the “back stories” behind their books.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Costs run from free for one book up to $9.95 a month or $95 a year if you have more than one book or want the updated features.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Offers a conversion option so viewers can buy your eBook.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Bublish has a strong marketing program to help promote book bubbles, books, and authors. 	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The following slides are from my personal Bublish page.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BQB has a power point presentation of how to use Bublish. (Email me if you want it sent to you.)</a:t>
            </a:r>
          </a:p>
          <a:p>
            <a:endParaRPr lang="en-US" dirty="0" smtClean="0"/>
          </a:p>
          <a:p>
            <a:pPr lvl="1">
              <a:buClr>
                <a:srgbClr val="9F3748"/>
              </a:buCl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295400"/>
            <a:ext cx="62484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Authors’ Resource List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http://www.authorsresourcelist.com</a:t>
            </a:r>
            <a:endParaRPr lang="en-US" dirty="0" smtClean="0"/>
          </a:p>
          <a:p>
            <a:pPr>
              <a:buClr>
                <a:srgbClr val="9F3748"/>
              </a:buClr>
            </a:pPr>
            <a:endParaRPr lang="en-US" dirty="0" smtClean="0"/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/>
              <a:t>site offers a database of information and resources that authors need, (i.e. bookstores, reviewers, book festivals, etc.)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Author members can add comments or new resources as well.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Yearly membership is $45.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BQB &amp; WriteLife Authors can use the discount code of: ARL-17159 for a reduced membership of $25 a year. </a:t>
            </a:r>
          </a:p>
          <a:p>
            <a:pPr>
              <a:buClr>
                <a:srgbClr val="9F3748"/>
              </a:buClr>
              <a:buFont typeface="Arial" pitchFamily="34" charset="0"/>
              <a:buChar char="•"/>
            </a:pPr>
            <a:r>
              <a:rPr lang="en-US" dirty="0" smtClean="0"/>
              <a:t> These are pages from my personal portal. </a:t>
            </a:r>
          </a:p>
          <a:p>
            <a:endParaRPr lang="en-US" dirty="0" smtClean="0"/>
          </a:p>
          <a:p>
            <a:pPr lvl="1">
              <a:buClr>
                <a:srgbClr val="9F3748"/>
              </a:buClr>
              <a:buFont typeface="Wingdings" pitchFamily="2" charset="2"/>
              <a:buChar char="§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FFFFF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751D5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5238</TotalTime>
  <Words>183</Words>
  <Application>Microsoft Office PowerPoint</Application>
  <PresentationFormat>On-screen Show (4:3)</PresentationFormat>
  <Paragraphs>96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Flow</vt:lpstr>
      <vt:lpstr>Author Training Call:   The Latest &amp; Greatest in Book Marketing</vt:lpstr>
      <vt:lpstr>Presenter </vt:lpstr>
      <vt:lpstr>Overview</vt:lpstr>
      <vt:lpstr>Overview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Questions?</vt:lpstr>
      <vt:lpstr>Thanks for joining us!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&amp; Marc</dc:creator>
  <cp:lastModifiedBy>Terri Leidich</cp:lastModifiedBy>
  <cp:revision>211</cp:revision>
  <cp:lastPrinted>2013-04-13T13:17:15Z</cp:lastPrinted>
  <dcterms:created xsi:type="dcterms:W3CDTF">2013-04-11T21:57:35Z</dcterms:created>
  <dcterms:modified xsi:type="dcterms:W3CDTF">2015-01-17T13:57:43Z</dcterms:modified>
</cp:coreProperties>
</file>