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30"/>
  </p:notesMasterIdLst>
  <p:sldIdLst>
    <p:sldId id="256" r:id="rId2"/>
    <p:sldId id="258" r:id="rId3"/>
    <p:sldId id="257" r:id="rId4"/>
    <p:sldId id="288" r:id="rId5"/>
    <p:sldId id="300" r:id="rId6"/>
    <p:sldId id="270" r:id="rId7"/>
    <p:sldId id="296" r:id="rId8"/>
    <p:sldId id="297" r:id="rId9"/>
    <p:sldId id="287" r:id="rId10"/>
    <p:sldId id="273" r:id="rId11"/>
    <p:sldId id="293" r:id="rId12"/>
    <p:sldId id="292" r:id="rId13"/>
    <p:sldId id="291" r:id="rId14"/>
    <p:sldId id="294" r:id="rId15"/>
    <p:sldId id="295" r:id="rId16"/>
    <p:sldId id="298" r:id="rId17"/>
    <p:sldId id="299" r:id="rId18"/>
    <p:sldId id="301" r:id="rId19"/>
    <p:sldId id="302" r:id="rId20"/>
    <p:sldId id="303" r:id="rId21"/>
    <p:sldId id="304" r:id="rId22"/>
    <p:sldId id="305" r:id="rId23"/>
    <p:sldId id="306" r:id="rId24"/>
    <p:sldId id="307" r:id="rId25"/>
    <p:sldId id="308" r:id="rId26"/>
    <p:sldId id="309" r:id="rId27"/>
    <p:sldId id="286" r:id="rId28"/>
    <p:sldId id="266" r:id="rId29"/>
  </p:sldIdLst>
  <p:sldSz cx="9144000" cy="6858000" type="screen4x3"/>
  <p:notesSz cx="7077075" cy="90773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ty" initials="K"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9F3748"/>
    <a:srgbClr val="BF3F7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9" autoAdjust="0"/>
    <p:restoredTop sz="94658" autoAdjust="0"/>
  </p:normalViewPr>
  <p:slideViewPr>
    <p:cSldViewPr>
      <p:cViewPr>
        <p:scale>
          <a:sx n="118" d="100"/>
          <a:sy n="118" d="100"/>
        </p:scale>
        <p:origin x="-418" y="173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3866"/>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008705" y="0"/>
            <a:ext cx="3066733" cy="453866"/>
          </a:xfrm>
          <a:prstGeom prst="rect">
            <a:avLst/>
          </a:prstGeom>
        </p:spPr>
        <p:txBody>
          <a:bodyPr vert="horz" lIns="91440" tIns="45720" rIns="91440" bIns="45720" rtlCol="0"/>
          <a:lstStyle>
            <a:lvl1pPr algn="r">
              <a:defRPr sz="1200"/>
            </a:lvl1pPr>
          </a:lstStyle>
          <a:p>
            <a:fld id="{9EF8FD45-2721-4728-B638-90B9C2D7E270}" type="datetimeFigureOut">
              <a:rPr lang="en-US" smtClean="0"/>
              <a:pPr/>
              <a:t>3/26/2015</a:t>
            </a:fld>
            <a:endParaRPr lang="en-US" dirty="0"/>
          </a:p>
        </p:txBody>
      </p:sp>
      <p:sp>
        <p:nvSpPr>
          <p:cNvPr id="4" name="Slide Image Placeholder 3"/>
          <p:cNvSpPr>
            <a:spLocks noGrp="1" noRot="1" noChangeAspect="1"/>
          </p:cNvSpPr>
          <p:nvPr>
            <p:ph type="sldImg" idx="2"/>
          </p:nvPr>
        </p:nvSpPr>
        <p:spPr>
          <a:xfrm>
            <a:off x="1270000" y="681038"/>
            <a:ext cx="4537075" cy="34036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7708" y="4311730"/>
            <a:ext cx="5661660" cy="4084796"/>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21883"/>
            <a:ext cx="3066733" cy="453866"/>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705" y="8621883"/>
            <a:ext cx="3066733" cy="453866"/>
          </a:xfrm>
          <a:prstGeom prst="rect">
            <a:avLst/>
          </a:prstGeom>
        </p:spPr>
        <p:txBody>
          <a:bodyPr vert="horz" lIns="91440" tIns="45720" rIns="91440" bIns="45720" rtlCol="0" anchor="b"/>
          <a:lstStyle>
            <a:lvl1pPr algn="r">
              <a:defRPr sz="1200"/>
            </a:lvl1pPr>
          </a:lstStyle>
          <a:p>
            <a:fld id="{3561CE56-D96B-41DA-9E11-BA5D57E9E4C4}" type="slidenum">
              <a:rPr lang="en-US" smtClean="0"/>
              <a:pPr/>
              <a:t>‹#›</a:t>
            </a:fld>
            <a:endParaRPr lang="en-US" dirty="0"/>
          </a:p>
        </p:txBody>
      </p:sp>
    </p:spTree>
    <p:extLst>
      <p:ext uri="{BB962C8B-B14F-4D97-AF65-F5344CB8AC3E}">
        <p14:creationId xmlns:p14="http://schemas.microsoft.com/office/powerpoint/2010/main" xmlns="" val="2995035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A25C68F-927A-403E-ADDD-C3E0B63AE54B}" type="datetimeFigureOut">
              <a:rPr lang="en-US" smtClean="0"/>
              <a:pPr/>
              <a:t>3/26/2015</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25C68F-927A-403E-ADDD-C3E0B63AE54B}" type="datetimeFigureOut">
              <a:rPr lang="en-US" smtClean="0"/>
              <a:pPr/>
              <a:t>3/26/2015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25C68F-927A-403E-ADDD-C3E0B63AE54B}" type="datetimeFigureOut">
              <a:rPr lang="en-US" smtClean="0"/>
              <a:pPr/>
              <a:t>3/26/2015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25C68F-927A-403E-ADDD-C3E0B63AE54B}" type="datetimeFigureOut">
              <a:rPr lang="en-US" smtClean="0"/>
              <a:pPr/>
              <a:t>3/26/2015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A25C68F-927A-403E-ADDD-C3E0B63AE54B}" type="datetimeFigureOut">
              <a:rPr lang="en-US" smtClean="0"/>
              <a:pPr/>
              <a:t>3/26/2015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A25C68F-927A-403E-ADDD-C3E0B63AE54B}" type="datetimeFigureOut">
              <a:rPr lang="en-US" smtClean="0"/>
              <a:pPr/>
              <a:t>3/26/2015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A25C68F-927A-403E-ADDD-C3E0B63AE54B}" type="datetimeFigureOut">
              <a:rPr lang="en-US" smtClean="0"/>
              <a:pPr/>
              <a:t>3/26/2015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A25C68F-927A-403E-ADDD-C3E0B63AE54B}" type="datetimeFigureOut">
              <a:rPr lang="en-US" smtClean="0"/>
              <a:pPr/>
              <a:t>3/26/2015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25C68F-927A-403E-ADDD-C3E0B63AE54B}" type="datetimeFigureOut">
              <a:rPr lang="en-US" smtClean="0"/>
              <a:pPr/>
              <a:t>3/26/2015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A25C68F-927A-403E-ADDD-C3E0B63AE54B}" type="datetimeFigureOut">
              <a:rPr lang="en-US" smtClean="0"/>
              <a:pPr/>
              <a:t>3/26/2015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A25C68F-927A-403E-ADDD-C3E0B63AE54B}" type="datetimeFigureOut">
              <a:rPr lang="en-US" smtClean="0"/>
              <a:pPr/>
              <a:t>3/26/2015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D6DB169C-BB25-4252-86B9-7D17A8AC9414}"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A25C68F-927A-403E-ADDD-C3E0B63AE54B}" type="datetimeFigureOut">
              <a:rPr lang="en-US" smtClean="0"/>
              <a:pPr/>
              <a:t>3/26/2015</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6DB169C-BB25-4252-86B9-7D17A8AC9414}"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gliba.org/"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www.gliba.org/"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mailto:terri@bqbpublishing.com" TargetMode="External"/><Relationship Id="rId2" Type="http://schemas.openxmlformats.org/officeDocument/2006/relationships/hyperlink" Target="http://www.mountainsplains.org/" TargetMode="External"/><Relationship Id="rId1" Type="http://schemas.openxmlformats.org/officeDocument/2006/relationships/slideLayout" Target="../slideLayouts/slideLayout7.xml"/><Relationship Id="rId4" Type="http://schemas.openxmlformats.org/officeDocument/2006/relationships/hyperlink" Target="http://www.authorsresourcelist.com/"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mailto:terri@bqbpublishing.com" TargetMode="External"/><Relationship Id="rId2" Type="http://schemas.openxmlformats.org/officeDocument/2006/relationships/hyperlink" Target="http://www.naiba.com/" TargetMode="External"/><Relationship Id="rId1" Type="http://schemas.openxmlformats.org/officeDocument/2006/relationships/slideLayout" Target="../slideLayouts/slideLayout7.xml"/><Relationship Id="rId4" Type="http://schemas.openxmlformats.org/officeDocument/2006/relationships/hyperlink" Target="http://www.authorsresourcelist.com/"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mailto:terri@bqbpublishing.com" TargetMode="External"/><Relationship Id="rId2" Type="http://schemas.openxmlformats.org/officeDocument/2006/relationships/hyperlink" Target="http://www.newenglandbooks.org/" TargetMode="External"/><Relationship Id="rId1" Type="http://schemas.openxmlformats.org/officeDocument/2006/relationships/slideLayout" Target="../slideLayouts/slideLayout7.xml"/><Relationship Id="rId4" Type="http://schemas.openxmlformats.org/officeDocument/2006/relationships/hyperlink" Target="http://www.authorsresourcelist.com/"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nciba.com/"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mailto:terri@bqbpublishing.com" TargetMode="External"/><Relationship Id="rId2" Type="http://schemas.openxmlformats.org/officeDocument/2006/relationships/hyperlink" Target="http://www.pnba.org/" TargetMode="External"/><Relationship Id="rId1" Type="http://schemas.openxmlformats.org/officeDocument/2006/relationships/slideLayout" Target="../slideLayouts/slideLayout7.xml"/><Relationship Id="rId4" Type="http://schemas.openxmlformats.org/officeDocument/2006/relationships/hyperlink" Target="http://www.authorsresourcelist.com/"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mailto:terri@bqbpublishing.com" TargetMode="External"/><Relationship Id="rId2" Type="http://schemas.openxmlformats.org/officeDocument/2006/relationships/hyperlink" Target="http://www.sibaweb.com/" TargetMode="External"/><Relationship Id="rId1" Type="http://schemas.openxmlformats.org/officeDocument/2006/relationships/slideLayout" Target="../slideLayouts/slideLayout7.xml"/><Relationship Id="rId4" Type="http://schemas.openxmlformats.org/officeDocument/2006/relationships/hyperlink" Target="http://www.authorsresourcelist.com/" TargetMode="External"/></Relationships>
</file>

<file path=ppt/slides/_rels/slide25.xml.rels><?xml version="1.0" encoding="UTF-8" standalone="yes"?>
<Relationships xmlns="http://schemas.openxmlformats.org/package/2006/relationships"><Relationship Id="rId2" Type="http://schemas.openxmlformats.org/officeDocument/2006/relationships/hyperlink" Target="mailto:nicki@sibaweb.com" TargetMode="Externa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terri@bqbpublishing.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79704" y="5791200"/>
            <a:ext cx="7854696" cy="1752600"/>
          </a:xfrm>
        </p:spPr>
        <p:txBody>
          <a:bodyPr/>
          <a:lstStyle/>
          <a:p>
            <a:pPr algn="ctr"/>
            <a:r>
              <a:rPr lang="en-US" dirty="0" smtClean="0">
                <a:solidFill>
                  <a:schemeClr val="accent5">
                    <a:lumMod val="20000"/>
                    <a:lumOff val="80000"/>
                  </a:schemeClr>
                </a:solidFill>
              </a:rPr>
              <a:t>Saturday, March 28, 2015</a:t>
            </a:r>
          </a:p>
          <a:p>
            <a:pPr algn="ctr"/>
            <a:r>
              <a:rPr lang="en-US" dirty="0" smtClean="0">
                <a:solidFill>
                  <a:schemeClr val="accent5">
                    <a:lumMod val="20000"/>
                    <a:lumOff val="80000"/>
                  </a:schemeClr>
                </a:solidFill>
              </a:rPr>
              <a:t>10:00 a.m. EST</a:t>
            </a:r>
            <a:endParaRPr lang="en-US" dirty="0">
              <a:solidFill>
                <a:schemeClr val="accent5">
                  <a:lumMod val="20000"/>
                  <a:lumOff val="80000"/>
                </a:schemeClr>
              </a:solidFill>
            </a:endParaRPr>
          </a:p>
        </p:txBody>
      </p:sp>
      <p:sp>
        <p:nvSpPr>
          <p:cNvPr id="5" name="Rectangle 4"/>
          <p:cNvSpPr/>
          <p:nvPr/>
        </p:nvSpPr>
        <p:spPr>
          <a:xfrm>
            <a:off x="-609600" y="1066800"/>
            <a:ext cx="10210800" cy="4648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276600" y="1981200"/>
            <a:ext cx="2247596" cy="1734944"/>
          </a:xfrm>
          <a:prstGeom prst="rect">
            <a:avLst/>
          </a:prstGeom>
        </p:spPr>
      </p:pic>
      <p:sp>
        <p:nvSpPr>
          <p:cNvPr id="2" name="Title 1"/>
          <p:cNvSpPr>
            <a:spLocks noGrp="1"/>
          </p:cNvSpPr>
          <p:nvPr>
            <p:ph type="ctrTitle"/>
          </p:nvPr>
        </p:nvSpPr>
        <p:spPr>
          <a:xfrm>
            <a:off x="758952" y="3810000"/>
            <a:ext cx="7851648" cy="1600200"/>
          </a:xfrm>
        </p:spPr>
        <p:txBody>
          <a:bodyPr>
            <a:normAutofit/>
          </a:bodyPr>
          <a:lstStyle/>
          <a:p>
            <a:pPr algn="ctr"/>
            <a:r>
              <a:rPr lang="en-US" sz="3200" dirty="0" smtClean="0">
                <a:solidFill>
                  <a:schemeClr val="bg1">
                    <a:lumMod val="50000"/>
                    <a:lumOff val="50000"/>
                  </a:schemeClr>
                </a:solidFill>
                <a:latin typeface="Cambria" pitchFamily="18" charset="0"/>
              </a:rPr>
              <a:t>Author Training Call </a:t>
            </a:r>
            <a:br>
              <a:rPr lang="en-US" sz="3200" dirty="0" smtClean="0">
                <a:solidFill>
                  <a:schemeClr val="bg1">
                    <a:lumMod val="50000"/>
                    <a:lumOff val="50000"/>
                  </a:schemeClr>
                </a:solidFill>
                <a:latin typeface="Cambria" pitchFamily="18" charset="0"/>
              </a:rPr>
            </a:br>
            <a:r>
              <a:rPr lang="en-US" sz="3200" dirty="0" smtClean="0">
                <a:solidFill>
                  <a:schemeClr val="bg1">
                    <a:lumMod val="50000"/>
                    <a:lumOff val="50000"/>
                  </a:schemeClr>
                </a:solidFill>
                <a:latin typeface="Cambria" pitchFamily="18" charset="0"/>
              </a:rPr>
              <a:t>Using Bookseller Associations to Build Your Author Brand &amp; Sell Your Book(s)</a:t>
            </a:r>
            <a:endParaRPr lang="en-US" sz="3200" dirty="0">
              <a:solidFill>
                <a:schemeClr val="bg1">
                  <a:lumMod val="50000"/>
                  <a:lumOff val="50000"/>
                </a:schemeClr>
              </a:solidFill>
              <a:latin typeface="Cambria" pitchFamily="18" charset="0"/>
            </a:endParaRPr>
          </a:p>
        </p:txBody>
      </p:sp>
      <p:sp>
        <p:nvSpPr>
          <p:cNvPr id="7" name="Title 1"/>
          <p:cNvSpPr txBox="1">
            <a:spLocks/>
          </p:cNvSpPr>
          <p:nvPr/>
        </p:nvSpPr>
        <p:spPr>
          <a:xfrm>
            <a:off x="454152" y="35858"/>
            <a:ext cx="7851648" cy="1828800"/>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r>
              <a:rPr lang="en-US" sz="4800" dirty="0" smtClean="0">
                <a:solidFill>
                  <a:srgbClr val="9F3748"/>
                </a:solidFill>
                <a:latin typeface="Cambria" pitchFamily="18" charset="0"/>
              </a:rPr>
              <a:t>Welcome! </a:t>
            </a:r>
            <a:endParaRPr lang="en-US" sz="4800" dirty="0">
              <a:solidFill>
                <a:srgbClr val="9F3748"/>
              </a:solidFill>
              <a:latin typeface="Cambria" pitchFamily="18" charset="0"/>
            </a:endParaRPr>
          </a:p>
        </p:txBody>
      </p:sp>
    </p:spTree>
    <p:extLst>
      <p:ext uri="{BB962C8B-B14F-4D97-AF65-F5344CB8AC3E}">
        <p14:creationId xmlns:p14="http://schemas.microsoft.com/office/powerpoint/2010/main" xmlns="" val="32485989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914400"/>
            <a:ext cx="8382000" cy="5232202"/>
          </a:xfrm>
          <a:prstGeom prst="rect">
            <a:avLst/>
          </a:prstGeom>
          <a:noFill/>
        </p:spPr>
        <p:txBody>
          <a:bodyPr wrap="square" rtlCol="0">
            <a:spAutoFit/>
          </a:bodyPr>
          <a:lstStyle/>
          <a:p>
            <a:pPr algn="ctr">
              <a:buClr>
                <a:schemeClr val="accent2">
                  <a:lumMod val="50000"/>
                </a:schemeClr>
              </a:buClr>
              <a:buSzPct val="150000"/>
            </a:pPr>
            <a:r>
              <a:rPr lang="en-US" sz="2400" b="1" dirty="0" smtClean="0"/>
              <a:t>Great Lakes Indie Booksellers Association (GLIBA) </a:t>
            </a:r>
            <a:r>
              <a:rPr lang="en-US" b="1" dirty="0" smtClean="0">
                <a:hlinkClick r:id="rId2"/>
              </a:rPr>
              <a:t>http://www.gliba.org</a:t>
            </a:r>
            <a:endParaRPr lang="en-US" b="1" dirty="0" smtClean="0"/>
          </a:p>
          <a:p>
            <a:pPr algn="ctr">
              <a:buClr>
                <a:schemeClr val="accent2">
                  <a:lumMod val="50000"/>
                </a:schemeClr>
              </a:buClr>
              <a:buSzPct val="150000"/>
            </a:pPr>
            <a:r>
              <a:rPr lang="en-US" b="1" dirty="0" smtClean="0"/>
              <a:t>Illinois</a:t>
            </a:r>
            <a:r>
              <a:rPr lang="en-US" b="1" dirty="0" smtClean="0"/>
              <a:t>, Indiana, Ohio, Michigan, Kentucky</a:t>
            </a:r>
          </a:p>
          <a:p>
            <a:pPr>
              <a:buClr>
                <a:schemeClr val="accent2">
                  <a:lumMod val="50000"/>
                </a:schemeClr>
              </a:buClr>
              <a:buSzPct val="150000"/>
              <a:buFont typeface="Arial" pitchFamily="34" charset="0"/>
              <a:buChar char="•"/>
            </a:pPr>
            <a:endParaRPr lang="en-US" dirty="0" smtClean="0"/>
          </a:p>
          <a:p>
            <a:pPr>
              <a:buClr>
                <a:schemeClr val="accent2">
                  <a:lumMod val="50000"/>
                </a:schemeClr>
              </a:buClr>
              <a:buSzPct val="150000"/>
              <a:buFont typeface="Arial" pitchFamily="34" charset="0"/>
              <a:buChar char="•"/>
            </a:pPr>
            <a:r>
              <a:rPr lang="en-US" sz="1400" dirty="0" smtClean="0"/>
              <a:t>Spring  </a:t>
            </a:r>
            <a:r>
              <a:rPr lang="en-US" sz="1400" dirty="0" smtClean="0"/>
              <a:t>Meeting </a:t>
            </a:r>
            <a:r>
              <a:rPr lang="en-US" sz="1400" dirty="0" smtClean="0"/>
              <a:t>with </a:t>
            </a:r>
            <a:r>
              <a:rPr lang="en-US" sz="1400" dirty="0" smtClean="0"/>
              <a:t>Author </a:t>
            </a:r>
            <a:r>
              <a:rPr lang="en-US" sz="1400" dirty="0" smtClean="0"/>
              <a:t>R</a:t>
            </a:r>
            <a:r>
              <a:rPr lang="en-US" sz="1400" dirty="0" smtClean="0"/>
              <a:t>eceptions</a:t>
            </a:r>
            <a:endParaRPr lang="en-US" sz="1400" dirty="0" smtClean="0"/>
          </a:p>
          <a:p>
            <a:pPr lvl="1">
              <a:buClr>
                <a:schemeClr val="accent2">
                  <a:lumMod val="50000"/>
                </a:schemeClr>
              </a:buClr>
              <a:buSzPct val="90000"/>
              <a:buFont typeface="Courier New" pitchFamily="49" charset="0"/>
              <a:buChar char="o"/>
            </a:pPr>
            <a:r>
              <a:rPr lang="en-US" sz="1400" dirty="0" smtClean="0"/>
              <a:t> </a:t>
            </a:r>
            <a:r>
              <a:rPr lang="en-US" sz="1400" dirty="0" smtClean="0"/>
              <a:t>Hold one to two a year in different locations throughout the region.</a:t>
            </a:r>
          </a:p>
          <a:p>
            <a:pPr lvl="1">
              <a:buClr>
                <a:schemeClr val="accent2">
                  <a:lumMod val="50000"/>
                </a:schemeClr>
              </a:buClr>
              <a:buSzPct val="90000"/>
              <a:buFont typeface="Courier New" pitchFamily="49" charset="0"/>
              <a:buChar char="o"/>
            </a:pPr>
            <a:r>
              <a:rPr lang="en-US" sz="1400" dirty="0" smtClean="0"/>
              <a:t>Offer </a:t>
            </a:r>
            <a:r>
              <a:rPr lang="en-US" sz="1400" dirty="0" smtClean="0"/>
              <a:t>opportunities for authors to interact and get up-close-and-personal with booksellers in the region.</a:t>
            </a:r>
          </a:p>
          <a:p>
            <a:pPr lvl="1">
              <a:buClr>
                <a:schemeClr val="accent2">
                  <a:lumMod val="50000"/>
                </a:schemeClr>
              </a:buClr>
              <a:buSzPct val="90000"/>
              <a:buFont typeface="Courier New" pitchFamily="49" charset="0"/>
              <a:buChar char="o"/>
            </a:pPr>
            <a:r>
              <a:rPr lang="en-US" sz="1400" dirty="0" smtClean="0"/>
              <a:t> Usually have a cost to attend plus authors must donate a certain number of books that are given away to the booksellers.</a:t>
            </a:r>
          </a:p>
          <a:p>
            <a:pPr>
              <a:buClr>
                <a:schemeClr val="accent2">
                  <a:lumMod val="50000"/>
                </a:schemeClr>
              </a:buClr>
              <a:buSzPct val="150000"/>
              <a:buFont typeface="Arial" pitchFamily="34" charset="0"/>
              <a:buChar char="•"/>
            </a:pPr>
            <a:r>
              <a:rPr lang="en-US" sz="1400" dirty="0" smtClean="0"/>
              <a:t>Fall Trade Show/Conference</a:t>
            </a:r>
            <a:endParaRPr lang="en-US" sz="1400" dirty="0" smtClean="0"/>
          </a:p>
          <a:p>
            <a:pPr lvl="1">
              <a:buClr>
                <a:schemeClr val="accent2">
                  <a:lumMod val="50000"/>
                </a:schemeClr>
              </a:buClr>
              <a:buSzPct val="90000"/>
              <a:buFont typeface="Courier New" pitchFamily="49" charset="0"/>
              <a:buChar char="o"/>
            </a:pPr>
            <a:r>
              <a:rPr lang="en-US" sz="1400" dirty="0" smtClean="0"/>
              <a:t> </a:t>
            </a:r>
            <a:r>
              <a:rPr lang="en-US" sz="1400" dirty="0" smtClean="0"/>
              <a:t>“Heartland Fall Forum” – held in conjunction with the Midwest Booksellers Association.</a:t>
            </a:r>
          </a:p>
          <a:p>
            <a:pPr lvl="1">
              <a:buClr>
                <a:schemeClr val="accent2">
                  <a:lumMod val="50000"/>
                </a:schemeClr>
              </a:buClr>
              <a:buSzPct val="90000"/>
              <a:buFont typeface="Courier New" pitchFamily="49" charset="0"/>
              <a:buChar char="o"/>
            </a:pPr>
            <a:r>
              <a:rPr lang="en-US" sz="1400" dirty="0" smtClean="0"/>
              <a:t> </a:t>
            </a:r>
            <a:r>
              <a:rPr lang="en-US" sz="1400" dirty="0" smtClean="0"/>
              <a:t>For 2015 it will be held in Lombard, IL – October 9-11</a:t>
            </a:r>
            <a:r>
              <a:rPr lang="en-US" sz="1400" dirty="0" smtClean="0"/>
              <a:t> </a:t>
            </a:r>
          </a:p>
          <a:p>
            <a:pPr lvl="1">
              <a:buClr>
                <a:schemeClr val="accent2">
                  <a:lumMod val="50000"/>
                </a:schemeClr>
              </a:buClr>
              <a:buSzPct val="90000"/>
              <a:buFont typeface="Courier New" pitchFamily="49" charset="0"/>
              <a:buChar char="o"/>
            </a:pPr>
            <a:r>
              <a:rPr lang="en-US" sz="1400" dirty="0" smtClean="0"/>
              <a:t> </a:t>
            </a:r>
            <a:r>
              <a:rPr lang="en-US" sz="1400" dirty="0" smtClean="0"/>
              <a:t>Each year it is held in a different city within one of the two regions (GLIBA or MIBA)</a:t>
            </a:r>
          </a:p>
          <a:p>
            <a:pPr lvl="1">
              <a:buClr>
                <a:schemeClr val="accent2">
                  <a:lumMod val="50000"/>
                </a:schemeClr>
              </a:buClr>
              <a:buSzPct val="90000"/>
              <a:buFont typeface="Courier New" pitchFamily="49" charset="0"/>
              <a:buChar char="o"/>
            </a:pPr>
            <a:r>
              <a:rPr lang="en-US" sz="1400" dirty="0" smtClean="0"/>
              <a:t>  </a:t>
            </a:r>
            <a:r>
              <a:rPr lang="en-US" sz="1400" dirty="0" smtClean="0"/>
              <a:t>Authors featured at events throughout the conference. Authors chosen are often referred by booksellers in the region. There can be an expense for the author plus the donation of books.</a:t>
            </a:r>
          </a:p>
          <a:p>
            <a:pPr lvl="1">
              <a:buClr>
                <a:schemeClr val="accent2">
                  <a:lumMod val="50000"/>
                </a:schemeClr>
              </a:buClr>
              <a:buSzPct val="90000"/>
              <a:buFont typeface="Courier New" pitchFamily="49" charset="0"/>
              <a:buChar char="o"/>
            </a:pPr>
            <a:r>
              <a:rPr lang="en-US" sz="1400" dirty="0" smtClean="0"/>
              <a:t> </a:t>
            </a:r>
            <a:r>
              <a:rPr lang="en-US" sz="1400" dirty="0" smtClean="0"/>
              <a:t>Authors can also be exhibitors – a 5x5 table is $400 and costs go up from there.</a:t>
            </a:r>
            <a:endParaRPr lang="en-US" sz="1400" dirty="0" smtClean="0"/>
          </a:p>
          <a:p>
            <a:pPr>
              <a:buClr>
                <a:schemeClr val="accent2">
                  <a:lumMod val="50000"/>
                </a:schemeClr>
              </a:buClr>
              <a:buSzPct val="150000"/>
              <a:buFont typeface="Arial" pitchFamily="34" charset="0"/>
              <a:buChar char="•"/>
            </a:pPr>
            <a:r>
              <a:rPr lang="en-US" sz="1400" dirty="0" smtClean="0"/>
              <a:t>Regional Access Program</a:t>
            </a:r>
          </a:p>
          <a:p>
            <a:pPr lvl="1">
              <a:buClr>
                <a:schemeClr val="accent2">
                  <a:lumMod val="50000"/>
                </a:schemeClr>
              </a:buClr>
              <a:buSzPct val="90000"/>
              <a:buFont typeface="Courier New" pitchFamily="49" charset="0"/>
              <a:buChar char="o"/>
            </a:pPr>
            <a:r>
              <a:rPr lang="en-US" sz="1400" dirty="0" smtClean="0"/>
              <a:t> </a:t>
            </a:r>
            <a:r>
              <a:rPr lang="en-US" sz="1400" dirty="0" smtClean="0"/>
              <a:t>Galleys, reading copies, or finished books are offered (at no cost) to the stores for review. </a:t>
            </a:r>
          </a:p>
          <a:p>
            <a:pPr lvl="1">
              <a:buClr>
                <a:schemeClr val="accent2">
                  <a:lumMod val="50000"/>
                </a:schemeClr>
              </a:buClr>
              <a:buSzPct val="90000"/>
              <a:buFont typeface="Courier New" pitchFamily="49" charset="0"/>
              <a:buChar char="o"/>
            </a:pPr>
            <a:r>
              <a:rPr lang="en-US" sz="1400" dirty="0" smtClean="0"/>
              <a:t> Stores </a:t>
            </a:r>
            <a:r>
              <a:rPr lang="en-US" sz="1400" dirty="0" smtClean="0"/>
              <a:t>may read copy, decide whether to carry in their store and perhaps nominate it for the Indie Next List. </a:t>
            </a:r>
          </a:p>
          <a:p>
            <a:pPr lvl="1">
              <a:buFont typeface="Arial" pitchFamily="34" charset="0"/>
              <a:buChar char="•"/>
            </a:pPr>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914400"/>
            <a:ext cx="8382000" cy="5047536"/>
          </a:xfrm>
          <a:prstGeom prst="rect">
            <a:avLst/>
          </a:prstGeom>
          <a:noFill/>
          <a:ln>
            <a:solidFill>
              <a:srgbClr val="FFFF00"/>
            </a:solidFill>
          </a:ln>
        </p:spPr>
        <p:txBody>
          <a:bodyPr wrap="square" rtlCol="0">
            <a:spAutoFit/>
          </a:bodyPr>
          <a:lstStyle/>
          <a:p>
            <a:pPr algn="ctr">
              <a:buClr>
                <a:schemeClr val="accent2">
                  <a:lumMod val="50000"/>
                </a:schemeClr>
              </a:buClr>
              <a:buSzPct val="150000"/>
            </a:pPr>
            <a:r>
              <a:rPr lang="en-US" sz="2400" b="1" dirty="0" smtClean="0"/>
              <a:t>Great Lakes Indie Booksellers </a:t>
            </a:r>
            <a:r>
              <a:rPr lang="en-US" sz="2400" b="1" dirty="0" smtClean="0"/>
              <a:t>Association </a:t>
            </a:r>
            <a:r>
              <a:rPr lang="en-US" sz="2400" b="1" dirty="0" smtClean="0"/>
              <a:t>(GLIBA)</a:t>
            </a:r>
          </a:p>
          <a:p>
            <a:pPr algn="ctr">
              <a:buClr>
                <a:schemeClr val="accent2">
                  <a:lumMod val="50000"/>
                </a:schemeClr>
              </a:buClr>
              <a:buSzPct val="150000"/>
            </a:pPr>
            <a:r>
              <a:rPr lang="en-US" sz="1400" b="1" dirty="0" smtClean="0"/>
              <a:t>(Continued)</a:t>
            </a:r>
            <a:endParaRPr lang="en-US" sz="1400" dirty="0" smtClean="0"/>
          </a:p>
          <a:p>
            <a:pPr>
              <a:buClr>
                <a:schemeClr val="accent2">
                  <a:lumMod val="50000"/>
                </a:schemeClr>
              </a:buClr>
              <a:buSzPct val="150000"/>
              <a:buFont typeface="Arial" pitchFamily="34" charset="0"/>
              <a:buChar char="•"/>
            </a:pPr>
            <a:r>
              <a:rPr lang="en-US" sz="1400" dirty="0" smtClean="0"/>
              <a:t>Award Program – “Great Lakes, Great Reads”</a:t>
            </a:r>
          </a:p>
          <a:p>
            <a:pPr lvl="1">
              <a:buClr>
                <a:schemeClr val="accent2">
                  <a:lumMod val="50000"/>
                </a:schemeClr>
              </a:buClr>
              <a:buSzPct val="90000"/>
              <a:buFont typeface="Courier New" pitchFamily="49" charset="0"/>
              <a:buChar char="o"/>
            </a:pPr>
            <a:r>
              <a:rPr lang="en-US" sz="1400" dirty="0" smtClean="0"/>
              <a:t> Awards given annually for one adult fiction title, one adult nonfiction title, and one children’s title.</a:t>
            </a:r>
          </a:p>
          <a:p>
            <a:pPr lvl="1">
              <a:buClr>
                <a:schemeClr val="accent2">
                  <a:lumMod val="50000"/>
                </a:schemeClr>
              </a:buClr>
              <a:buSzPct val="90000"/>
              <a:buFont typeface="Courier New" pitchFamily="49" charset="0"/>
              <a:buChar char="o"/>
            </a:pPr>
            <a:r>
              <a:rPr lang="en-US" sz="1400" dirty="0" smtClean="0"/>
              <a:t>Books must be nominated by a bookseller in the </a:t>
            </a:r>
            <a:r>
              <a:rPr lang="en-US" sz="1400" dirty="0" smtClean="0"/>
              <a:t>region.</a:t>
            </a:r>
          </a:p>
          <a:p>
            <a:pPr lvl="1">
              <a:buClr>
                <a:schemeClr val="accent2">
                  <a:lumMod val="50000"/>
                </a:schemeClr>
              </a:buClr>
              <a:buSzPct val="90000"/>
              <a:buFont typeface="Courier New" pitchFamily="49" charset="0"/>
              <a:buChar char="o"/>
            </a:pPr>
            <a:r>
              <a:rPr lang="en-US" sz="1400" dirty="0" smtClean="0"/>
              <a:t>Must be a </a:t>
            </a:r>
            <a:r>
              <a:rPr lang="en-US" sz="1400" dirty="0" err="1" smtClean="0"/>
              <a:t>frontlist</a:t>
            </a:r>
            <a:r>
              <a:rPr lang="en-US" sz="1400" dirty="0" smtClean="0"/>
              <a:t> title published between June 1</a:t>
            </a:r>
            <a:r>
              <a:rPr lang="en-US" sz="1400" baseline="30000" dirty="0" smtClean="0"/>
              <a:t>st</a:t>
            </a:r>
            <a:r>
              <a:rPr lang="en-US" sz="1400" dirty="0" smtClean="0"/>
              <a:t> of the previous year and May 31</a:t>
            </a:r>
            <a:r>
              <a:rPr lang="en-US" sz="1400" baseline="30000" dirty="0" smtClean="0"/>
              <a:t>st</a:t>
            </a:r>
            <a:r>
              <a:rPr lang="en-US" sz="1400" dirty="0" smtClean="0"/>
              <a:t> of the current year.</a:t>
            </a:r>
          </a:p>
          <a:p>
            <a:pPr lvl="1">
              <a:buClr>
                <a:schemeClr val="accent2">
                  <a:lumMod val="50000"/>
                </a:schemeClr>
              </a:buClr>
              <a:buSzPct val="90000"/>
              <a:buFont typeface="Courier New" pitchFamily="49" charset="0"/>
              <a:buChar char="o"/>
            </a:pPr>
            <a:r>
              <a:rPr lang="en-US" sz="1400" dirty="0" smtClean="0"/>
              <a:t>Book must be written by an author with ties to the region or the story must take place in or be about the region.</a:t>
            </a:r>
          </a:p>
          <a:p>
            <a:pPr lvl="1">
              <a:buClr>
                <a:schemeClr val="accent2">
                  <a:lumMod val="50000"/>
                </a:schemeClr>
              </a:buClr>
              <a:buSzPct val="90000"/>
              <a:buFont typeface="Courier New" pitchFamily="49" charset="0"/>
              <a:buChar char="o"/>
            </a:pPr>
            <a:r>
              <a:rPr lang="en-US" sz="1400" dirty="0" smtClean="0"/>
              <a:t>Nominations may be submitted throughout the year, but must be submitted by April 15</a:t>
            </a:r>
            <a:r>
              <a:rPr lang="en-US" sz="1400" baseline="30000" dirty="0" smtClean="0"/>
              <a:t>th</a:t>
            </a:r>
            <a:r>
              <a:rPr lang="en-US" sz="1400" dirty="0" smtClean="0"/>
              <a:t>. </a:t>
            </a:r>
            <a:endParaRPr lang="en-US" sz="1400" dirty="0" smtClean="0"/>
          </a:p>
          <a:p>
            <a:pPr>
              <a:buClr>
                <a:schemeClr val="accent2">
                  <a:lumMod val="50000"/>
                </a:schemeClr>
              </a:buClr>
              <a:buSzPct val="150000"/>
              <a:buFont typeface="Arial" pitchFamily="34" charset="0"/>
              <a:buChar char="•"/>
            </a:pPr>
            <a:r>
              <a:rPr lang="en-US" sz="1400" dirty="0" smtClean="0"/>
              <a:t>Indie Next List</a:t>
            </a:r>
            <a:endParaRPr lang="en-US" sz="1400" dirty="0" smtClean="0"/>
          </a:p>
          <a:p>
            <a:pPr lvl="1">
              <a:buClr>
                <a:schemeClr val="accent2">
                  <a:lumMod val="50000"/>
                </a:schemeClr>
              </a:buClr>
              <a:buSzPct val="90000"/>
              <a:buFont typeface="Courier New" pitchFamily="49" charset="0"/>
              <a:buChar char="o"/>
            </a:pPr>
            <a:r>
              <a:rPr lang="en-US" sz="1400" dirty="0" smtClean="0"/>
              <a:t> </a:t>
            </a:r>
            <a:r>
              <a:rPr lang="en-US" sz="1400" dirty="0" smtClean="0"/>
              <a:t>A list of best selling books in the bookstores throughout the region.</a:t>
            </a:r>
          </a:p>
          <a:p>
            <a:pPr>
              <a:buClr>
                <a:schemeClr val="accent2">
                  <a:lumMod val="50000"/>
                </a:schemeClr>
              </a:buClr>
              <a:buSzPct val="150000"/>
              <a:buFont typeface="Arial" pitchFamily="34" charset="0"/>
              <a:buChar char="•"/>
            </a:pPr>
            <a:r>
              <a:rPr lang="en-US" sz="1400" dirty="0" smtClean="0"/>
              <a:t>Advertising Opportunities vary from as low as $75 on up.</a:t>
            </a:r>
          </a:p>
          <a:p>
            <a:pPr lvl="1">
              <a:buClr>
                <a:schemeClr val="accent2">
                  <a:lumMod val="50000"/>
                </a:schemeClr>
              </a:buClr>
              <a:buSzPct val="90000"/>
              <a:buFont typeface="Courier New" pitchFamily="49" charset="0"/>
              <a:buChar char="o"/>
            </a:pPr>
            <a:r>
              <a:rPr lang="en-US" sz="1400" dirty="0" smtClean="0"/>
              <a:t> GLIBA website ads – from $100 to $300</a:t>
            </a:r>
          </a:p>
          <a:p>
            <a:pPr lvl="1">
              <a:buClr>
                <a:schemeClr val="accent2">
                  <a:lumMod val="50000"/>
                </a:schemeClr>
              </a:buClr>
              <a:buSzPct val="90000"/>
              <a:buFont typeface="Courier New" pitchFamily="49" charset="0"/>
              <a:buChar char="o"/>
            </a:pPr>
            <a:r>
              <a:rPr lang="en-US" sz="1400" dirty="0" smtClean="0"/>
              <a:t> </a:t>
            </a:r>
            <a:r>
              <a:rPr lang="en-US" sz="1400" dirty="0" smtClean="0"/>
              <a:t>GLIBA Mailing Labels</a:t>
            </a:r>
          </a:p>
          <a:p>
            <a:pPr lvl="2">
              <a:buClr>
                <a:schemeClr val="accent2">
                  <a:lumMod val="50000"/>
                </a:schemeClr>
              </a:buClr>
              <a:buSzPct val="90000"/>
              <a:buFont typeface="Wingdings" pitchFamily="2" charset="2"/>
              <a:buChar char="§"/>
            </a:pPr>
            <a:r>
              <a:rPr lang="en-US" dirty="0" smtClean="0"/>
              <a:t> </a:t>
            </a:r>
            <a:r>
              <a:rPr lang="en-US" sz="1400" dirty="0" smtClean="0"/>
              <a:t>Mailing list of 120 booksellers in the GLIBA region and is available for one-time use. One set of labels to GLIBA members for $100.</a:t>
            </a:r>
            <a:endParaRPr lang="en-US" dirty="0" smtClean="0"/>
          </a:p>
          <a:p>
            <a:pPr lvl="1">
              <a:buClr>
                <a:srgbClr val="9F3748"/>
              </a:buClr>
              <a:buSzPct val="90000"/>
              <a:buFont typeface="Courier New" pitchFamily="49" charset="0"/>
              <a:buChar char="o"/>
            </a:pPr>
            <a:r>
              <a:rPr lang="en-US" sz="1400" dirty="0" smtClean="0"/>
              <a:t>Heartland Fall Forum Trade Show Program advertising – from $400 for ¼ page interior to $900 for outside back cover. </a:t>
            </a:r>
          </a:p>
          <a:p>
            <a:pPr lvl="1">
              <a:buClr>
                <a:srgbClr val="9F3748"/>
              </a:buClr>
              <a:buSzPct val="90000"/>
              <a:buFont typeface="Courier New" pitchFamily="49" charset="0"/>
              <a:buChar char="o"/>
            </a:pPr>
            <a:r>
              <a:rPr lang="en-US" sz="1400" dirty="0" smtClean="0"/>
              <a:t>Heartland Fall Forum Trade Show Sponsorship opportunities from $75 - $5,000. </a:t>
            </a:r>
          </a:p>
          <a:p>
            <a:pPr lvl="1">
              <a:buClr>
                <a:srgbClr val="9F3748"/>
              </a:buClr>
              <a:buSzPct val="90000"/>
              <a:buFont typeface="Courier New" pitchFamily="49" charset="0"/>
              <a:buChar char="o"/>
            </a:pPr>
            <a:r>
              <a:rPr lang="en-US" sz="1400" dirty="0" smtClean="0"/>
              <a:t>Holiday Catalog – distributed to booksellers throughout the region</a:t>
            </a:r>
          </a:p>
          <a:p>
            <a:pPr lvl="2">
              <a:buClr>
                <a:srgbClr val="9F3748"/>
              </a:buClr>
              <a:buSzPct val="90000"/>
              <a:buFont typeface="Wingdings" pitchFamily="2" charset="2"/>
              <a:buChar char="§"/>
            </a:pPr>
            <a:r>
              <a:rPr lang="en-US" sz="1400" dirty="0" smtClean="0"/>
              <a:t>Rates vary from $1,000 - $6,500. </a:t>
            </a:r>
            <a:endParaRPr lang="en-US" sz="14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685800"/>
            <a:ext cx="8382000" cy="6309420"/>
          </a:xfrm>
          <a:prstGeom prst="rect">
            <a:avLst/>
          </a:prstGeom>
          <a:noFill/>
        </p:spPr>
        <p:txBody>
          <a:bodyPr wrap="square" rtlCol="0">
            <a:spAutoFit/>
          </a:bodyPr>
          <a:lstStyle/>
          <a:p>
            <a:pPr algn="ctr">
              <a:buClr>
                <a:schemeClr val="accent2">
                  <a:lumMod val="50000"/>
                </a:schemeClr>
              </a:buClr>
              <a:buSzPct val="150000"/>
            </a:pPr>
            <a:r>
              <a:rPr lang="en-US" sz="2400" b="1" dirty="0" smtClean="0"/>
              <a:t>*Midwest Booksellers Association (MIBA)</a:t>
            </a:r>
          </a:p>
          <a:p>
            <a:pPr algn="ctr">
              <a:buClr>
                <a:schemeClr val="accent2">
                  <a:lumMod val="50000"/>
                </a:schemeClr>
              </a:buClr>
              <a:buSzPct val="150000"/>
            </a:pPr>
            <a:r>
              <a:rPr lang="en-US" b="1" dirty="0" smtClean="0">
                <a:hlinkClick r:id="rId2"/>
              </a:rPr>
              <a:t>http://</a:t>
            </a:r>
            <a:r>
              <a:rPr lang="en-US" b="1" dirty="0" smtClean="0"/>
              <a:t>midwestbooksellers.org</a:t>
            </a:r>
            <a:endParaRPr lang="en-US" b="1" dirty="0" smtClean="0"/>
          </a:p>
          <a:p>
            <a:pPr algn="ctr">
              <a:buClr>
                <a:schemeClr val="accent2">
                  <a:lumMod val="50000"/>
                </a:schemeClr>
              </a:buClr>
              <a:buSzPct val="150000"/>
            </a:pPr>
            <a:r>
              <a:rPr lang="en-US" b="1" dirty="0" smtClean="0"/>
              <a:t>Illinois, Iowa, Kansas, Minnesota, Missouri, Nebraska, North Dakota, </a:t>
            </a:r>
          </a:p>
          <a:p>
            <a:pPr algn="ctr">
              <a:buClr>
                <a:schemeClr val="accent2">
                  <a:lumMod val="50000"/>
                </a:schemeClr>
              </a:buClr>
              <a:buSzPct val="150000"/>
            </a:pPr>
            <a:r>
              <a:rPr lang="en-US" b="1" dirty="0" smtClean="0"/>
              <a:t>South Dakota, Wisconsin, Upper Peninsula of Michigan</a:t>
            </a:r>
            <a:endParaRPr lang="en-US" b="1" dirty="0" smtClean="0"/>
          </a:p>
          <a:p>
            <a:pPr algn="ctr">
              <a:buClr>
                <a:schemeClr val="accent2">
                  <a:lumMod val="50000"/>
                </a:schemeClr>
              </a:buClr>
              <a:buSzPct val="150000"/>
            </a:pPr>
            <a:endParaRPr lang="en-US" sz="1400" dirty="0" smtClean="0">
              <a:solidFill>
                <a:srgbClr val="FF0000"/>
              </a:solidFill>
            </a:endParaRPr>
          </a:p>
          <a:p>
            <a:pPr algn="ctr">
              <a:buClr>
                <a:schemeClr val="accent2">
                  <a:lumMod val="50000"/>
                </a:schemeClr>
              </a:buClr>
              <a:buSzPct val="150000"/>
            </a:pPr>
            <a:r>
              <a:rPr lang="en-US" sz="1400" b="1" dirty="0" smtClean="0">
                <a:solidFill>
                  <a:srgbClr val="FF0000"/>
                </a:solidFill>
              </a:rPr>
              <a:t>BQB/WriteLife is currently a member of MIBA</a:t>
            </a:r>
          </a:p>
          <a:p>
            <a:pPr>
              <a:buClr>
                <a:schemeClr val="accent2">
                  <a:lumMod val="50000"/>
                </a:schemeClr>
              </a:buClr>
              <a:buSzPct val="150000"/>
              <a:buFont typeface="Arial" pitchFamily="34" charset="0"/>
              <a:buChar char="•"/>
            </a:pPr>
            <a:r>
              <a:rPr lang="en-US" sz="1400" dirty="0" smtClean="0"/>
              <a:t>Spring  </a:t>
            </a:r>
            <a:r>
              <a:rPr lang="en-US" sz="1400" dirty="0" smtClean="0"/>
              <a:t>meeting with author receptions</a:t>
            </a:r>
          </a:p>
          <a:p>
            <a:pPr lvl="1">
              <a:buClr>
                <a:schemeClr val="accent2">
                  <a:lumMod val="50000"/>
                </a:schemeClr>
              </a:buClr>
              <a:buSzPct val="90000"/>
              <a:buFont typeface="Courier New" pitchFamily="49" charset="0"/>
              <a:buChar char="o"/>
            </a:pPr>
            <a:r>
              <a:rPr lang="en-US" sz="1400" dirty="0" smtClean="0"/>
              <a:t>Hold one to two a year in different locations throughout the region. </a:t>
            </a:r>
          </a:p>
          <a:p>
            <a:pPr lvl="1">
              <a:buClr>
                <a:schemeClr val="accent2">
                  <a:lumMod val="50000"/>
                </a:schemeClr>
              </a:buClr>
              <a:buSzPct val="90000"/>
              <a:buFont typeface="Courier New" pitchFamily="49" charset="0"/>
              <a:buChar char="o"/>
            </a:pPr>
            <a:r>
              <a:rPr lang="en-US" sz="1400" dirty="0" smtClean="0"/>
              <a:t>Offer </a:t>
            </a:r>
            <a:r>
              <a:rPr lang="en-US" sz="1400" dirty="0" smtClean="0"/>
              <a:t>opportunities for authors to interact and get up-close-and-personal with booksellers in the region.</a:t>
            </a:r>
          </a:p>
          <a:p>
            <a:pPr lvl="1">
              <a:buClr>
                <a:schemeClr val="accent2">
                  <a:lumMod val="50000"/>
                </a:schemeClr>
              </a:buClr>
              <a:buSzPct val="90000"/>
              <a:buFont typeface="Courier New" pitchFamily="49" charset="0"/>
              <a:buChar char="o"/>
            </a:pPr>
            <a:r>
              <a:rPr lang="en-US" sz="1400" dirty="0" smtClean="0"/>
              <a:t> Usually have a cost to attend plus authors must donate a certain number of books that are given away to the booksellers.</a:t>
            </a:r>
          </a:p>
          <a:p>
            <a:pPr>
              <a:buClr>
                <a:schemeClr val="accent2">
                  <a:lumMod val="50000"/>
                </a:schemeClr>
              </a:buClr>
              <a:buSzPct val="150000"/>
              <a:buFont typeface="Arial" pitchFamily="34" charset="0"/>
              <a:buChar char="•"/>
            </a:pPr>
            <a:r>
              <a:rPr lang="en-US" sz="1400" dirty="0" smtClean="0"/>
              <a:t>Fall Trade Show/Conference</a:t>
            </a:r>
            <a:endParaRPr lang="en-US" sz="1400" dirty="0" smtClean="0"/>
          </a:p>
          <a:p>
            <a:pPr lvl="1">
              <a:buClr>
                <a:schemeClr val="accent2">
                  <a:lumMod val="50000"/>
                </a:schemeClr>
              </a:buClr>
              <a:buSzPct val="90000"/>
              <a:buFont typeface="Courier New" pitchFamily="49" charset="0"/>
              <a:buChar char="o"/>
            </a:pPr>
            <a:r>
              <a:rPr lang="en-US" sz="1400" dirty="0" smtClean="0"/>
              <a:t> </a:t>
            </a:r>
            <a:r>
              <a:rPr lang="en-US" sz="1400" dirty="0" smtClean="0"/>
              <a:t>“Heartland Fall Forum” – held in conjunction with the Great Lakes Booksellers Association. </a:t>
            </a:r>
          </a:p>
          <a:p>
            <a:pPr lvl="1">
              <a:buClr>
                <a:schemeClr val="accent2">
                  <a:lumMod val="50000"/>
                </a:schemeClr>
              </a:buClr>
              <a:buSzPct val="90000"/>
              <a:buFont typeface="Courier New" pitchFamily="49" charset="0"/>
              <a:buChar char="o"/>
            </a:pPr>
            <a:r>
              <a:rPr lang="en-US" sz="1400" dirty="0" smtClean="0"/>
              <a:t> </a:t>
            </a:r>
            <a:r>
              <a:rPr lang="en-US" sz="1400" dirty="0" smtClean="0"/>
              <a:t>Each year it is held in a different city within one of the two regions (GLIBA or MIBA)</a:t>
            </a:r>
          </a:p>
          <a:p>
            <a:pPr lvl="1">
              <a:buClr>
                <a:schemeClr val="accent2">
                  <a:lumMod val="50000"/>
                </a:schemeClr>
              </a:buClr>
              <a:buSzPct val="90000"/>
              <a:buFont typeface="Courier New" pitchFamily="49" charset="0"/>
              <a:buChar char="o"/>
            </a:pPr>
            <a:r>
              <a:rPr lang="en-US" sz="1400" dirty="0" smtClean="0"/>
              <a:t>  </a:t>
            </a:r>
            <a:r>
              <a:rPr lang="en-US" sz="1400" dirty="0" smtClean="0"/>
              <a:t>Authors featured at events throughout the conference. Authors chosen are often referred by booksellers in the region. There can be an expense for the author plus the donation of books.</a:t>
            </a:r>
          </a:p>
          <a:p>
            <a:pPr lvl="1">
              <a:buClr>
                <a:schemeClr val="accent2">
                  <a:lumMod val="50000"/>
                </a:schemeClr>
              </a:buClr>
              <a:buSzPct val="90000"/>
              <a:buFont typeface="Courier New" pitchFamily="49" charset="0"/>
              <a:buChar char="o"/>
            </a:pPr>
            <a:r>
              <a:rPr lang="en-US" sz="1400" dirty="0" smtClean="0"/>
              <a:t> </a:t>
            </a:r>
            <a:r>
              <a:rPr lang="en-US" sz="1400" dirty="0" smtClean="0"/>
              <a:t>Authors can also be exhibitors – a 5x5 table is $400 and costs go up from there.</a:t>
            </a:r>
            <a:endParaRPr lang="en-US" sz="1400" dirty="0" smtClean="0"/>
          </a:p>
          <a:p>
            <a:pPr>
              <a:buClr>
                <a:schemeClr val="accent2">
                  <a:lumMod val="50000"/>
                </a:schemeClr>
              </a:buClr>
              <a:buSzPct val="150000"/>
              <a:buFont typeface="Arial" pitchFamily="34" charset="0"/>
              <a:buChar char="•"/>
            </a:pPr>
            <a:r>
              <a:rPr lang="en-US" sz="1400" dirty="0" smtClean="0"/>
              <a:t>Midwest Connections Program – Cost is $400 per title (new releases only) for which you receive:</a:t>
            </a:r>
          </a:p>
          <a:p>
            <a:pPr lvl="1">
              <a:buClr>
                <a:schemeClr val="accent2">
                  <a:lumMod val="50000"/>
                </a:schemeClr>
              </a:buClr>
              <a:buSzPct val="90000"/>
              <a:buFont typeface="Courier New" pitchFamily="49" charset="0"/>
              <a:buChar char="o"/>
            </a:pPr>
            <a:r>
              <a:rPr lang="en-US" sz="1400" dirty="0" smtClean="0"/>
              <a:t> Display treatment of your title in participating bookstores. </a:t>
            </a:r>
          </a:p>
          <a:p>
            <a:pPr lvl="1">
              <a:buClr>
                <a:schemeClr val="accent2">
                  <a:lumMod val="50000"/>
                </a:schemeClr>
              </a:buClr>
              <a:buSzPct val="90000"/>
              <a:buFont typeface="Courier New" pitchFamily="49" charset="0"/>
              <a:buChar char="o"/>
            </a:pPr>
            <a:r>
              <a:rPr lang="en-US" sz="1400" dirty="0" smtClean="0"/>
              <a:t>Heightened social media discussion among member booksellers.</a:t>
            </a:r>
          </a:p>
          <a:p>
            <a:pPr lvl="1">
              <a:buClr>
                <a:schemeClr val="accent2">
                  <a:lumMod val="50000"/>
                </a:schemeClr>
              </a:buClr>
              <a:buSzPct val="90000"/>
              <a:buFont typeface="Courier New" pitchFamily="49" charset="0"/>
              <a:buChar char="o"/>
            </a:pPr>
            <a:r>
              <a:rPr lang="en-US" sz="1400" dirty="0" smtClean="0"/>
              <a:t>Your cover will appear on MIBA’s weekly, nationally distributed Bestseller list emails.</a:t>
            </a:r>
          </a:p>
          <a:p>
            <a:pPr lvl="1">
              <a:buClr>
                <a:schemeClr val="accent2">
                  <a:lumMod val="50000"/>
                </a:schemeClr>
              </a:buClr>
              <a:buSzPct val="90000"/>
              <a:buFont typeface="Courier New" pitchFamily="49" charset="0"/>
              <a:buChar char="o"/>
            </a:pPr>
            <a:r>
              <a:rPr lang="en-US" sz="1400" dirty="0" smtClean="0"/>
              <a:t>A formal, nationally distributed email announcement about the title’s inclusion in the program.</a:t>
            </a:r>
          </a:p>
          <a:p>
            <a:pPr lvl="1">
              <a:buClr>
                <a:schemeClr val="accent2">
                  <a:lumMod val="50000"/>
                </a:schemeClr>
              </a:buClr>
              <a:buSzPct val="90000"/>
              <a:buFont typeface="Courier New" pitchFamily="49" charset="0"/>
              <a:buChar char="o"/>
            </a:pPr>
            <a:r>
              <a:rPr lang="en-US" sz="1400" dirty="0" smtClean="0"/>
              <a:t>Listing and detailed information on MIBA’s homepage.</a:t>
            </a:r>
          </a:p>
          <a:p>
            <a:pPr lvl="1">
              <a:buClr>
                <a:schemeClr val="accent2">
                  <a:lumMod val="50000"/>
                </a:schemeClr>
              </a:buClr>
              <a:buSzPct val="90000"/>
              <a:buFont typeface="Courier New" pitchFamily="49" charset="0"/>
              <a:buChar char="o"/>
            </a:pPr>
            <a:r>
              <a:rPr lang="en-US" sz="1400" dirty="0" smtClean="0"/>
              <a:t>Additional focused promotions by booksellers during the two-month period. </a:t>
            </a:r>
          </a:p>
          <a:p>
            <a:pPr lvl="1">
              <a:buClr>
                <a:schemeClr val="accent2">
                  <a:lumMod val="50000"/>
                </a:schemeClr>
              </a:buClr>
              <a:buSzPct val="90000"/>
              <a:buFont typeface="Courier New" pitchFamily="49" charset="0"/>
              <a:buChar char="o"/>
            </a:pPr>
            <a:r>
              <a:rPr lang="en-US" sz="1400" dirty="0" smtClean="0"/>
              <a:t>This program must go through and be coordinated with BQB/WriteLife. </a:t>
            </a:r>
            <a:endParaRPr lang="en-US" sz="1400" dirty="0" smtClean="0"/>
          </a:p>
          <a:p>
            <a:pPr lvl="1">
              <a:buFont typeface="Arial" pitchFamily="34" charset="0"/>
              <a:buChar char="•"/>
            </a:pPr>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914400"/>
            <a:ext cx="8382000" cy="4832092"/>
          </a:xfrm>
          <a:prstGeom prst="rect">
            <a:avLst/>
          </a:prstGeom>
          <a:noFill/>
        </p:spPr>
        <p:txBody>
          <a:bodyPr wrap="square" rtlCol="0">
            <a:spAutoFit/>
          </a:bodyPr>
          <a:lstStyle/>
          <a:p>
            <a:pPr algn="ctr">
              <a:buClr>
                <a:schemeClr val="accent2">
                  <a:lumMod val="50000"/>
                </a:schemeClr>
              </a:buClr>
              <a:buSzPct val="150000"/>
            </a:pPr>
            <a:r>
              <a:rPr lang="en-US" sz="2400" b="1" dirty="0" smtClean="0"/>
              <a:t>Midwest Booksellers </a:t>
            </a:r>
            <a:r>
              <a:rPr lang="en-US" sz="2400" b="1" dirty="0" smtClean="0"/>
              <a:t>Association </a:t>
            </a:r>
            <a:r>
              <a:rPr lang="en-US" sz="2400" b="1" dirty="0" smtClean="0"/>
              <a:t>(MIBA)</a:t>
            </a:r>
          </a:p>
          <a:p>
            <a:pPr algn="ctr">
              <a:buClr>
                <a:schemeClr val="accent2">
                  <a:lumMod val="50000"/>
                </a:schemeClr>
              </a:buClr>
              <a:buSzPct val="150000"/>
            </a:pPr>
            <a:r>
              <a:rPr lang="en-US" sz="1400" b="1" dirty="0" smtClean="0"/>
              <a:t>(Continued)</a:t>
            </a:r>
            <a:endParaRPr lang="en-US" sz="1400" dirty="0" smtClean="0"/>
          </a:p>
          <a:p>
            <a:pPr>
              <a:buClr>
                <a:schemeClr val="accent2">
                  <a:lumMod val="50000"/>
                </a:schemeClr>
              </a:buClr>
              <a:buSzPct val="150000"/>
              <a:buFont typeface="Arial" pitchFamily="34" charset="0"/>
              <a:buChar char="•"/>
            </a:pPr>
            <a:r>
              <a:rPr lang="en-US" sz="1400" dirty="0" smtClean="0"/>
              <a:t>Award Program – </a:t>
            </a:r>
            <a:r>
              <a:rPr lang="en-US" sz="1400" dirty="0" smtClean="0"/>
              <a:t>The Midwest Booksellers Choice Awards**</a:t>
            </a:r>
            <a:endParaRPr lang="en-US" sz="1400" dirty="0" smtClean="0"/>
          </a:p>
          <a:p>
            <a:pPr lvl="1">
              <a:buClr>
                <a:schemeClr val="accent2">
                  <a:lumMod val="50000"/>
                </a:schemeClr>
              </a:buClr>
              <a:buSzPct val="90000"/>
              <a:buFont typeface="Courier New" pitchFamily="49" charset="0"/>
              <a:buChar char="o"/>
            </a:pPr>
            <a:r>
              <a:rPr lang="en-US" sz="1400" dirty="0" smtClean="0"/>
              <a:t> Awards given annually </a:t>
            </a:r>
            <a:r>
              <a:rPr lang="en-US" sz="1400" dirty="0" smtClean="0"/>
              <a:t>for: Adult Fiction, Adult Nonfiction, Poetry, Children’s Literature, or Children’s Picture Books.</a:t>
            </a:r>
            <a:endParaRPr lang="en-US" sz="1400" dirty="0" smtClean="0"/>
          </a:p>
          <a:p>
            <a:pPr lvl="1">
              <a:buClr>
                <a:schemeClr val="accent2">
                  <a:lumMod val="50000"/>
                </a:schemeClr>
              </a:buClr>
              <a:buSzPct val="90000"/>
              <a:buFont typeface="Courier New" pitchFamily="49" charset="0"/>
              <a:buChar char="o"/>
            </a:pPr>
            <a:r>
              <a:rPr lang="en-US" sz="1400" dirty="0" smtClean="0"/>
              <a:t>Books </a:t>
            </a:r>
            <a:r>
              <a:rPr lang="en-US" sz="1400" dirty="0" smtClean="0"/>
              <a:t>can be nominated by publisher or bookseller in the region.</a:t>
            </a:r>
            <a:endParaRPr lang="en-US" sz="1400" dirty="0" smtClean="0"/>
          </a:p>
          <a:p>
            <a:pPr lvl="1">
              <a:buClr>
                <a:schemeClr val="accent2">
                  <a:lumMod val="50000"/>
                </a:schemeClr>
              </a:buClr>
              <a:buSzPct val="90000"/>
              <a:buFont typeface="Courier New" pitchFamily="49" charset="0"/>
              <a:buChar char="o"/>
            </a:pPr>
            <a:r>
              <a:rPr lang="en-US" sz="1400" dirty="0" smtClean="0"/>
              <a:t>Must have original publication date between May of previous year and April of current year. </a:t>
            </a:r>
            <a:endParaRPr lang="en-US" sz="1400" dirty="0" smtClean="0"/>
          </a:p>
          <a:p>
            <a:pPr lvl="1">
              <a:buClr>
                <a:schemeClr val="accent2">
                  <a:lumMod val="50000"/>
                </a:schemeClr>
              </a:buClr>
              <a:buSzPct val="90000"/>
              <a:buFont typeface="Courier New" pitchFamily="49" charset="0"/>
              <a:buChar char="o"/>
            </a:pPr>
            <a:r>
              <a:rPr lang="en-US" sz="1400" dirty="0" smtClean="0"/>
              <a:t>Book must be written by an author with ties to the region or the story must take place in or be about the region.</a:t>
            </a:r>
          </a:p>
          <a:p>
            <a:pPr lvl="1">
              <a:buClr>
                <a:schemeClr val="accent2">
                  <a:lumMod val="50000"/>
                </a:schemeClr>
              </a:buClr>
              <a:buSzPct val="90000"/>
              <a:buFont typeface="Courier New" pitchFamily="49" charset="0"/>
              <a:buChar char="o"/>
            </a:pPr>
            <a:r>
              <a:rPr lang="en-US" sz="1400" dirty="0" smtClean="0"/>
              <a:t>Nominations may be submitted throughout the year, but must be submitted by April 15</a:t>
            </a:r>
            <a:r>
              <a:rPr lang="en-US" sz="1400" baseline="30000" dirty="0" smtClean="0"/>
              <a:t>th</a:t>
            </a:r>
            <a:r>
              <a:rPr lang="en-US" sz="1400" dirty="0" smtClean="0"/>
              <a:t>. </a:t>
            </a:r>
          </a:p>
          <a:p>
            <a:pPr>
              <a:buClr>
                <a:schemeClr val="accent2">
                  <a:lumMod val="50000"/>
                </a:schemeClr>
              </a:buClr>
              <a:buSzPct val="150000"/>
              <a:buFont typeface="Arial" pitchFamily="34" charset="0"/>
              <a:buChar char="•"/>
            </a:pPr>
            <a:r>
              <a:rPr lang="en-US" sz="1400" dirty="0" smtClean="0"/>
              <a:t>Indie Next List</a:t>
            </a:r>
            <a:endParaRPr lang="en-US" sz="1400" dirty="0" smtClean="0"/>
          </a:p>
          <a:p>
            <a:pPr lvl="1">
              <a:buClr>
                <a:schemeClr val="accent2">
                  <a:lumMod val="50000"/>
                </a:schemeClr>
              </a:buClr>
              <a:buSzPct val="90000"/>
              <a:buFont typeface="Courier New" pitchFamily="49" charset="0"/>
              <a:buChar char="o"/>
            </a:pPr>
            <a:r>
              <a:rPr lang="en-US" sz="1400" dirty="0" smtClean="0"/>
              <a:t> </a:t>
            </a:r>
            <a:r>
              <a:rPr lang="en-US" sz="1400" dirty="0" smtClean="0"/>
              <a:t>A list of best selling books in the bookstores throughout the region.</a:t>
            </a:r>
          </a:p>
          <a:p>
            <a:pPr>
              <a:buClr>
                <a:schemeClr val="accent2">
                  <a:lumMod val="50000"/>
                </a:schemeClr>
              </a:buClr>
              <a:buSzPct val="150000"/>
              <a:buFont typeface="Arial" pitchFamily="34" charset="0"/>
              <a:buChar char="•"/>
            </a:pPr>
            <a:r>
              <a:rPr lang="en-US" sz="1400" dirty="0" smtClean="0"/>
              <a:t>Advertising Opportunities</a:t>
            </a:r>
          </a:p>
          <a:p>
            <a:pPr lvl="1">
              <a:buClr>
                <a:schemeClr val="accent2">
                  <a:lumMod val="50000"/>
                </a:schemeClr>
              </a:buClr>
              <a:buSzPct val="90000"/>
              <a:buFont typeface="Courier New" pitchFamily="49" charset="0"/>
              <a:buChar char="o"/>
            </a:pPr>
            <a:r>
              <a:rPr lang="en-US" sz="1400" dirty="0" smtClean="0"/>
              <a:t>Dedicated email blast to member stores - $150** </a:t>
            </a:r>
          </a:p>
          <a:p>
            <a:pPr lvl="1">
              <a:buClr>
                <a:schemeClr val="accent2">
                  <a:lumMod val="50000"/>
                </a:schemeClr>
              </a:buClr>
              <a:buSzPct val="90000"/>
              <a:buFont typeface="Courier New" pitchFamily="49" charset="0"/>
              <a:buChar char="o"/>
            </a:pPr>
            <a:r>
              <a:rPr lang="en-US" sz="1400" dirty="0" smtClean="0"/>
              <a:t>MIBA website ads – weekly and month rates (480 - $425)</a:t>
            </a:r>
          </a:p>
          <a:p>
            <a:pPr lvl="1">
              <a:buClr>
                <a:schemeClr val="accent2">
                  <a:lumMod val="50000"/>
                </a:schemeClr>
              </a:buClr>
              <a:buSzPct val="90000"/>
              <a:buFont typeface="Courier New" pitchFamily="49" charset="0"/>
              <a:buChar char="o"/>
            </a:pPr>
            <a:r>
              <a:rPr lang="en-US" sz="1400" dirty="0" smtClean="0"/>
              <a:t> </a:t>
            </a:r>
            <a:r>
              <a:rPr lang="en-US" sz="1400" dirty="0" smtClean="0"/>
              <a:t>MIBA List of Member Stores</a:t>
            </a:r>
          </a:p>
          <a:p>
            <a:pPr lvl="2">
              <a:buClr>
                <a:schemeClr val="accent2">
                  <a:lumMod val="50000"/>
                </a:schemeClr>
              </a:buClr>
              <a:buSzPct val="90000"/>
              <a:buFont typeface="Wingdings" pitchFamily="2" charset="2"/>
              <a:buChar char="§"/>
            </a:pPr>
            <a:r>
              <a:rPr lang="en-US" dirty="0" smtClean="0"/>
              <a:t> </a:t>
            </a:r>
            <a:r>
              <a:rPr lang="en-US" sz="1400" dirty="0" smtClean="0"/>
              <a:t>As a member of MIBA, BQB/WriteLife receives the list at no charge. This list is integrated into our bookseller list that is available for our authors at any time. </a:t>
            </a:r>
            <a:endParaRPr lang="en-US" dirty="0" smtClean="0"/>
          </a:p>
          <a:p>
            <a:pPr lvl="1">
              <a:buClr>
                <a:srgbClr val="9F3748"/>
              </a:buClr>
              <a:buSzPct val="90000"/>
              <a:buFont typeface="Courier New" pitchFamily="49" charset="0"/>
              <a:buChar char="o"/>
            </a:pPr>
            <a:r>
              <a:rPr lang="en-US" sz="1400" dirty="0" smtClean="0"/>
              <a:t>Heartland Fall Forum Trade Show Program advertising – from $400 for ¼ page interior to $900 for outside back cover. </a:t>
            </a:r>
          </a:p>
          <a:p>
            <a:pPr lvl="1">
              <a:buClr>
                <a:srgbClr val="9F3748"/>
              </a:buClr>
              <a:buSzPct val="90000"/>
              <a:buFont typeface="Courier New" pitchFamily="49" charset="0"/>
              <a:buChar char="o"/>
            </a:pPr>
            <a:r>
              <a:rPr lang="en-US" sz="1400" dirty="0" smtClean="0"/>
              <a:t>Heartland Fall Forum Trade Show Sponsorship opportunities from $75 - $5,000. </a:t>
            </a:r>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914400"/>
            <a:ext cx="8382000" cy="5663089"/>
          </a:xfrm>
          <a:prstGeom prst="rect">
            <a:avLst/>
          </a:prstGeom>
          <a:noFill/>
        </p:spPr>
        <p:txBody>
          <a:bodyPr wrap="square" rtlCol="0">
            <a:spAutoFit/>
          </a:bodyPr>
          <a:lstStyle/>
          <a:p>
            <a:pPr algn="ctr">
              <a:buClr>
                <a:schemeClr val="accent2">
                  <a:lumMod val="50000"/>
                </a:schemeClr>
              </a:buClr>
              <a:buSzPct val="150000"/>
            </a:pPr>
            <a:r>
              <a:rPr lang="en-US" sz="2400" b="1" dirty="0" smtClean="0"/>
              <a:t>Mountain &amp; Plains Indie Booksellers Assoc. (MPIBA)</a:t>
            </a:r>
          </a:p>
          <a:p>
            <a:pPr algn="ctr">
              <a:buClr>
                <a:schemeClr val="accent2">
                  <a:lumMod val="50000"/>
                </a:schemeClr>
              </a:buClr>
              <a:buSzPct val="150000"/>
            </a:pPr>
            <a:r>
              <a:rPr lang="en-US" b="1" dirty="0" smtClean="0">
                <a:hlinkClick r:id="rId2"/>
              </a:rPr>
              <a:t>http://www.mountainsplains.org</a:t>
            </a:r>
            <a:endParaRPr lang="en-US" b="1" dirty="0" smtClean="0"/>
          </a:p>
          <a:p>
            <a:pPr algn="ctr">
              <a:buClr>
                <a:schemeClr val="accent2">
                  <a:lumMod val="50000"/>
                </a:schemeClr>
              </a:buClr>
              <a:buSzPct val="150000"/>
            </a:pPr>
            <a:r>
              <a:rPr lang="en-US" b="1" dirty="0" smtClean="0"/>
              <a:t>Arizona, Colorado, Kansas, Montana, Nebraska, Nevada, New Mexico, Oklahoma, South Dakota, Texas, Utah, Wyoming</a:t>
            </a:r>
            <a:endParaRPr lang="en-US" b="1" dirty="0" smtClean="0"/>
          </a:p>
          <a:p>
            <a:pPr>
              <a:buClr>
                <a:schemeClr val="accent2">
                  <a:lumMod val="50000"/>
                </a:schemeClr>
              </a:buClr>
              <a:buSzPct val="150000"/>
              <a:buFont typeface="Arial" pitchFamily="34" charset="0"/>
              <a:buChar char="•"/>
            </a:pPr>
            <a:r>
              <a:rPr lang="en-US" sz="1400" dirty="0" smtClean="0"/>
              <a:t>Spring  </a:t>
            </a:r>
            <a:r>
              <a:rPr lang="en-US" sz="1400" dirty="0" smtClean="0"/>
              <a:t>meeting with author receptions</a:t>
            </a:r>
          </a:p>
          <a:p>
            <a:pPr lvl="1">
              <a:buClr>
                <a:schemeClr val="accent2">
                  <a:lumMod val="50000"/>
                </a:schemeClr>
              </a:buClr>
              <a:buSzPct val="90000"/>
              <a:buFont typeface="Courier New" pitchFamily="49" charset="0"/>
              <a:buChar char="o"/>
            </a:pPr>
            <a:r>
              <a:rPr lang="en-US" sz="1400" dirty="0" smtClean="0"/>
              <a:t>Hold one a year in different locations throughout the region. </a:t>
            </a:r>
          </a:p>
          <a:p>
            <a:pPr lvl="1">
              <a:buClr>
                <a:schemeClr val="accent2">
                  <a:lumMod val="50000"/>
                </a:schemeClr>
              </a:buClr>
              <a:buSzPct val="90000"/>
              <a:buFont typeface="Courier New" pitchFamily="49" charset="0"/>
              <a:buChar char="o"/>
            </a:pPr>
            <a:r>
              <a:rPr lang="en-US" sz="1400" dirty="0" smtClean="0"/>
              <a:t>Offer </a:t>
            </a:r>
            <a:r>
              <a:rPr lang="en-US" sz="1400" dirty="0" smtClean="0"/>
              <a:t>opportunities for authors to interact and get up-close-and-personal with booksellers in the region.</a:t>
            </a:r>
          </a:p>
          <a:p>
            <a:pPr lvl="1">
              <a:buClr>
                <a:schemeClr val="accent2">
                  <a:lumMod val="50000"/>
                </a:schemeClr>
              </a:buClr>
              <a:buSzPct val="90000"/>
              <a:buFont typeface="Courier New" pitchFamily="49" charset="0"/>
              <a:buChar char="o"/>
            </a:pPr>
            <a:r>
              <a:rPr lang="en-US" sz="1400" dirty="0" smtClean="0"/>
              <a:t> </a:t>
            </a:r>
            <a:r>
              <a:rPr lang="en-US" sz="1400" dirty="0" smtClean="0"/>
              <a:t>Cost is $350 – book donations may also be required. </a:t>
            </a:r>
            <a:endParaRPr lang="en-US" sz="1400" dirty="0" smtClean="0"/>
          </a:p>
          <a:p>
            <a:pPr>
              <a:buClr>
                <a:schemeClr val="accent2">
                  <a:lumMod val="50000"/>
                </a:schemeClr>
              </a:buClr>
              <a:buSzPct val="150000"/>
              <a:buFont typeface="Arial" pitchFamily="34" charset="0"/>
              <a:buChar char="•"/>
            </a:pPr>
            <a:r>
              <a:rPr lang="en-US" sz="1400" dirty="0" smtClean="0"/>
              <a:t>Fall Trade Show/Conference</a:t>
            </a:r>
            <a:endParaRPr lang="en-US" sz="1400" dirty="0" smtClean="0"/>
          </a:p>
          <a:p>
            <a:pPr lvl="1">
              <a:buClr>
                <a:schemeClr val="accent2">
                  <a:lumMod val="50000"/>
                </a:schemeClr>
              </a:buClr>
              <a:buSzPct val="90000"/>
              <a:buFont typeface="Courier New" pitchFamily="49" charset="0"/>
              <a:buChar char="o"/>
            </a:pPr>
            <a:r>
              <a:rPr lang="en-US" sz="1400" dirty="0" smtClean="0"/>
              <a:t> </a:t>
            </a:r>
            <a:r>
              <a:rPr lang="en-US" sz="1400" dirty="0" smtClean="0"/>
              <a:t>Fall Discovery Show – held in the fall of each year. </a:t>
            </a:r>
          </a:p>
          <a:p>
            <a:pPr lvl="1">
              <a:buClr>
                <a:schemeClr val="accent2">
                  <a:lumMod val="50000"/>
                </a:schemeClr>
              </a:buClr>
              <a:buSzPct val="90000"/>
              <a:buFont typeface="Courier New" pitchFamily="49" charset="0"/>
              <a:buChar char="o"/>
            </a:pPr>
            <a:r>
              <a:rPr lang="en-US" sz="1400" dirty="0" smtClean="0"/>
              <a:t> </a:t>
            </a:r>
            <a:r>
              <a:rPr lang="en-US" sz="1400" dirty="0" smtClean="0"/>
              <a:t>Each year it is held in a different city within the region. For 2015, it is Denver, CO – October 8-10</a:t>
            </a:r>
          </a:p>
          <a:p>
            <a:pPr lvl="1">
              <a:buClr>
                <a:schemeClr val="accent2">
                  <a:lumMod val="50000"/>
                </a:schemeClr>
              </a:buClr>
              <a:buSzPct val="90000"/>
              <a:buFont typeface="Courier New" pitchFamily="49" charset="0"/>
              <a:buChar char="o"/>
            </a:pPr>
            <a:r>
              <a:rPr lang="en-US" sz="1400" dirty="0" smtClean="0"/>
              <a:t>  </a:t>
            </a:r>
            <a:r>
              <a:rPr lang="en-US" sz="1400" dirty="0" smtClean="0"/>
              <a:t>Opportunities for authors with books releasing around the time of the event. Publishers/Publicists can suggest an author for an event. If accepted, there is a sponsorship fee, exhibitor and promotion fees, and donation of free books. </a:t>
            </a:r>
          </a:p>
          <a:p>
            <a:pPr lvl="1">
              <a:buClr>
                <a:schemeClr val="accent2">
                  <a:lumMod val="50000"/>
                </a:schemeClr>
              </a:buClr>
              <a:buSzPct val="90000"/>
              <a:buFont typeface="Courier New" pitchFamily="49" charset="0"/>
              <a:buChar char="o"/>
            </a:pPr>
            <a:r>
              <a:rPr lang="en-US" sz="1400" dirty="0" smtClean="0"/>
              <a:t> </a:t>
            </a:r>
            <a:r>
              <a:rPr lang="en-US" sz="1400" dirty="0" smtClean="0"/>
              <a:t>Authors can also be exhibitors – tables run from $260 to $610</a:t>
            </a:r>
            <a:endParaRPr lang="en-US" sz="1400" dirty="0" smtClean="0"/>
          </a:p>
          <a:p>
            <a:pPr>
              <a:buClr>
                <a:schemeClr val="accent2">
                  <a:lumMod val="50000"/>
                </a:schemeClr>
              </a:buClr>
              <a:buSzPct val="150000"/>
              <a:buFont typeface="Arial" pitchFamily="34" charset="0"/>
              <a:buChar char="•"/>
            </a:pPr>
            <a:r>
              <a:rPr lang="en-US" sz="1400" dirty="0" smtClean="0"/>
              <a:t>Bookstore List Rental and Mailing Labels</a:t>
            </a:r>
          </a:p>
          <a:p>
            <a:pPr lvl="1">
              <a:buClr>
                <a:schemeClr val="accent2">
                  <a:lumMod val="50000"/>
                </a:schemeClr>
              </a:buClr>
              <a:buSzPct val="150000"/>
              <a:buFont typeface="Arial" pitchFamily="34" charset="0"/>
              <a:buChar char="•"/>
            </a:pPr>
            <a:r>
              <a:rPr lang="en-US" sz="1400" dirty="0" smtClean="0"/>
              <a:t>Excel spreadsheet, one-time use $75 - $150</a:t>
            </a:r>
          </a:p>
          <a:p>
            <a:pPr lvl="1">
              <a:buClr>
                <a:schemeClr val="accent2">
                  <a:lumMod val="50000"/>
                </a:schemeClr>
              </a:buClr>
              <a:buSzPct val="150000"/>
              <a:buFont typeface="Arial" pitchFamily="34" charset="0"/>
              <a:buChar char="•"/>
            </a:pPr>
            <a:r>
              <a:rPr lang="en-US" sz="1400" dirty="0" smtClean="0"/>
              <a:t>Excel spreadsheet, one-year use - $175-$350</a:t>
            </a:r>
          </a:p>
          <a:p>
            <a:pPr lvl="1">
              <a:buClr>
                <a:schemeClr val="accent2">
                  <a:lumMod val="50000"/>
                </a:schemeClr>
              </a:buClr>
              <a:buSzPct val="150000"/>
              <a:buFont typeface="Arial" pitchFamily="34" charset="0"/>
              <a:buChar char="•"/>
            </a:pPr>
            <a:r>
              <a:rPr lang="en-US" sz="1400" dirty="0" smtClean="0"/>
              <a:t>Many of the booksellers from the region are also on the BQB/WriteLife bookseller list that is available by emailing </a:t>
            </a:r>
            <a:r>
              <a:rPr lang="en-US" sz="1400" dirty="0" smtClean="0">
                <a:hlinkClick r:id="rId3"/>
              </a:rPr>
              <a:t>terri@bqbpublishing.com</a:t>
            </a:r>
            <a:r>
              <a:rPr lang="en-US" sz="1400" dirty="0" smtClean="0"/>
              <a:t>  Or, if you are a member of </a:t>
            </a:r>
            <a:r>
              <a:rPr lang="en-US" sz="1400" dirty="0" smtClean="0">
                <a:hlinkClick r:id="rId4"/>
              </a:rPr>
              <a:t>www.authorsresourcelist.com</a:t>
            </a:r>
            <a:r>
              <a:rPr lang="en-US" sz="1400" dirty="0" smtClean="0"/>
              <a:t>, it is available in their database. </a:t>
            </a:r>
          </a:p>
          <a:p>
            <a:pPr lvl="1">
              <a:buFont typeface="Arial" pitchFamily="34" charset="0"/>
              <a:buChar char="•"/>
            </a:pPr>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914400"/>
            <a:ext cx="8382000" cy="4832092"/>
          </a:xfrm>
          <a:prstGeom prst="rect">
            <a:avLst/>
          </a:prstGeom>
          <a:noFill/>
        </p:spPr>
        <p:txBody>
          <a:bodyPr wrap="square" rtlCol="0">
            <a:spAutoFit/>
          </a:bodyPr>
          <a:lstStyle/>
          <a:p>
            <a:pPr algn="ctr">
              <a:buClr>
                <a:schemeClr val="accent2">
                  <a:lumMod val="50000"/>
                </a:schemeClr>
              </a:buClr>
              <a:buSzPct val="150000"/>
            </a:pPr>
            <a:r>
              <a:rPr lang="en-US" sz="2400" b="1" dirty="0" smtClean="0"/>
              <a:t>Mountains </a:t>
            </a:r>
            <a:r>
              <a:rPr lang="en-US" sz="2400" b="1" dirty="0" smtClean="0"/>
              <a:t>&amp; Plains Booksellers </a:t>
            </a:r>
            <a:r>
              <a:rPr lang="en-US" sz="2400" b="1" dirty="0" smtClean="0"/>
              <a:t>Association (MPIBA)</a:t>
            </a:r>
          </a:p>
          <a:p>
            <a:pPr algn="ctr">
              <a:buClr>
                <a:schemeClr val="accent2">
                  <a:lumMod val="50000"/>
                </a:schemeClr>
              </a:buClr>
              <a:buSzPct val="150000"/>
            </a:pPr>
            <a:r>
              <a:rPr lang="en-US" sz="1400" b="1" dirty="0" smtClean="0"/>
              <a:t>(Continued)</a:t>
            </a:r>
            <a:endParaRPr lang="en-US" sz="1400" dirty="0" smtClean="0"/>
          </a:p>
          <a:p>
            <a:pPr>
              <a:buClr>
                <a:schemeClr val="accent2">
                  <a:lumMod val="50000"/>
                </a:schemeClr>
              </a:buClr>
              <a:buSzPct val="150000"/>
              <a:buFont typeface="Arial" pitchFamily="34" charset="0"/>
              <a:buChar char="•"/>
            </a:pPr>
            <a:r>
              <a:rPr lang="en-US" sz="1400" dirty="0" smtClean="0"/>
              <a:t>Award Program – </a:t>
            </a:r>
            <a:r>
              <a:rPr lang="en-US" sz="1400" dirty="0" smtClean="0"/>
              <a:t>Reading the West Book Awards</a:t>
            </a:r>
            <a:endParaRPr lang="en-US" sz="1400" dirty="0" smtClean="0"/>
          </a:p>
          <a:p>
            <a:pPr lvl="1">
              <a:buClr>
                <a:schemeClr val="accent2">
                  <a:lumMod val="50000"/>
                </a:schemeClr>
              </a:buClr>
              <a:buSzPct val="90000"/>
              <a:buFont typeface="Courier New" pitchFamily="49" charset="0"/>
              <a:buChar char="o"/>
            </a:pPr>
            <a:r>
              <a:rPr lang="en-US" sz="1400" dirty="0" smtClean="0"/>
              <a:t> Awards given annually </a:t>
            </a:r>
            <a:r>
              <a:rPr lang="en-US" sz="1400" dirty="0" smtClean="0"/>
              <a:t>for adult and children’s titles that exemplify the best in writing and/or illustrations whose subject matter is set in the region or invokes the spirit of the region. (The author’s place of residence is immaterial for this award.)</a:t>
            </a:r>
            <a:endParaRPr lang="en-US" sz="1400" dirty="0" smtClean="0"/>
          </a:p>
          <a:p>
            <a:pPr lvl="1">
              <a:buClr>
                <a:schemeClr val="accent2">
                  <a:lumMod val="50000"/>
                </a:schemeClr>
              </a:buClr>
              <a:buSzPct val="90000"/>
              <a:buFont typeface="Courier New" pitchFamily="49" charset="0"/>
              <a:buChar char="o"/>
            </a:pPr>
            <a:r>
              <a:rPr lang="en-US" sz="1400" dirty="0" smtClean="0"/>
              <a:t>Books </a:t>
            </a:r>
            <a:r>
              <a:rPr lang="en-US" sz="1400" dirty="0" smtClean="0"/>
              <a:t>may be nominated by booksellers in the region, publishers, sales reps, and authors.</a:t>
            </a:r>
            <a:endParaRPr lang="en-US" sz="1400" dirty="0" smtClean="0"/>
          </a:p>
          <a:p>
            <a:pPr lvl="1">
              <a:buClr>
                <a:schemeClr val="accent2">
                  <a:lumMod val="50000"/>
                </a:schemeClr>
              </a:buClr>
              <a:buSzPct val="90000"/>
              <a:buFont typeface="Courier New" pitchFamily="49" charset="0"/>
              <a:buChar char="o"/>
            </a:pPr>
            <a:r>
              <a:rPr lang="en-US" sz="1400" dirty="0" smtClean="0"/>
              <a:t>Must have original publication date between January 1</a:t>
            </a:r>
            <a:r>
              <a:rPr lang="en-US" sz="1400" baseline="30000" dirty="0" smtClean="0"/>
              <a:t>st</a:t>
            </a:r>
            <a:r>
              <a:rPr lang="en-US" sz="1400" dirty="0" smtClean="0"/>
              <a:t> – December 31</a:t>
            </a:r>
            <a:r>
              <a:rPr lang="en-US" sz="1400" baseline="30000" dirty="0" smtClean="0"/>
              <a:t>st</a:t>
            </a:r>
            <a:r>
              <a:rPr lang="en-US" sz="1400" dirty="0" smtClean="0"/>
              <a:t> of the current year. </a:t>
            </a:r>
            <a:endParaRPr lang="en-US" sz="1400" dirty="0" smtClean="0"/>
          </a:p>
          <a:p>
            <a:pPr lvl="1">
              <a:buClr>
                <a:schemeClr val="accent2">
                  <a:lumMod val="50000"/>
                </a:schemeClr>
              </a:buClr>
              <a:buSzPct val="90000"/>
              <a:buFont typeface="Courier New" pitchFamily="49" charset="0"/>
              <a:buChar char="o"/>
            </a:pPr>
            <a:r>
              <a:rPr lang="en-US" sz="1400" dirty="0" smtClean="0"/>
              <a:t>Nominations </a:t>
            </a:r>
            <a:r>
              <a:rPr lang="en-US" sz="1400" dirty="0" smtClean="0"/>
              <a:t>may be submitted throughout the year, but must be submitted by </a:t>
            </a:r>
            <a:r>
              <a:rPr lang="en-US" sz="1400" dirty="0" smtClean="0"/>
              <a:t>January 1</a:t>
            </a:r>
            <a:r>
              <a:rPr lang="en-US" sz="1400" baseline="30000" dirty="0" smtClean="0"/>
              <a:t>st</a:t>
            </a:r>
            <a:r>
              <a:rPr lang="en-US" sz="1400" dirty="0" smtClean="0"/>
              <a:t> of the following year.</a:t>
            </a:r>
          </a:p>
          <a:p>
            <a:pPr lvl="1">
              <a:buClr>
                <a:schemeClr val="accent2">
                  <a:lumMod val="50000"/>
                </a:schemeClr>
              </a:buClr>
              <a:buSzPct val="90000"/>
              <a:buFont typeface="Courier New" pitchFamily="49" charset="0"/>
              <a:buChar char="o"/>
            </a:pPr>
            <a:r>
              <a:rPr lang="en-US" sz="1400" dirty="0" smtClean="0"/>
              <a:t>There is a $150 nomination fee required with each submission.</a:t>
            </a:r>
          </a:p>
          <a:p>
            <a:pPr>
              <a:buClr>
                <a:schemeClr val="accent2">
                  <a:lumMod val="50000"/>
                </a:schemeClr>
              </a:buClr>
              <a:buSzPct val="150000"/>
              <a:buFont typeface="Arial" pitchFamily="34" charset="0"/>
              <a:buChar char="•"/>
            </a:pPr>
            <a:r>
              <a:rPr lang="en-US" sz="1400" dirty="0" smtClean="0"/>
              <a:t>Indie Next List</a:t>
            </a:r>
            <a:endParaRPr lang="en-US" sz="1400" dirty="0" smtClean="0"/>
          </a:p>
          <a:p>
            <a:pPr lvl="1">
              <a:buClr>
                <a:schemeClr val="accent2">
                  <a:lumMod val="50000"/>
                </a:schemeClr>
              </a:buClr>
              <a:buSzPct val="90000"/>
              <a:buFont typeface="Courier New" pitchFamily="49" charset="0"/>
              <a:buChar char="o"/>
            </a:pPr>
            <a:r>
              <a:rPr lang="en-US" sz="1400" dirty="0" smtClean="0"/>
              <a:t> </a:t>
            </a:r>
            <a:r>
              <a:rPr lang="en-US" sz="1400" dirty="0" smtClean="0"/>
              <a:t>A list of best selling books in the bookstores throughout the region.</a:t>
            </a:r>
          </a:p>
          <a:p>
            <a:pPr>
              <a:buClr>
                <a:schemeClr val="accent2">
                  <a:lumMod val="50000"/>
                </a:schemeClr>
              </a:buClr>
              <a:buSzPct val="150000"/>
              <a:buFont typeface="Arial" pitchFamily="34" charset="0"/>
              <a:buChar char="•"/>
            </a:pPr>
            <a:r>
              <a:rPr lang="en-US" sz="1400" dirty="0" smtClean="0"/>
              <a:t>Advertising Opportunities</a:t>
            </a:r>
          </a:p>
          <a:p>
            <a:pPr lvl="1">
              <a:buClr>
                <a:schemeClr val="accent2">
                  <a:lumMod val="50000"/>
                </a:schemeClr>
              </a:buClr>
              <a:buSzPct val="90000"/>
              <a:buFont typeface="Courier New" pitchFamily="49" charset="0"/>
              <a:buChar char="o"/>
            </a:pPr>
            <a:r>
              <a:rPr lang="en-US" sz="1400" dirty="0" smtClean="0"/>
              <a:t>Website banners from $300+</a:t>
            </a:r>
          </a:p>
          <a:p>
            <a:pPr lvl="1">
              <a:buClr>
                <a:schemeClr val="accent2">
                  <a:lumMod val="50000"/>
                </a:schemeClr>
              </a:buClr>
              <a:buSzPct val="90000"/>
              <a:buFont typeface="Courier New" pitchFamily="49" charset="0"/>
              <a:buChar char="o"/>
            </a:pPr>
            <a:r>
              <a:rPr lang="en-US" sz="1400" dirty="0" smtClean="0"/>
              <a:t>Dedicated email blast to member stores - $300 - $400</a:t>
            </a:r>
          </a:p>
          <a:p>
            <a:pPr lvl="1">
              <a:buClr>
                <a:schemeClr val="accent2">
                  <a:lumMod val="50000"/>
                </a:schemeClr>
              </a:buClr>
              <a:buSzPct val="90000"/>
              <a:buFont typeface="Courier New" pitchFamily="49" charset="0"/>
              <a:buChar char="o"/>
            </a:pPr>
            <a:r>
              <a:rPr lang="en-US" sz="1400" dirty="0" smtClean="0"/>
              <a:t>e-Newsletter Ads - $100 -$300</a:t>
            </a:r>
          </a:p>
          <a:p>
            <a:pPr lvl="1">
              <a:buClr>
                <a:srgbClr val="9F3748"/>
              </a:buClr>
              <a:buSzPct val="90000"/>
              <a:buFont typeface="Courier New" pitchFamily="49" charset="0"/>
              <a:buChar char="o"/>
            </a:pPr>
            <a:r>
              <a:rPr lang="en-US" sz="1400" dirty="0" smtClean="0"/>
              <a:t>Fall Discovery Show Directory advertising – from $150 for ¼ page interior to $1,200 for inside front cover. </a:t>
            </a:r>
          </a:p>
          <a:p>
            <a:pPr lvl="1">
              <a:buClr>
                <a:srgbClr val="9F3748"/>
              </a:buClr>
              <a:buSzPct val="90000"/>
              <a:buFont typeface="Courier New" pitchFamily="49" charset="0"/>
              <a:buChar char="o"/>
            </a:pPr>
            <a:r>
              <a:rPr lang="en-US" sz="1400" dirty="0" smtClean="0"/>
              <a:t>Fall Discover Show Sponsorship opportunities from $1,000-2,500</a:t>
            </a:r>
          </a:p>
          <a:p>
            <a:pPr lvl="1">
              <a:buClr>
                <a:srgbClr val="9F3748"/>
              </a:buClr>
              <a:buSzPct val="90000"/>
              <a:buFont typeface="Courier New" pitchFamily="49" charset="0"/>
              <a:buChar char="o"/>
            </a:pPr>
            <a:r>
              <a:rPr lang="en-US" sz="1400" dirty="0" smtClean="0"/>
              <a:t>Winter catalog – from $500 - $8,000</a:t>
            </a:r>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914400"/>
            <a:ext cx="8382000" cy="5016758"/>
          </a:xfrm>
          <a:prstGeom prst="rect">
            <a:avLst/>
          </a:prstGeom>
          <a:noFill/>
        </p:spPr>
        <p:txBody>
          <a:bodyPr wrap="square" rtlCol="0">
            <a:spAutoFit/>
          </a:bodyPr>
          <a:lstStyle/>
          <a:p>
            <a:pPr algn="ctr">
              <a:buClr>
                <a:schemeClr val="accent2">
                  <a:lumMod val="50000"/>
                </a:schemeClr>
              </a:buClr>
              <a:buSzPct val="150000"/>
            </a:pPr>
            <a:r>
              <a:rPr lang="en-US" sz="2400" b="1" dirty="0" smtClean="0"/>
              <a:t>New Atlantic Indie Booksellers Association (NAIBA)</a:t>
            </a:r>
          </a:p>
          <a:p>
            <a:pPr algn="ctr">
              <a:buClr>
                <a:schemeClr val="accent2">
                  <a:lumMod val="50000"/>
                </a:schemeClr>
              </a:buClr>
              <a:buSzPct val="150000"/>
            </a:pPr>
            <a:r>
              <a:rPr lang="en-US" b="1" dirty="0" smtClean="0">
                <a:hlinkClick r:id="rId2"/>
              </a:rPr>
              <a:t>http://www.naiba.com</a:t>
            </a:r>
            <a:endParaRPr lang="en-US" b="1" dirty="0" smtClean="0"/>
          </a:p>
          <a:p>
            <a:pPr algn="ctr">
              <a:buClr>
                <a:schemeClr val="accent2">
                  <a:lumMod val="50000"/>
                </a:schemeClr>
              </a:buClr>
              <a:buSzPct val="150000"/>
            </a:pPr>
            <a:r>
              <a:rPr lang="en-US" b="1" dirty="0" smtClean="0"/>
              <a:t>New York, New Jersey, Pennsylvania, Delaware, DC, Maryland, Virginia (eastern part of state), West Virginia (eastern part of state) </a:t>
            </a:r>
            <a:endParaRPr lang="en-US" b="1" dirty="0" smtClean="0"/>
          </a:p>
          <a:p>
            <a:pPr>
              <a:buClr>
                <a:schemeClr val="accent2">
                  <a:lumMod val="50000"/>
                </a:schemeClr>
              </a:buClr>
              <a:buSzPct val="150000"/>
              <a:buFont typeface="Arial" pitchFamily="34" charset="0"/>
              <a:buChar char="•"/>
            </a:pPr>
            <a:r>
              <a:rPr lang="en-US" sz="1400" dirty="0" smtClean="0"/>
              <a:t>Spring Gatherings</a:t>
            </a:r>
            <a:endParaRPr lang="en-US" sz="1400" dirty="0" smtClean="0"/>
          </a:p>
          <a:p>
            <a:pPr lvl="1">
              <a:buClr>
                <a:schemeClr val="accent2">
                  <a:lumMod val="50000"/>
                </a:schemeClr>
              </a:buClr>
              <a:buSzPct val="90000"/>
              <a:buFont typeface="Courier New" pitchFamily="49" charset="0"/>
              <a:buChar char="o"/>
            </a:pPr>
            <a:r>
              <a:rPr lang="en-US" sz="1400" dirty="0" smtClean="0"/>
              <a:t>Hosts up to eight spring meetings throughout the region.</a:t>
            </a:r>
          </a:p>
          <a:p>
            <a:pPr lvl="1">
              <a:buClr>
                <a:schemeClr val="accent2">
                  <a:lumMod val="50000"/>
                </a:schemeClr>
              </a:buClr>
              <a:buSzPct val="90000"/>
              <a:buFont typeface="Courier New" pitchFamily="49" charset="0"/>
              <a:buChar char="o"/>
            </a:pPr>
            <a:r>
              <a:rPr lang="en-US" sz="1400" dirty="0" smtClean="0"/>
              <a:t>Hosted by stores with attendance of 20-30 booksellers at each.</a:t>
            </a:r>
          </a:p>
          <a:p>
            <a:pPr lvl="1">
              <a:buClr>
                <a:schemeClr val="accent2">
                  <a:lumMod val="50000"/>
                </a:schemeClr>
              </a:buClr>
              <a:buSzPct val="90000"/>
              <a:buFont typeface="Courier New" pitchFamily="49" charset="0"/>
              <a:buChar char="o"/>
            </a:pPr>
            <a:r>
              <a:rPr lang="en-US" sz="1400" dirty="0" smtClean="0"/>
              <a:t>Authors would be given time to speak about themselves and their book.</a:t>
            </a:r>
          </a:p>
          <a:p>
            <a:pPr lvl="1">
              <a:buClr>
                <a:schemeClr val="accent2">
                  <a:lumMod val="50000"/>
                </a:schemeClr>
              </a:buClr>
              <a:buSzPct val="90000"/>
              <a:buFont typeface="Courier New" pitchFamily="49" charset="0"/>
              <a:buChar char="o"/>
            </a:pPr>
            <a:r>
              <a:rPr lang="en-US" sz="1400" dirty="0" smtClean="0"/>
              <a:t>Sponsorship is the cost of the lunch that is part of the event. </a:t>
            </a:r>
            <a:endParaRPr lang="en-US" sz="1400" dirty="0" smtClean="0"/>
          </a:p>
          <a:p>
            <a:pPr>
              <a:buClr>
                <a:schemeClr val="accent2">
                  <a:lumMod val="50000"/>
                </a:schemeClr>
              </a:buClr>
              <a:buSzPct val="150000"/>
              <a:buFont typeface="Arial" pitchFamily="34" charset="0"/>
              <a:buChar char="•"/>
            </a:pPr>
            <a:r>
              <a:rPr lang="en-US" sz="1400" dirty="0" smtClean="0"/>
              <a:t>Fall Conference</a:t>
            </a:r>
            <a:endParaRPr lang="en-US" sz="1400" dirty="0" smtClean="0"/>
          </a:p>
          <a:p>
            <a:pPr lvl="1">
              <a:buClr>
                <a:schemeClr val="accent2">
                  <a:lumMod val="50000"/>
                </a:schemeClr>
              </a:buClr>
              <a:buSzPct val="90000"/>
              <a:buFont typeface="Courier New" pitchFamily="49" charset="0"/>
              <a:buChar char="o"/>
            </a:pPr>
            <a:r>
              <a:rPr lang="en-US" sz="1400" dirty="0" smtClean="0"/>
              <a:t>Held in the fall of each year. </a:t>
            </a:r>
          </a:p>
          <a:p>
            <a:pPr lvl="1">
              <a:buClr>
                <a:schemeClr val="accent2">
                  <a:lumMod val="50000"/>
                </a:schemeClr>
              </a:buClr>
              <a:buSzPct val="90000"/>
              <a:buFont typeface="Courier New" pitchFamily="49" charset="0"/>
              <a:buChar char="o"/>
            </a:pPr>
            <a:r>
              <a:rPr lang="en-US" sz="1400" dirty="0" smtClean="0"/>
              <a:t> </a:t>
            </a:r>
            <a:r>
              <a:rPr lang="en-US" sz="1400" dirty="0" smtClean="0"/>
              <a:t>Each year it is held in a different city within the region. For 2015, it is Somerset, NJ-October 2-4</a:t>
            </a:r>
          </a:p>
          <a:p>
            <a:pPr lvl="1">
              <a:buClr>
                <a:schemeClr val="accent2">
                  <a:lumMod val="50000"/>
                </a:schemeClr>
              </a:buClr>
              <a:buSzPct val="90000"/>
              <a:buFont typeface="Courier New" pitchFamily="49" charset="0"/>
              <a:buChar char="o"/>
            </a:pPr>
            <a:r>
              <a:rPr lang="en-US" sz="1400" dirty="0" smtClean="0"/>
              <a:t>  </a:t>
            </a:r>
            <a:r>
              <a:rPr lang="en-US" sz="1400" dirty="0" smtClean="0"/>
              <a:t>Opportunities for authors with books releasing around the time of the event. </a:t>
            </a:r>
          </a:p>
          <a:p>
            <a:pPr lvl="1">
              <a:buClr>
                <a:schemeClr val="accent2">
                  <a:lumMod val="50000"/>
                </a:schemeClr>
              </a:buClr>
              <a:buSzPct val="90000"/>
              <a:buFont typeface="Courier New" pitchFamily="49" charset="0"/>
              <a:buChar char="o"/>
            </a:pPr>
            <a:r>
              <a:rPr lang="en-US" sz="1400" dirty="0" smtClean="0"/>
              <a:t> </a:t>
            </a:r>
            <a:r>
              <a:rPr lang="en-US" sz="1400" dirty="0" smtClean="0"/>
              <a:t>Authors can also be exhibitors – tables run from $550 for NAIBA members to $675 for non-members.</a:t>
            </a:r>
            <a:endParaRPr lang="en-US" sz="1400" dirty="0" smtClean="0"/>
          </a:p>
          <a:p>
            <a:pPr>
              <a:buClr>
                <a:schemeClr val="accent2">
                  <a:lumMod val="50000"/>
                </a:schemeClr>
              </a:buClr>
              <a:buSzPct val="150000"/>
              <a:buFont typeface="Arial" pitchFamily="34" charset="0"/>
              <a:buChar char="•"/>
            </a:pPr>
            <a:r>
              <a:rPr lang="en-US" sz="1400" dirty="0" smtClean="0"/>
              <a:t>NAIBA Membership Mailing Lists</a:t>
            </a:r>
          </a:p>
          <a:p>
            <a:pPr lvl="1">
              <a:buClr>
                <a:schemeClr val="accent2">
                  <a:lumMod val="50000"/>
                </a:schemeClr>
              </a:buClr>
              <a:buSzPct val="150000"/>
              <a:buFont typeface="Arial" pitchFamily="34" charset="0"/>
              <a:buChar char="•"/>
            </a:pPr>
            <a:r>
              <a:rPr lang="en-US" sz="1400" dirty="0" smtClean="0"/>
              <a:t>680 bookstore contacts – one-time use only - $250</a:t>
            </a:r>
          </a:p>
          <a:p>
            <a:pPr lvl="1">
              <a:buClr>
                <a:schemeClr val="accent2">
                  <a:lumMod val="50000"/>
                </a:schemeClr>
              </a:buClr>
              <a:buSzPct val="150000"/>
              <a:buFont typeface="Arial" pitchFamily="34" charset="0"/>
              <a:buChar char="•"/>
            </a:pPr>
            <a:r>
              <a:rPr lang="en-US" sz="1400" dirty="0" smtClean="0"/>
              <a:t>Many of the booksellers from the region are also on the BQB/WriteLife bookseller list that is available by emailing </a:t>
            </a:r>
            <a:r>
              <a:rPr lang="en-US" sz="1400" dirty="0" smtClean="0">
                <a:hlinkClick r:id="rId3"/>
              </a:rPr>
              <a:t>terri@bqbpublishing.com</a:t>
            </a:r>
            <a:r>
              <a:rPr lang="en-US" sz="1400" dirty="0" smtClean="0"/>
              <a:t>  Or, if you are a member of </a:t>
            </a:r>
            <a:r>
              <a:rPr lang="en-US" sz="1400" dirty="0" smtClean="0">
                <a:hlinkClick r:id="rId4"/>
              </a:rPr>
              <a:t>www.authorsresourcelist.com</a:t>
            </a:r>
            <a:r>
              <a:rPr lang="en-US" sz="1400" dirty="0" smtClean="0"/>
              <a:t>, it is available in their database. </a:t>
            </a:r>
          </a:p>
          <a:p>
            <a:pPr lvl="1">
              <a:buFont typeface="Arial" pitchFamily="34" charset="0"/>
              <a:buChar char="•"/>
            </a:pPr>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914400"/>
            <a:ext cx="8382000" cy="5909310"/>
          </a:xfrm>
          <a:prstGeom prst="rect">
            <a:avLst/>
          </a:prstGeom>
          <a:noFill/>
        </p:spPr>
        <p:txBody>
          <a:bodyPr wrap="square" rtlCol="0">
            <a:spAutoFit/>
          </a:bodyPr>
          <a:lstStyle/>
          <a:p>
            <a:pPr algn="ctr">
              <a:buClr>
                <a:schemeClr val="accent2">
                  <a:lumMod val="50000"/>
                </a:schemeClr>
              </a:buClr>
              <a:buSzPct val="150000"/>
            </a:pPr>
            <a:r>
              <a:rPr lang="en-US" sz="2400" b="1" dirty="0" smtClean="0"/>
              <a:t>New Atlantic Indie Booksellers Association (NAIBA)</a:t>
            </a:r>
          </a:p>
          <a:p>
            <a:pPr algn="ctr">
              <a:buClr>
                <a:schemeClr val="accent2">
                  <a:lumMod val="50000"/>
                </a:schemeClr>
              </a:buClr>
              <a:buSzPct val="150000"/>
            </a:pPr>
            <a:r>
              <a:rPr lang="en-US" sz="1400" b="1" dirty="0" smtClean="0"/>
              <a:t>(Continued)</a:t>
            </a:r>
            <a:endParaRPr lang="en-US" sz="1400" dirty="0" smtClean="0"/>
          </a:p>
          <a:p>
            <a:pPr>
              <a:buClr>
                <a:schemeClr val="accent2">
                  <a:lumMod val="50000"/>
                </a:schemeClr>
              </a:buClr>
              <a:buSzPct val="150000"/>
              <a:buFont typeface="Arial" pitchFamily="34" charset="0"/>
              <a:buChar char="•"/>
            </a:pPr>
            <a:r>
              <a:rPr lang="en-US" sz="1400" dirty="0" smtClean="0"/>
              <a:t>Award Program – </a:t>
            </a:r>
            <a:r>
              <a:rPr lang="en-US" sz="1400" dirty="0" smtClean="0"/>
              <a:t>Book of the Year Awards</a:t>
            </a:r>
            <a:endParaRPr lang="en-US" sz="1400" dirty="0" smtClean="0"/>
          </a:p>
          <a:p>
            <a:pPr lvl="1">
              <a:buClr>
                <a:schemeClr val="accent2">
                  <a:lumMod val="50000"/>
                </a:schemeClr>
              </a:buClr>
              <a:buSzPct val="90000"/>
              <a:buFont typeface="Courier New" pitchFamily="49" charset="0"/>
              <a:buChar char="o"/>
            </a:pPr>
            <a:r>
              <a:rPr lang="en-US" sz="1400" dirty="0" smtClean="0"/>
              <a:t> Awards given annually </a:t>
            </a:r>
            <a:r>
              <a:rPr lang="en-US" sz="1400" dirty="0" smtClean="0"/>
              <a:t>for: Adult Fiction, Adult Nonfiction, Children’s Picture Book, Children’s Literature, and Special Interest. </a:t>
            </a:r>
          </a:p>
          <a:p>
            <a:pPr lvl="1">
              <a:buClr>
                <a:schemeClr val="accent2">
                  <a:lumMod val="50000"/>
                </a:schemeClr>
              </a:buClr>
              <a:buSzPct val="90000"/>
              <a:buFont typeface="Courier New" pitchFamily="49" charset="0"/>
              <a:buChar char="o"/>
            </a:pPr>
            <a:r>
              <a:rPr lang="en-US" sz="1400" dirty="0" smtClean="0"/>
              <a:t>The author must have been born, lived, or lives in the region, and/or a book whose story takes place in the region. </a:t>
            </a:r>
            <a:endParaRPr lang="en-US" sz="1400" dirty="0" smtClean="0"/>
          </a:p>
          <a:p>
            <a:pPr lvl="1">
              <a:buClr>
                <a:schemeClr val="accent2">
                  <a:lumMod val="50000"/>
                </a:schemeClr>
              </a:buClr>
              <a:buSzPct val="90000"/>
              <a:buFont typeface="Courier New" pitchFamily="49" charset="0"/>
              <a:buChar char="o"/>
            </a:pPr>
            <a:r>
              <a:rPr lang="en-US" sz="1400" dirty="0" smtClean="0"/>
              <a:t>Books </a:t>
            </a:r>
            <a:r>
              <a:rPr lang="en-US" sz="1400" dirty="0" smtClean="0"/>
              <a:t>must be nominated by booksellers in the region.</a:t>
            </a:r>
            <a:endParaRPr lang="en-US" sz="1400" dirty="0" smtClean="0"/>
          </a:p>
          <a:p>
            <a:pPr lvl="1">
              <a:buClr>
                <a:schemeClr val="accent2">
                  <a:lumMod val="50000"/>
                </a:schemeClr>
              </a:buClr>
              <a:buSzPct val="90000"/>
              <a:buFont typeface="Courier New" pitchFamily="49" charset="0"/>
              <a:buChar char="o"/>
            </a:pPr>
            <a:r>
              <a:rPr lang="en-US" sz="1400" dirty="0" smtClean="0"/>
              <a:t>Must have original publication date between June 1</a:t>
            </a:r>
            <a:r>
              <a:rPr lang="en-US" sz="1400" baseline="30000" dirty="0" smtClean="0"/>
              <a:t>st</a:t>
            </a:r>
            <a:r>
              <a:rPr lang="en-US" sz="1400" dirty="0" smtClean="0"/>
              <a:t> of the previous year and May 31</a:t>
            </a:r>
            <a:r>
              <a:rPr lang="en-US" sz="1400" baseline="30000" dirty="0" smtClean="0"/>
              <a:t>st</a:t>
            </a:r>
            <a:r>
              <a:rPr lang="en-US" sz="1400" dirty="0" smtClean="0"/>
              <a:t> of the award year. </a:t>
            </a:r>
            <a:endParaRPr lang="en-US" sz="1400" dirty="0" smtClean="0"/>
          </a:p>
          <a:p>
            <a:pPr lvl="1">
              <a:buClr>
                <a:schemeClr val="accent2">
                  <a:lumMod val="50000"/>
                </a:schemeClr>
              </a:buClr>
              <a:buSzPct val="90000"/>
              <a:buFont typeface="Courier New" pitchFamily="49" charset="0"/>
              <a:buChar char="o"/>
            </a:pPr>
            <a:r>
              <a:rPr lang="en-US" sz="1400" dirty="0" smtClean="0"/>
              <a:t>Nominations must be submitted by June 30</a:t>
            </a:r>
            <a:r>
              <a:rPr lang="en-US" sz="1400" baseline="30000" dirty="0" smtClean="0"/>
              <a:t>th</a:t>
            </a:r>
            <a:r>
              <a:rPr lang="en-US" sz="1400" dirty="0" smtClean="0"/>
              <a:t> of the award year. </a:t>
            </a:r>
          </a:p>
          <a:p>
            <a:pPr lvl="1">
              <a:buClr>
                <a:schemeClr val="accent2">
                  <a:lumMod val="50000"/>
                </a:schemeClr>
              </a:buClr>
              <a:buSzPct val="90000"/>
              <a:buFont typeface="Courier New" pitchFamily="49" charset="0"/>
              <a:buChar char="o"/>
            </a:pPr>
            <a:r>
              <a:rPr lang="en-US" sz="1400" dirty="0" smtClean="0"/>
              <a:t>The Awards are presented at the Fall Conference. </a:t>
            </a:r>
          </a:p>
          <a:p>
            <a:pPr>
              <a:buClr>
                <a:schemeClr val="accent2">
                  <a:lumMod val="50000"/>
                </a:schemeClr>
              </a:buClr>
              <a:buSzPct val="150000"/>
              <a:buFont typeface="Arial" pitchFamily="34" charset="0"/>
              <a:buChar char="•"/>
            </a:pPr>
            <a:r>
              <a:rPr lang="en-US" sz="1400" dirty="0" smtClean="0"/>
              <a:t>Indie Next List</a:t>
            </a:r>
            <a:endParaRPr lang="en-US" sz="1400" dirty="0" smtClean="0"/>
          </a:p>
          <a:p>
            <a:pPr lvl="1">
              <a:buClr>
                <a:schemeClr val="accent2">
                  <a:lumMod val="50000"/>
                </a:schemeClr>
              </a:buClr>
              <a:buSzPct val="90000"/>
              <a:buFont typeface="Courier New" pitchFamily="49" charset="0"/>
              <a:buChar char="o"/>
            </a:pPr>
            <a:r>
              <a:rPr lang="en-US" sz="1400" dirty="0" smtClean="0"/>
              <a:t> </a:t>
            </a:r>
            <a:r>
              <a:rPr lang="en-US" sz="1400" dirty="0" smtClean="0"/>
              <a:t>A list of best selling books in the bookstores throughout the region.</a:t>
            </a:r>
          </a:p>
          <a:p>
            <a:pPr>
              <a:buClr>
                <a:schemeClr val="accent2">
                  <a:lumMod val="50000"/>
                </a:schemeClr>
              </a:buClr>
              <a:buSzPct val="150000"/>
              <a:buFont typeface="Arial" pitchFamily="34" charset="0"/>
              <a:buChar char="•"/>
            </a:pPr>
            <a:r>
              <a:rPr lang="en-US" sz="1400" dirty="0" smtClean="0"/>
              <a:t>Advertising Opportunities</a:t>
            </a:r>
          </a:p>
          <a:p>
            <a:pPr lvl="1">
              <a:buClr>
                <a:schemeClr val="accent2">
                  <a:lumMod val="50000"/>
                </a:schemeClr>
              </a:buClr>
              <a:buSzPct val="90000"/>
              <a:buFont typeface="Courier New" pitchFamily="49" charset="0"/>
              <a:buChar char="o"/>
            </a:pPr>
            <a:r>
              <a:rPr lang="en-US" sz="1400" dirty="0" smtClean="0"/>
              <a:t>Website banners from $200+</a:t>
            </a:r>
          </a:p>
          <a:p>
            <a:pPr lvl="1">
              <a:buClr>
                <a:schemeClr val="accent2">
                  <a:lumMod val="50000"/>
                </a:schemeClr>
              </a:buClr>
              <a:buSzPct val="90000"/>
              <a:buFont typeface="Courier New" pitchFamily="49" charset="0"/>
              <a:buChar char="o"/>
            </a:pPr>
            <a:r>
              <a:rPr lang="en-US" sz="1400" dirty="0" smtClean="0"/>
              <a:t>Ads in Online </a:t>
            </a:r>
            <a:r>
              <a:rPr lang="en-US" sz="1400" dirty="0" err="1" smtClean="0"/>
              <a:t>NAIBAhood</a:t>
            </a:r>
            <a:r>
              <a:rPr lang="en-US" sz="1400" dirty="0" smtClean="0"/>
              <a:t> News – from $100 - $225</a:t>
            </a:r>
          </a:p>
          <a:p>
            <a:pPr lvl="1">
              <a:buClr>
                <a:schemeClr val="accent2">
                  <a:lumMod val="50000"/>
                </a:schemeClr>
              </a:buClr>
              <a:buSzPct val="90000"/>
              <a:buFont typeface="Courier New" pitchFamily="49" charset="0"/>
              <a:buChar char="o"/>
            </a:pPr>
            <a:r>
              <a:rPr lang="en-US" sz="1400" dirty="0" smtClean="0"/>
              <a:t>Author promotion in Newsletter - $100</a:t>
            </a:r>
          </a:p>
          <a:p>
            <a:pPr lvl="1">
              <a:buClr>
                <a:srgbClr val="9F3748"/>
              </a:buClr>
              <a:buSzPct val="90000"/>
              <a:buFont typeface="Courier New" pitchFamily="49" charset="0"/>
              <a:buChar char="o"/>
            </a:pPr>
            <a:r>
              <a:rPr lang="en-US" sz="1400" dirty="0" smtClean="0"/>
              <a:t>Fall Conference Directory advertising – from $225 for ¼ page interior to $525 for a full page. </a:t>
            </a:r>
          </a:p>
          <a:p>
            <a:pPr lvl="1">
              <a:buClr>
                <a:srgbClr val="9F3748"/>
              </a:buClr>
              <a:buSzPct val="90000"/>
              <a:buFont typeface="Courier New" pitchFamily="49" charset="0"/>
              <a:buChar char="o"/>
            </a:pPr>
            <a:r>
              <a:rPr lang="en-US" sz="1400" dirty="0" smtClean="0"/>
              <a:t>Fall Discover Show Sponsorship opportunities from $1,000-2,500</a:t>
            </a:r>
          </a:p>
          <a:p>
            <a:pPr lvl="1">
              <a:buClr>
                <a:srgbClr val="9F3748"/>
              </a:buClr>
              <a:buSzPct val="90000"/>
              <a:buFont typeface="Courier New" pitchFamily="49" charset="0"/>
              <a:buChar char="o"/>
            </a:pPr>
            <a:r>
              <a:rPr lang="en-US" sz="1400" dirty="0" smtClean="0"/>
              <a:t>Holiday catalog – from $2,200 per title</a:t>
            </a:r>
          </a:p>
          <a:p>
            <a:pPr>
              <a:buClr>
                <a:schemeClr val="accent2">
                  <a:lumMod val="50000"/>
                </a:schemeClr>
              </a:buClr>
              <a:buSzPct val="150000"/>
              <a:buFont typeface="Arial" pitchFamily="34" charset="0"/>
              <a:buChar char="•"/>
            </a:pPr>
            <a:r>
              <a:rPr lang="en-US" sz="1400" dirty="0" err="1" smtClean="0"/>
              <a:t>Nor’-</a:t>
            </a:r>
            <a:r>
              <a:rPr lang="en-US" sz="1400" dirty="0" err="1" smtClean="0"/>
              <a:t>easter</a:t>
            </a:r>
            <a:r>
              <a:rPr lang="en-US" sz="1400" dirty="0" smtClean="0"/>
              <a:t> Advertising Program (reaches both NAIBA and NEIBA members)</a:t>
            </a:r>
          </a:p>
          <a:p>
            <a:pPr lvl="1">
              <a:buClr>
                <a:schemeClr val="accent2">
                  <a:lumMod val="50000"/>
                </a:schemeClr>
              </a:buClr>
              <a:buSzPct val="90000"/>
              <a:buFont typeface="Courier New" pitchFamily="49" charset="0"/>
              <a:buChar char="o"/>
            </a:pPr>
            <a:r>
              <a:rPr lang="en-US" sz="1400" dirty="0" smtClean="0"/>
              <a:t> E-newsletters – from $225 to $275</a:t>
            </a:r>
          </a:p>
          <a:p>
            <a:pPr lvl="1">
              <a:buClr>
                <a:schemeClr val="accent2">
                  <a:lumMod val="50000"/>
                </a:schemeClr>
              </a:buClr>
              <a:buSzPct val="90000"/>
              <a:buFont typeface="Courier New" pitchFamily="49" charset="0"/>
              <a:buChar char="o"/>
            </a:pPr>
            <a:r>
              <a:rPr lang="en-US" sz="1400" dirty="0" smtClean="0"/>
              <a:t>Dedicated </a:t>
            </a:r>
            <a:r>
              <a:rPr lang="en-US" sz="1400" dirty="0" err="1" smtClean="0"/>
              <a:t>Eblast</a:t>
            </a:r>
            <a:r>
              <a:rPr lang="en-US" sz="1400" dirty="0" smtClean="0"/>
              <a:t> - $400</a:t>
            </a:r>
          </a:p>
          <a:p>
            <a:pPr lvl="1">
              <a:buClr>
                <a:schemeClr val="accent2">
                  <a:lumMod val="50000"/>
                </a:schemeClr>
              </a:buClr>
              <a:buSzPct val="90000"/>
              <a:buFont typeface="Courier New" pitchFamily="49" charset="0"/>
              <a:buChar char="o"/>
            </a:pPr>
            <a:r>
              <a:rPr lang="en-US" sz="1400" dirty="0" smtClean="0"/>
              <a:t>Holiday Catalog - $1,000 - $3,000</a:t>
            </a:r>
          </a:p>
          <a:p>
            <a:pPr lvl="1">
              <a:buClr>
                <a:srgbClr val="9F3748"/>
              </a:buClr>
              <a:buSzPct val="90000"/>
              <a:buFont typeface="Courier New" pitchFamily="49" charset="0"/>
              <a:buChar char="o"/>
            </a:pPr>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914400"/>
            <a:ext cx="8382000" cy="6093976"/>
          </a:xfrm>
          <a:prstGeom prst="rect">
            <a:avLst/>
          </a:prstGeom>
          <a:noFill/>
        </p:spPr>
        <p:txBody>
          <a:bodyPr wrap="square" rtlCol="0">
            <a:spAutoFit/>
          </a:bodyPr>
          <a:lstStyle/>
          <a:p>
            <a:pPr algn="ctr">
              <a:buClr>
                <a:schemeClr val="accent2">
                  <a:lumMod val="50000"/>
                </a:schemeClr>
              </a:buClr>
              <a:buSzPct val="150000"/>
            </a:pPr>
            <a:r>
              <a:rPr lang="en-US" sz="2400" b="1" dirty="0" smtClean="0"/>
              <a:t>New England Indie Booksellers Association (NEIBA)</a:t>
            </a:r>
          </a:p>
          <a:p>
            <a:pPr algn="ctr">
              <a:buClr>
                <a:schemeClr val="accent2">
                  <a:lumMod val="50000"/>
                </a:schemeClr>
              </a:buClr>
              <a:buSzPct val="150000"/>
            </a:pPr>
            <a:r>
              <a:rPr lang="en-US" b="1" dirty="0" smtClean="0">
                <a:hlinkClick r:id="rId2"/>
              </a:rPr>
              <a:t>http://www.newenglandbooks.org</a:t>
            </a:r>
            <a:endParaRPr lang="en-US" b="1" dirty="0" smtClean="0"/>
          </a:p>
          <a:p>
            <a:pPr algn="ctr">
              <a:buClr>
                <a:schemeClr val="accent2">
                  <a:lumMod val="50000"/>
                </a:schemeClr>
              </a:buClr>
              <a:buSzPct val="150000"/>
            </a:pPr>
            <a:r>
              <a:rPr lang="en-US" b="1" dirty="0" smtClean="0"/>
              <a:t>Connecticut, Maine, Massachusetts, Metro Boston, New Hampshire,</a:t>
            </a:r>
          </a:p>
          <a:p>
            <a:pPr algn="ctr">
              <a:buClr>
                <a:schemeClr val="accent2">
                  <a:lumMod val="50000"/>
                </a:schemeClr>
              </a:buClr>
              <a:buSzPct val="150000"/>
            </a:pPr>
            <a:r>
              <a:rPr lang="en-US" b="1" dirty="0" smtClean="0"/>
              <a:t> Upstate New York, Rhode Island, Vermont</a:t>
            </a:r>
            <a:endParaRPr lang="en-US" b="1" dirty="0" smtClean="0"/>
          </a:p>
          <a:p>
            <a:pPr>
              <a:buClr>
                <a:schemeClr val="accent2">
                  <a:lumMod val="50000"/>
                </a:schemeClr>
              </a:buClr>
              <a:buSzPct val="150000"/>
              <a:buFont typeface="Arial" pitchFamily="34" charset="0"/>
              <a:buChar char="•"/>
            </a:pPr>
            <a:r>
              <a:rPr lang="en-US" sz="1400" dirty="0" smtClean="0"/>
              <a:t>Fall Conference</a:t>
            </a:r>
            <a:endParaRPr lang="en-US" sz="1400" dirty="0" smtClean="0"/>
          </a:p>
          <a:p>
            <a:pPr lvl="1">
              <a:buClr>
                <a:schemeClr val="accent2">
                  <a:lumMod val="50000"/>
                </a:schemeClr>
              </a:buClr>
              <a:buSzPct val="90000"/>
              <a:buFont typeface="Courier New" pitchFamily="49" charset="0"/>
              <a:buChar char="o"/>
            </a:pPr>
            <a:r>
              <a:rPr lang="en-US" sz="1400" dirty="0" smtClean="0"/>
              <a:t>Held in the fall of each year. </a:t>
            </a:r>
          </a:p>
          <a:p>
            <a:pPr lvl="1">
              <a:buClr>
                <a:schemeClr val="accent2">
                  <a:lumMod val="50000"/>
                </a:schemeClr>
              </a:buClr>
              <a:buSzPct val="90000"/>
              <a:buFont typeface="Courier New" pitchFamily="49" charset="0"/>
              <a:buChar char="o"/>
            </a:pPr>
            <a:r>
              <a:rPr lang="en-US" sz="1400" dirty="0" smtClean="0"/>
              <a:t> </a:t>
            </a:r>
            <a:r>
              <a:rPr lang="en-US" sz="1400" dirty="0" smtClean="0"/>
              <a:t>Each year it is held in a different city within the region. For 2015, it is Providence, RI-October 6-8</a:t>
            </a:r>
          </a:p>
          <a:p>
            <a:pPr lvl="1">
              <a:buClr>
                <a:schemeClr val="accent2">
                  <a:lumMod val="50000"/>
                </a:schemeClr>
              </a:buClr>
              <a:buSzPct val="90000"/>
              <a:buFont typeface="Courier New" pitchFamily="49" charset="0"/>
              <a:buChar char="o"/>
            </a:pPr>
            <a:r>
              <a:rPr lang="en-US" sz="1400" dirty="0" smtClean="0"/>
              <a:t>  </a:t>
            </a:r>
            <a:r>
              <a:rPr lang="en-US" sz="1400" dirty="0" smtClean="0"/>
              <a:t>No information is yet available on their website for their Fall Conference. </a:t>
            </a:r>
          </a:p>
          <a:p>
            <a:pPr>
              <a:buClr>
                <a:schemeClr val="accent2">
                  <a:lumMod val="50000"/>
                </a:schemeClr>
              </a:buClr>
              <a:buSzPct val="150000"/>
              <a:buFont typeface="Arial" pitchFamily="34" charset="0"/>
              <a:buChar char="•"/>
            </a:pPr>
            <a:r>
              <a:rPr lang="en-US" sz="1400" dirty="0" smtClean="0"/>
              <a:t>NEIBA Membership Mailing Lists</a:t>
            </a:r>
          </a:p>
          <a:p>
            <a:pPr lvl="1">
              <a:buClr>
                <a:schemeClr val="accent2">
                  <a:lumMod val="50000"/>
                </a:schemeClr>
              </a:buClr>
              <a:buSzPct val="150000"/>
              <a:buFont typeface="Arial" pitchFamily="34" charset="0"/>
              <a:buChar char="•"/>
            </a:pPr>
            <a:r>
              <a:rPr lang="en-US" sz="1400" dirty="0" smtClean="0"/>
              <a:t>400 bookstore contacts – one-time use only - $300.00</a:t>
            </a:r>
          </a:p>
          <a:p>
            <a:pPr lvl="1">
              <a:buClr>
                <a:schemeClr val="accent2">
                  <a:lumMod val="50000"/>
                </a:schemeClr>
              </a:buClr>
              <a:buSzPct val="150000"/>
              <a:buFont typeface="Arial" pitchFamily="34" charset="0"/>
              <a:buChar char="•"/>
            </a:pPr>
            <a:r>
              <a:rPr lang="en-US" sz="1400" dirty="0" smtClean="0"/>
              <a:t>190 bookstore members – one-time use only - $200.00</a:t>
            </a:r>
          </a:p>
          <a:p>
            <a:pPr lvl="1">
              <a:buClr>
                <a:schemeClr val="accent2">
                  <a:lumMod val="50000"/>
                </a:schemeClr>
              </a:buClr>
              <a:buSzPct val="150000"/>
              <a:buFont typeface="Arial" pitchFamily="34" charset="0"/>
              <a:buChar char="•"/>
            </a:pPr>
            <a:r>
              <a:rPr lang="en-US" sz="1400" dirty="0" smtClean="0"/>
              <a:t>Many of the booksellers from the region are also on the BQB/WriteLife bookseller list that is available by emailing </a:t>
            </a:r>
            <a:r>
              <a:rPr lang="en-US" sz="1400" dirty="0" smtClean="0">
                <a:hlinkClick r:id="rId3"/>
              </a:rPr>
              <a:t>terri@bqbpublishing.com</a:t>
            </a:r>
            <a:r>
              <a:rPr lang="en-US" sz="1400" dirty="0" smtClean="0"/>
              <a:t>  Or, if you are a member of </a:t>
            </a:r>
            <a:r>
              <a:rPr lang="en-US" sz="1400" dirty="0" smtClean="0">
                <a:hlinkClick r:id="rId4"/>
              </a:rPr>
              <a:t>www.authorsresourcelist.com</a:t>
            </a:r>
            <a:r>
              <a:rPr lang="en-US" sz="1400" dirty="0" smtClean="0"/>
              <a:t>, it is available in their database. </a:t>
            </a:r>
            <a:endParaRPr lang="en-US" sz="1400" dirty="0" smtClean="0"/>
          </a:p>
          <a:p>
            <a:pPr>
              <a:buClr>
                <a:schemeClr val="accent2">
                  <a:lumMod val="50000"/>
                </a:schemeClr>
              </a:buClr>
              <a:buSzPct val="150000"/>
              <a:buFont typeface="Arial" pitchFamily="34" charset="0"/>
              <a:buChar char="•"/>
            </a:pPr>
            <a:r>
              <a:rPr lang="en-US" sz="1400" dirty="0" smtClean="0"/>
              <a:t>Author Membership Opportunities</a:t>
            </a:r>
            <a:endParaRPr lang="en-US" sz="1400" dirty="0" smtClean="0"/>
          </a:p>
          <a:p>
            <a:pPr lvl="1">
              <a:buClr>
                <a:schemeClr val="accent2">
                  <a:lumMod val="50000"/>
                </a:schemeClr>
              </a:buClr>
              <a:buSzPct val="90000"/>
              <a:buFont typeface="Courier New" pitchFamily="49" charset="0"/>
              <a:buChar char="o"/>
            </a:pPr>
            <a:r>
              <a:rPr lang="en-US" sz="1400" dirty="0" smtClean="0"/>
              <a:t>Dues are $50 per membership. Membership year runs from July 1 through June 30.</a:t>
            </a:r>
          </a:p>
          <a:p>
            <a:pPr lvl="1">
              <a:buClr>
                <a:schemeClr val="accent2">
                  <a:lumMod val="50000"/>
                </a:schemeClr>
              </a:buClr>
              <a:buSzPct val="90000"/>
              <a:buFont typeface="Courier New" pitchFamily="49" charset="0"/>
              <a:buChar char="o"/>
            </a:pPr>
            <a:r>
              <a:rPr lang="en-US" sz="1400" dirty="0" smtClean="0"/>
              <a:t>Receive a listing on the NEIBA website</a:t>
            </a:r>
          </a:p>
          <a:p>
            <a:pPr lvl="1">
              <a:buClr>
                <a:schemeClr val="accent2">
                  <a:lumMod val="50000"/>
                </a:schemeClr>
              </a:buClr>
              <a:buSzPct val="90000"/>
              <a:buFont typeface="Courier New" pitchFamily="49" charset="0"/>
              <a:buChar char="o"/>
            </a:pPr>
            <a:r>
              <a:rPr lang="en-US" sz="1400" dirty="0" smtClean="0"/>
              <a:t>Announcement of new book publications (for the author member) – a line listing of new title(s) is included in NEIBA News. </a:t>
            </a:r>
            <a:endParaRPr lang="en-US" sz="1400" dirty="0" smtClean="0"/>
          </a:p>
          <a:p>
            <a:pPr>
              <a:buClr>
                <a:schemeClr val="accent2">
                  <a:lumMod val="50000"/>
                </a:schemeClr>
              </a:buClr>
              <a:buSzPct val="150000"/>
              <a:buFont typeface="Arial" pitchFamily="34" charset="0"/>
              <a:buChar char="•"/>
            </a:pPr>
            <a:r>
              <a:rPr lang="en-US" sz="1400" dirty="0" smtClean="0"/>
              <a:t>New England Book Alert</a:t>
            </a:r>
            <a:endParaRPr lang="en-US" sz="1400" dirty="0" smtClean="0"/>
          </a:p>
          <a:p>
            <a:pPr lvl="1">
              <a:buClr>
                <a:schemeClr val="accent2">
                  <a:lumMod val="50000"/>
                </a:schemeClr>
              </a:buClr>
              <a:buSzPct val="90000"/>
              <a:buFont typeface="Courier New" pitchFamily="49" charset="0"/>
              <a:buChar char="o"/>
            </a:pPr>
            <a:r>
              <a:rPr lang="en-US" sz="1400" dirty="0" smtClean="0"/>
              <a:t>Alerts are sent out six times a year (January, March, May, July, September, November)</a:t>
            </a:r>
          </a:p>
          <a:p>
            <a:pPr lvl="1">
              <a:buClr>
                <a:schemeClr val="accent2">
                  <a:lumMod val="50000"/>
                </a:schemeClr>
              </a:buClr>
              <a:buSzPct val="90000"/>
              <a:buFont typeface="Courier New" pitchFamily="49" charset="0"/>
              <a:buChar char="o"/>
            </a:pPr>
            <a:r>
              <a:rPr lang="en-US" sz="1400" dirty="0" smtClean="0"/>
              <a:t>Announces free review copies, ARCs, or galleys of forthcoming titles to buyers and frontline booksellers in New England and upstate New York.</a:t>
            </a:r>
          </a:p>
          <a:p>
            <a:pPr lvl="1">
              <a:buClr>
                <a:schemeClr val="accent2">
                  <a:lumMod val="50000"/>
                </a:schemeClr>
              </a:buClr>
              <a:buSzPct val="90000"/>
              <a:buFont typeface="Courier New" pitchFamily="49" charset="0"/>
              <a:buChar char="o"/>
            </a:pPr>
            <a:r>
              <a:rPr lang="en-US" sz="1400" dirty="0" smtClean="0"/>
              <a:t>Cost is $125 per title plus copies of the book to send to booksellers who request them. </a:t>
            </a:r>
            <a:endParaRPr lang="en-US" sz="1400" dirty="0" smtClean="0"/>
          </a:p>
          <a:p>
            <a:pPr lvl="1">
              <a:buClr>
                <a:schemeClr val="accent2">
                  <a:lumMod val="50000"/>
                </a:schemeClr>
              </a:buClr>
              <a:buSzPct val="90000"/>
              <a:buFont typeface="Courier New" pitchFamily="49" charset="0"/>
              <a:buChar char="o"/>
            </a:pPr>
            <a:endParaRPr lang="en-US" sz="1400" dirty="0" smtClean="0"/>
          </a:p>
          <a:p>
            <a:pPr lvl="1">
              <a:buClr>
                <a:schemeClr val="accent2">
                  <a:lumMod val="50000"/>
                </a:schemeClr>
              </a:buClr>
              <a:buSzPct val="90000"/>
              <a:buFont typeface="Courier New" pitchFamily="49" charset="0"/>
              <a:buChar char="o"/>
            </a:pPr>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914400"/>
            <a:ext cx="8382000" cy="5632311"/>
          </a:xfrm>
          <a:prstGeom prst="rect">
            <a:avLst/>
          </a:prstGeom>
          <a:noFill/>
        </p:spPr>
        <p:txBody>
          <a:bodyPr wrap="square" rtlCol="0">
            <a:spAutoFit/>
          </a:bodyPr>
          <a:lstStyle/>
          <a:p>
            <a:pPr algn="ctr">
              <a:buClr>
                <a:schemeClr val="accent2">
                  <a:lumMod val="50000"/>
                </a:schemeClr>
              </a:buClr>
              <a:buSzPct val="150000"/>
            </a:pPr>
            <a:r>
              <a:rPr lang="en-US" sz="2000" b="1" dirty="0" smtClean="0"/>
              <a:t>New England Independent Booksellers Association (NEIBA)</a:t>
            </a:r>
          </a:p>
          <a:p>
            <a:pPr algn="ctr">
              <a:buClr>
                <a:schemeClr val="accent2">
                  <a:lumMod val="50000"/>
                </a:schemeClr>
              </a:buClr>
              <a:buSzPct val="150000"/>
            </a:pPr>
            <a:r>
              <a:rPr lang="en-US" sz="1400" b="1" dirty="0" smtClean="0"/>
              <a:t>(Continued)</a:t>
            </a:r>
            <a:endParaRPr lang="en-US" sz="1400" dirty="0" smtClean="0"/>
          </a:p>
          <a:p>
            <a:pPr>
              <a:buClr>
                <a:schemeClr val="accent2">
                  <a:lumMod val="50000"/>
                </a:schemeClr>
              </a:buClr>
              <a:buSzPct val="150000"/>
              <a:buFont typeface="Arial" pitchFamily="34" charset="0"/>
              <a:buChar char="•"/>
            </a:pPr>
            <a:r>
              <a:rPr lang="en-US" sz="1400" dirty="0" smtClean="0"/>
              <a:t>Award Program – </a:t>
            </a:r>
            <a:r>
              <a:rPr lang="en-US" sz="1400" dirty="0" smtClean="0"/>
              <a:t>New England Book Awards</a:t>
            </a:r>
            <a:endParaRPr lang="en-US" sz="1400" dirty="0" smtClean="0"/>
          </a:p>
          <a:p>
            <a:pPr lvl="1">
              <a:buClr>
                <a:schemeClr val="accent2">
                  <a:lumMod val="50000"/>
                </a:schemeClr>
              </a:buClr>
              <a:buSzPct val="90000"/>
              <a:buFont typeface="Courier New" pitchFamily="49" charset="0"/>
              <a:buChar char="o"/>
            </a:pPr>
            <a:r>
              <a:rPr lang="en-US" sz="1400" dirty="0" smtClean="0"/>
              <a:t> Awards given annually </a:t>
            </a:r>
            <a:r>
              <a:rPr lang="en-US" sz="1400" dirty="0" smtClean="0"/>
              <a:t>for: Adult Fiction, Adult Nonfiction, Children’s Fiction. </a:t>
            </a:r>
          </a:p>
          <a:p>
            <a:pPr lvl="1">
              <a:buClr>
                <a:schemeClr val="accent2">
                  <a:lumMod val="50000"/>
                </a:schemeClr>
              </a:buClr>
              <a:buSzPct val="90000"/>
              <a:buFont typeface="Courier New" pitchFamily="49" charset="0"/>
              <a:buChar char="o"/>
            </a:pPr>
            <a:r>
              <a:rPr lang="en-US" sz="1400" dirty="0" smtClean="0"/>
              <a:t>The book(s) must be either about New England, set in New England, or by an author residing in New England.</a:t>
            </a:r>
            <a:endParaRPr lang="en-US" sz="1400" dirty="0" smtClean="0"/>
          </a:p>
          <a:p>
            <a:pPr lvl="1">
              <a:buClr>
                <a:schemeClr val="accent2">
                  <a:lumMod val="50000"/>
                </a:schemeClr>
              </a:buClr>
              <a:buSzPct val="90000"/>
              <a:buFont typeface="Courier New" pitchFamily="49" charset="0"/>
              <a:buChar char="o"/>
            </a:pPr>
            <a:r>
              <a:rPr lang="en-US" sz="1400" dirty="0" smtClean="0"/>
              <a:t>Books </a:t>
            </a:r>
            <a:r>
              <a:rPr lang="en-US" sz="1400" dirty="0" smtClean="0"/>
              <a:t>must be nominated by booksellers in the region.</a:t>
            </a:r>
            <a:endParaRPr lang="en-US" sz="1400" dirty="0" smtClean="0"/>
          </a:p>
          <a:p>
            <a:pPr lvl="1">
              <a:buClr>
                <a:schemeClr val="accent2">
                  <a:lumMod val="50000"/>
                </a:schemeClr>
              </a:buClr>
              <a:buSzPct val="90000"/>
              <a:buFont typeface="Courier New" pitchFamily="49" charset="0"/>
              <a:buChar char="o"/>
            </a:pPr>
            <a:r>
              <a:rPr lang="en-US" sz="1400" dirty="0" smtClean="0"/>
              <a:t>Must have original publication date between September 1</a:t>
            </a:r>
            <a:r>
              <a:rPr lang="en-US" sz="1400" baseline="30000" dirty="0" smtClean="0"/>
              <a:t>st</a:t>
            </a:r>
            <a:r>
              <a:rPr lang="en-US" sz="1400" dirty="0" smtClean="0"/>
              <a:t> of the previous year and August 31</a:t>
            </a:r>
            <a:r>
              <a:rPr lang="en-US" sz="1400" baseline="30000" dirty="0" smtClean="0"/>
              <a:t>st</a:t>
            </a:r>
            <a:r>
              <a:rPr lang="en-US" sz="1400" dirty="0" smtClean="0"/>
              <a:t> of the award year. </a:t>
            </a:r>
            <a:endParaRPr lang="en-US" sz="1400" dirty="0" smtClean="0"/>
          </a:p>
          <a:p>
            <a:pPr lvl="1">
              <a:buClr>
                <a:schemeClr val="accent2">
                  <a:lumMod val="50000"/>
                </a:schemeClr>
              </a:buClr>
              <a:buSzPct val="90000"/>
              <a:buFont typeface="Courier New" pitchFamily="49" charset="0"/>
              <a:buChar char="o"/>
            </a:pPr>
            <a:r>
              <a:rPr lang="en-US" sz="1400" dirty="0" smtClean="0"/>
              <a:t>Nominations must be submitted by June 12</a:t>
            </a:r>
            <a:r>
              <a:rPr lang="en-US" sz="1400" baseline="30000" dirty="0" smtClean="0"/>
              <a:t>th</a:t>
            </a:r>
            <a:r>
              <a:rPr lang="en-US" sz="1400" dirty="0" smtClean="0"/>
              <a:t> of the award year. </a:t>
            </a:r>
          </a:p>
          <a:p>
            <a:pPr lvl="1">
              <a:buClr>
                <a:schemeClr val="accent2">
                  <a:lumMod val="50000"/>
                </a:schemeClr>
              </a:buClr>
              <a:buSzPct val="90000"/>
              <a:buFont typeface="Courier New" pitchFamily="49" charset="0"/>
              <a:buChar char="o"/>
            </a:pPr>
            <a:r>
              <a:rPr lang="en-US" sz="1400" dirty="0" smtClean="0"/>
              <a:t>There is a fee of $25 per title submitted. </a:t>
            </a:r>
          </a:p>
          <a:p>
            <a:pPr lvl="1">
              <a:buClr>
                <a:schemeClr val="accent2">
                  <a:lumMod val="50000"/>
                </a:schemeClr>
              </a:buClr>
              <a:buSzPct val="90000"/>
              <a:buFont typeface="Courier New" pitchFamily="49" charset="0"/>
              <a:buChar char="o"/>
            </a:pPr>
            <a:r>
              <a:rPr lang="en-US" sz="1400" dirty="0" smtClean="0"/>
              <a:t>The Awards are presented at the Fall Conference. </a:t>
            </a:r>
          </a:p>
          <a:p>
            <a:pPr>
              <a:buClr>
                <a:schemeClr val="accent2">
                  <a:lumMod val="50000"/>
                </a:schemeClr>
              </a:buClr>
              <a:buSzPct val="150000"/>
              <a:buFont typeface="Arial" pitchFamily="34" charset="0"/>
              <a:buChar char="•"/>
            </a:pPr>
            <a:r>
              <a:rPr lang="en-US" sz="1400" dirty="0" smtClean="0"/>
              <a:t>Indie Next List</a:t>
            </a:r>
            <a:endParaRPr lang="en-US" sz="1400" dirty="0" smtClean="0"/>
          </a:p>
          <a:p>
            <a:pPr lvl="1">
              <a:buClr>
                <a:schemeClr val="accent2">
                  <a:lumMod val="50000"/>
                </a:schemeClr>
              </a:buClr>
              <a:buSzPct val="90000"/>
              <a:buFont typeface="Courier New" pitchFamily="49" charset="0"/>
              <a:buChar char="o"/>
            </a:pPr>
            <a:r>
              <a:rPr lang="en-US" sz="1400" dirty="0" smtClean="0"/>
              <a:t> </a:t>
            </a:r>
            <a:r>
              <a:rPr lang="en-US" sz="1400" dirty="0" smtClean="0"/>
              <a:t>A list of best selling books in the bookstores throughout the region.</a:t>
            </a:r>
          </a:p>
          <a:p>
            <a:pPr>
              <a:buClr>
                <a:schemeClr val="accent2">
                  <a:lumMod val="50000"/>
                </a:schemeClr>
              </a:buClr>
              <a:buSzPct val="150000"/>
              <a:buFont typeface="Arial" pitchFamily="34" charset="0"/>
              <a:buChar char="•"/>
            </a:pPr>
            <a:r>
              <a:rPr lang="en-US" sz="1400" dirty="0" smtClean="0"/>
              <a:t>Advertising Opportunities</a:t>
            </a:r>
          </a:p>
          <a:p>
            <a:pPr lvl="1">
              <a:buClr>
                <a:schemeClr val="accent2">
                  <a:lumMod val="50000"/>
                </a:schemeClr>
              </a:buClr>
              <a:buSzPct val="90000"/>
              <a:buFont typeface="Courier New" pitchFamily="49" charset="0"/>
              <a:buChar char="o"/>
            </a:pPr>
            <a:r>
              <a:rPr lang="en-US" sz="1400" dirty="0" smtClean="0"/>
              <a:t>Website  ads – from $50</a:t>
            </a:r>
          </a:p>
          <a:p>
            <a:pPr lvl="1">
              <a:buClr>
                <a:schemeClr val="accent2">
                  <a:lumMod val="50000"/>
                </a:schemeClr>
              </a:buClr>
              <a:buSzPct val="90000"/>
              <a:buFont typeface="Courier New" pitchFamily="49" charset="0"/>
              <a:buChar char="o"/>
            </a:pPr>
            <a:r>
              <a:rPr lang="en-US" sz="1400" dirty="0" smtClean="0"/>
              <a:t>News Ads and Email Blasts - $100 a week or $300 for a month (does not need to be the same ad)</a:t>
            </a:r>
          </a:p>
          <a:p>
            <a:pPr lvl="1">
              <a:buClr>
                <a:schemeClr val="accent2">
                  <a:lumMod val="50000"/>
                </a:schemeClr>
              </a:buClr>
              <a:buSzPct val="90000"/>
              <a:buFont typeface="Courier New" pitchFamily="49" charset="0"/>
              <a:buChar char="o"/>
            </a:pPr>
            <a:r>
              <a:rPr lang="en-US" sz="1400" dirty="0" smtClean="0"/>
              <a:t>Trade Show E-Newsletter – from $100 for ¼ page to $300 for a full page.</a:t>
            </a:r>
          </a:p>
          <a:p>
            <a:pPr lvl="1">
              <a:buClr>
                <a:schemeClr val="accent2">
                  <a:lumMod val="50000"/>
                </a:schemeClr>
              </a:buClr>
              <a:buSzPct val="90000"/>
              <a:buFont typeface="Courier New" pitchFamily="49" charset="0"/>
              <a:buChar char="o"/>
            </a:pPr>
            <a:r>
              <a:rPr lang="en-US" sz="1400" dirty="0" smtClean="0"/>
              <a:t>Ad in Trade Show Program – from $250 for ¼ page to $1,100 for outside back cover.</a:t>
            </a:r>
          </a:p>
          <a:p>
            <a:pPr lvl="1">
              <a:buClr>
                <a:schemeClr val="accent2">
                  <a:lumMod val="50000"/>
                </a:schemeClr>
              </a:buClr>
              <a:buSzPct val="90000"/>
              <a:buFont typeface="Courier New" pitchFamily="49" charset="0"/>
              <a:buChar char="o"/>
            </a:pPr>
            <a:r>
              <a:rPr lang="en-US" sz="1400" dirty="0" smtClean="0"/>
              <a:t>Advertise in both the Trade Show E-Newsletter and Trade Show Program – from $299 to $799. </a:t>
            </a:r>
          </a:p>
          <a:p>
            <a:pPr>
              <a:buClr>
                <a:schemeClr val="accent2">
                  <a:lumMod val="50000"/>
                </a:schemeClr>
              </a:buClr>
              <a:buSzPct val="150000"/>
              <a:buFont typeface="Arial" pitchFamily="34" charset="0"/>
              <a:buChar char="•"/>
            </a:pPr>
            <a:r>
              <a:rPr lang="en-US" sz="1400" dirty="0" err="1" smtClean="0"/>
              <a:t>Nor’-easter</a:t>
            </a:r>
            <a:r>
              <a:rPr lang="en-US" sz="1400" dirty="0" smtClean="0"/>
              <a:t> Advertising Program (reaches both NAIBA and NEIBA members)</a:t>
            </a:r>
            <a:endParaRPr lang="en-US" sz="1400" dirty="0" smtClean="0"/>
          </a:p>
          <a:p>
            <a:pPr lvl="1">
              <a:buClr>
                <a:schemeClr val="accent2">
                  <a:lumMod val="50000"/>
                </a:schemeClr>
              </a:buClr>
              <a:buSzPct val="90000"/>
              <a:buFont typeface="Courier New" pitchFamily="49" charset="0"/>
              <a:buChar char="o"/>
            </a:pPr>
            <a:r>
              <a:rPr lang="en-US" sz="1400" dirty="0" smtClean="0"/>
              <a:t> </a:t>
            </a:r>
            <a:r>
              <a:rPr lang="en-US" sz="1400" dirty="0" smtClean="0"/>
              <a:t>E-newsletters – from $225 to $275</a:t>
            </a:r>
          </a:p>
          <a:p>
            <a:pPr lvl="1">
              <a:buClr>
                <a:schemeClr val="accent2">
                  <a:lumMod val="50000"/>
                </a:schemeClr>
              </a:buClr>
              <a:buSzPct val="90000"/>
              <a:buFont typeface="Courier New" pitchFamily="49" charset="0"/>
              <a:buChar char="o"/>
            </a:pPr>
            <a:r>
              <a:rPr lang="en-US" sz="1400" dirty="0" smtClean="0"/>
              <a:t>Dedicated </a:t>
            </a:r>
            <a:r>
              <a:rPr lang="en-US" sz="1400" dirty="0" err="1" smtClean="0"/>
              <a:t>Eblast</a:t>
            </a:r>
            <a:r>
              <a:rPr lang="en-US" sz="1400" dirty="0" smtClean="0"/>
              <a:t> - $400</a:t>
            </a:r>
          </a:p>
          <a:p>
            <a:pPr lvl="1">
              <a:buClr>
                <a:schemeClr val="accent2">
                  <a:lumMod val="50000"/>
                </a:schemeClr>
              </a:buClr>
              <a:buSzPct val="90000"/>
              <a:buFont typeface="Courier New" pitchFamily="49" charset="0"/>
              <a:buChar char="o"/>
            </a:pPr>
            <a:r>
              <a:rPr lang="en-US" sz="1400" dirty="0" smtClean="0"/>
              <a:t>Holiday Catalog - $1,000 - $3,000</a:t>
            </a:r>
            <a:endParaRPr lang="en-US" sz="1400" dirty="0" smtClean="0"/>
          </a:p>
          <a:p>
            <a:pPr lvl="1">
              <a:buClr>
                <a:schemeClr val="accent2">
                  <a:lumMod val="50000"/>
                </a:schemeClr>
              </a:buClr>
              <a:buSzPct val="90000"/>
              <a:buFont typeface="Courier New" pitchFamily="49" charset="0"/>
              <a:buChar char="o"/>
            </a:pP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Presenters </a:t>
            </a:r>
            <a:endParaRPr lang="en-US" sz="4000" dirty="0"/>
          </a:p>
        </p:txBody>
      </p:sp>
      <p:pic>
        <p:nvPicPr>
          <p:cNvPr id="7" name="Picture 6" descr="2013-10-31 picture 7.jpg"/>
          <p:cNvPicPr>
            <a:picLocks noChangeAspect="1"/>
          </p:cNvPicPr>
          <p:nvPr/>
        </p:nvPicPr>
        <p:blipFill>
          <a:blip r:embed="rId2" cstate="print"/>
          <a:stretch>
            <a:fillRect/>
          </a:stretch>
        </p:blipFill>
        <p:spPr>
          <a:xfrm>
            <a:off x="457200" y="1905000"/>
            <a:ext cx="2028098" cy="2743200"/>
          </a:xfrm>
          <a:prstGeom prst="rect">
            <a:avLst/>
          </a:prstGeom>
        </p:spPr>
      </p:pic>
      <p:sp>
        <p:nvSpPr>
          <p:cNvPr id="14" name="TextBox 13"/>
          <p:cNvSpPr txBox="1"/>
          <p:nvPr/>
        </p:nvSpPr>
        <p:spPr>
          <a:xfrm>
            <a:off x="381000" y="5029200"/>
            <a:ext cx="2286000" cy="1200329"/>
          </a:xfrm>
          <a:prstGeom prst="rect">
            <a:avLst/>
          </a:prstGeom>
          <a:noFill/>
        </p:spPr>
        <p:txBody>
          <a:bodyPr wrap="square" rtlCol="0">
            <a:spAutoFit/>
          </a:bodyPr>
          <a:lstStyle/>
          <a:p>
            <a:r>
              <a:rPr lang="en-US" dirty="0" smtClean="0"/>
              <a:t>Terri Leidich</a:t>
            </a:r>
          </a:p>
          <a:p>
            <a:r>
              <a:rPr lang="en-US" dirty="0" smtClean="0"/>
              <a:t>President/VP of Sales &amp; Marketing</a:t>
            </a:r>
          </a:p>
          <a:p>
            <a:r>
              <a:rPr lang="en-US" dirty="0" smtClean="0"/>
              <a:t>BQB Publishing</a:t>
            </a:r>
            <a:endParaRPr lang="en-US" dirty="0"/>
          </a:p>
        </p:txBody>
      </p:sp>
      <p:sp>
        <p:nvSpPr>
          <p:cNvPr id="11" name="Content Placeholder 10"/>
          <p:cNvSpPr>
            <a:spLocks noGrp="1"/>
          </p:cNvSpPr>
          <p:nvPr>
            <p:ph idx="1"/>
          </p:nvPr>
        </p:nvSpPr>
        <p:spPr/>
        <p:txBody>
          <a:bodyPr/>
          <a:lstStyle/>
          <a:p>
            <a:pPr algn="ctr"/>
            <a:endParaRPr lang="en-US" dirty="0"/>
          </a:p>
        </p:txBody>
      </p:sp>
    </p:spTree>
    <p:extLst>
      <p:ext uri="{BB962C8B-B14F-4D97-AF65-F5344CB8AC3E}">
        <p14:creationId xmlns:p14="http://schemas.microsoft.com/office/powerpoint/2010/main" xmlns="" val="35289576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914400"/>
            <a:ext cx="8382000" cy="4462760"/>
          </a:xfrm>
          <a:prstGeom prst="rect">
            <a:avLst/>
          </a:prstGeom>
          <a:noFill/>
        </p:spPr>
        <p:txBody>
          <a:bodyPr wrap="square" rtlCol="0">
            <a:spAutoFit/>
          </a:bodyPr>
          <a:lstStyle/>
          <a:p>
            <a:pPr algn="ctr">
              <a:buClr>
                <a:schemeClr val="accent2">
                  <a:lumMod val="50000"/>
                </a:schemeClr>
              </a:buClr>
              <a:buSzPct val="150000"/>
            </a:pPr>
            <a:r>
              <a:rPr lang="en-US" sz="2000" b="1" dirty="0" smtClean="0"/>
              <a:t>Northern California Indie Booksellers Association (NCIBA)</a:t>
            </a:r>
          </a:p>
          <a:p>
            <a:pPr algn="ctr">
              <a:buClr>
                <a:schemeClr val="accent2">
                  <a:lumMod val="50000"/>
                </a:schemeClr>
              </a:buClr>
              <a:buSzPct val="150000"/>
            </a:pPr>
            <a:r>
              <a:rPr lang="en-US" b="1" dirty="0" smtClean="0">
                <a:hlinkClick r:id="rId2"/>
              </a:rPr>
              <a:t>http://www.nciba.com</a:t>
            </a:r>
            <a:endParaRPr lang="en-US" b="1" dirty="0" smtClean="0"/>
          </a:p>
          <a:p>
            <a:pPr algn="ctr">
              <a:buClr>
                <a:schemeClr val="accent2">
                  <a:lumMod val="50000"/>
                </a:schemeClr>
              </a:buClr>
              <a:buSzPct val="150000"/>
            </a:pPr>
            <a:r>
              <a:rPr lang="en-US" sz="1600" b="1" dirty="0" smtClean="0"/>
              <a:t>North Bay/North Coast, San Francisco, East Bay, Peninsula/South Bay, Central Valley/Sierra Nevada</a:t>
            </a:r>
            <a:endParaRPr lang="en-US" sz="1600" b="1" dirty="0" smtClean="0"/>
          </a:p>
          <a:p>
            <a:pPr>
              <a:buClr>
                <a:schemeClr val="accent2">
                  <a:lumMod val="50000"/>
                </a:schemeClr>
              </a:buClr>
              <a:buSzPct val="150000"/>
              <a:buFont typeface="Arial" pitchFamily="34" charset="0"/>
              <a:buChar char="•"/>
            </a:pPr>
            <a:r>
              <a:rPr lang="en-US" sz="1400" dirty="0" smtClean="0"/>
              <a:t>Fall Conference</a:t>
            </a:r>
            <a:endParaRPr lang="en-US" sz="1400" dirty="0" smtClean="0"/>
          </a:p>
          <a:p>
            <a:pPr lvl="1">
              <a:buClr>
                <a:schemeClr val="accent2">
                  <a:lumMod val="50000"/>
                </a:schemeClr>
              </a:buClr>
              <a:buSzPct val="90000"/>
              <a:buFont typeface="Courier New" pitchFamily="49" charset="0"/>
              <a:buChar char="o"/>
            </a:pPr>
            <a:r>
              <a:rPr lang="en-US" sz="1400" dirty="0" smtClean="0"/>
              <a:t>Held in the fall of each year. </a:t>
            </a:r>
          </a:p>
          <a:p>
            <a:pPr lvl="1">
              <a:buClr>
                <a:schemeClr val="accent2">
                  <a:lumMod val="50000"/>
                </a:schemeClr>
              </a:buClr>
              <a:buSzPct val="90000"/>
              <a:buFont typeface="Courier New" pitchFamily="49" charset="0"/>
              <a:buChar char="o"/>
            </a:pPr>
            <a:r>
              <a:rPr lang="en-US" sz="1400" dirty="0" smtClean="0"/>
              <a:t> </a:t>
            </a:r>
            <a:r>
              <a:rPr lang="en-US" sz="1400" dirty="0" smtClean="0"/>
              <a:t>Each year it is held in a different city within the region. </a:t>
            </a:r>
          </a:p>
          <a:p>
            <a:pPr lvl="1">
              <a:buClr>
                <a:schemeClr val="accent2">
                  <a:lumMod val="50000"/>
                </a:schemeClr>
              </a:buClr>
              <a:buSzPct val="90000"/>
              <a:buFont typeface="Courier New" pitchFamily="49" charset="0"/>
              <a:buChar char="o"/>
            </a:pPr>
            <a:r>
              <a:rPr lang="en-US" sz="1400" dirty="0" smtClean="0"/>
              <a:t>  </a:t>
            </a:r>
            <a:r>
              <a:rPr lang="en-US" sz="1400" dirty="0" smtClean="0"/>
              <a:t>No information is yet available on their website for their Fall Conference. </a:t>
            </a:r>
          </a:p>
          <a:p>
            <a:pPr>
              <a:buClr>
                <a:schemeClr val="accent2">
                  <a:lumMod val="50000"/>
                </a:schemeClr>
              </a:buClr>
              <a:buSzPct val="150000"/>
              <a:buFont typeface="Arial" pitchFamily="34" charset="0"/>
              <a:buChar char="•"/>
            </a:pPr>
            <a:r>
              <a:rPr lang="en-US" sz="1400" dirty="0" smtClean="0"/>
              <a:t>Award Program – </a:t>
            </a:r>
            <a:r>
              <a:rPr lang="en-US" sz="1400" dirty="0" smtClean="0"/>
              <a:t>Northern California Book Awards</a:t>
            </a:r>
            <a:endParaRPr lang="en-US" sz="1400" dirty="0" smtClean="0"/>
          </a:p>
          <a:p>
            <a:pPr lvl="1">
              <a:buClr>
                <a:schemeClr val="accent2">
                  <a:lumMod val="50000"/>
                </a:schemeClr>
              </a:buClr>
              <a:buSzPct val="90000"/>
              <a:buFont typeface="Courier New" pitchFamily="49" charset="0"/>
              <a:buChar char="o"/>
            </a:pPr>
            <a:r>
              <a:rPr lang="en-US" sz="1400" dirty="0" smtClean="0"/>
              <a:t> </a:t>
            </a:r>
            <a:r>
              <a:rPr lang="en-US" sz="1400" dirty="0" smtClean="0"/>
              <a:t>The NCIBA presents the awards every spring.</a:t>
            </a:r>
          </a:p>
          <a:p>
            <a:pPr lvl="1">
              <a:buClr>
                <a:schemeClr val="accent2">
                  <a:lumMod val="50000"/>
                </a:schemeClr>
              </a:buClr>
              <a:buSzPct val="90000"/>
              <a:buFont typeface="Courier New" pitchFamily="49" charset="0"/>
              <a:buChar char="o"/>
            </a:pPr>
            <a:r>
              <a:rPr lang="en-US" sz="1400" dirty="0" smtClean="0"/>
              <a:t>Winners are announced in early April. </a:t>
            </a:r>
          </a:p>
          <a:p>
            <a:pPr lvl="1">
              <a:buClr>
                <a:schemeClr val="accent2">
                  <a:lumMod val="50000"/>
                </a:schemeClr>
              </a:buClr>
              <a:buSzPct val="90000"/>
              <a:buFont typeface="Courier New" pitchFamily="49" charset="0"/>
              <a:buChar char="o"/>
            </a:pPr>
            <a:r>
              <a:rPr lang="en-US" sz="1400" dirty="0" smtClean="0"/>
              <a:t>Awards are given in various categories for books published for the first time in the prior year and written by an author residing in Northern California.</a:t>
            </a:r>
          </a:p>
          <a:p>
            <a:pPr lvl="1">
              <a:buClr>
                <a:schemeClr val="accent2">
                  <a:lumMod val="50000"/>
                </a:schemeClr>
              </a:buClr>
              <a:buSzPct val="90000"/>
              <a:buFont typeface="Courier New" pitchFamily="49" charset="0"/>
              <a:buChar char="o"/>
            </a:pPr>
            <a:r>
              <a:rPr lang="en-US" sz="1400" dirty="0" smtClean="0"/>
              <a:t>Nominations must be submitted by a member bookstore.</a:t>
            </a:r>
          </a:p>
          <a:p>
            <a:pPr lvl="1">
              <a:buClr>
                <a:schemeClr val="accent2">
                  <a:lumMod val="50000"/>
                </a:schemeClr>
              </a:buClr>
              <a:buSzPct val="90000"/>
              <a:buFont typeface="Courier New" pitchFamily="49" charset="0"/>
              <a:buChar char="o"/>
            </a:pPr>
            <a:r>
              <a:rPr lang="en-US" sz="1400" dirty="0" smtClean="0"/>
              <a:t>Submissions are accepted between October 1</a:t>
            </a:r>
            <a:r>
              <a:rPr lang="en-US" sz="1400" baseline="30000" dirty="0" smtClean="0"/>
              <a:t>st</a:t>
            </a:r>
            <a:r>
              <a:rPr lang="en-US" sz="1400" dirty="0" smtClean="0"/>
              <a:t> and December 31</a:t>
            </a:r>
            <a:r>
              <a:rPr lang="en-US" sz="1400" baseline="30000" dirty="0" smtClean="0"/>
              <a:t>st</a:t>
            </a:r>
            <a:r>
              <a:rPr lang="en-US" sz="1400" dirty="0" smtClean="0"/>
              <a:t> of the previous year.</a:t>
            </a:r>
          </a:p>
          <a:p>
            <a:pPr lvl="1">
              <a:buClr>
                <a:schemeClr val="accent2">
                  <a:lumMod val="50000"/>
                </a:schemeClr>
              </a:buClr>
              <a:buSzPct val="90000"/>
              <a:buFont typeface="Courier New" pitchFamily="49" charset="0"/>
              <a:buChar char="o"/>
            </a:pPr>
            <a:r>
              <a:rPr lang="en-US" sz="1400" dirty="0" smtClean="0"/>
              <a:t>There is no fee to submit a title.</a:t>
            </a:r>
          </a:p>
          <a:p>
            <a:pPr lvl="1">
              <a:buClr>
                <a:schemeClr val="accent2">
                  <a:lumMod val="50000"/>
                </a:schemeClr>
              </a:buClr>
              <a:buSzPct val="90000"/>
              <a:buFont typeface="Courier New" pitchFamily="49" charset="0"/>
              <a:buChar char="o"/>
            </a:pPr>
            <a:r>
              <a:rPr lang="en-US" sz="1400" dirty="0" smtClean="0"/>
              <a:t>Two copies of the nominated book must be sent to the NCIBA office, addressed to Book Awards. </a:t>
            </a:r>
            <a:endParaRPr lang="en-US" sz="1400" dirty="0" smtClean="0"/>
          </a:p>
          <a:p>
            <a:pPr lvl="1">
              <a:buClr>
                <a:schemeClr val="accent2">
                  <a:lumMod val="50000"/>
                </a:schemeClr>
              </a:buClr>
              <a:buSzPct val="90000"/>
              <a:buFont typeface="Courier New" pitchFamily="49" charset="0"/>
              <a:buChar char="o"/>
            </a:pPr>
            <a:endParaRPr lang="en-US" sz="1400" dirty="0" smtClean="0"/>
          </a:p>
          <a:p>
            <a:pPr lvl="1">
              <a:buClr>
                <a:schemeClr val="accent2">
                  <a:lumMod val="50000"/>
                </a:schemeClr>
              </a:buClr>
              <a:buSzPct val="90000"/>
              <a:buFont typeface="Courier New" pitchFamily="49" charset="0"/>
              <a:buChar char="o"/>
            </a:pPr>
            <a:endParaRPr 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914400"/>
            <a:ext cx="8382000" cy="5386090"/>
          </a:xfrm>
          <a:prstGeom prst="rect">
            <a:avLst/>
          </a:prstGeom>
          <a:noFill/>
        </p:spPr>
        <p:txBody>
          <a:bodyPr wrap="square" rtlCol="0">
            <a:spAutoFit/>
          </a:bodyPr>
          <a:lstStyle/>
          <a:p>
            <a:pPr algn="ctr">
              <a:buClr>
                <a:schemeClr val="accent2">
                  <a:lumMod val="50000"/>
                </a:schemeClr>
              </a:buClr>
              <a:buSzPct val="150000"/>
            </a:pPr>
            <a:r>
              <a:rPr lang="en-US" sz="2400" b="1" dirty="0" smtClean="0"/>
              <a:t>Pacif</a:t>
            </a:r>
            <a:r>
              <a:rPr lang="en-US" sz="2400" b="1" dirty="0" smtClean="0"/>
              <a:t>ic Northwest Booksellers Association (PNBA)</a:t>
            </a:r>
            <a:endParaRPr lang="en-US" sz="2400" b="1" dirty="0" smtClean="0"/>
          </a:p>
          <a:p>
            <a:pPr algn="ctr">
              <a:buClr>
                <a:schemeClr val="accent2">
                  <a:lumMod val="50000"/>
                </a:schemeClr>
              </a:buClr>
              <a:buSzPct val="150000"/>
            </a:pPr>
            <a:r>
              <a:rPr lang="en-US" b="1" dirty="0" smtClean="0">
                <a:hlinkClick r:id="rId2"/>
              </a:rPr>
              <a:t>http://www.pnba.org</a:t>
            </a:r>
            <a:endParaRPr lang="en-US" b="1" dirty="0" smtClean="0"/>
          </a:p>
          <a:p>
            <a:pPr algn="ctr">
              <a:buClr>
                <a:schemeClr val="accent2">
                  <a:lumMod val="50000"/>
                </a:schemeClr>
              </a:buClr>
              <a:buSzPct val="150000"/>
            </a:pPr>
            <a:r>
              <a:rPr lang="en-US" b="1" dirty="0" smtClean="0"/>
              <a:t>Alaska, Idaho, Montana, Oregon, Washington</a:t>
            </a:r>
            <a:endParaRPr lang="en-US" b="1" dirty="0" smtClean="0"/>
          </a:p>
          <a:p>
            <a:pPr>
              <a:buClr>
                <a:schemeClr val="accent2">
                  <a:lumMod val="50000"/>
                </a:schemeClr>
              </a:buClr>
              <a:buSzPct val="150000"/>
              <a:buFont typeface="Arial" pitchFamily="34" charset="0"/>
              <a:buChar char="•"/>
            </a:pPr>
            <a:r>
              <a:rPr lang="en-US" sz="1400" dirty="0" smtClean="0"/>
              <a:t>Fall Conference</a:t>
            </a:r>
            <a:endParaRPr lang="en-US" sz="1400" dirty="0" smtClean="0"/>
          </a:p>
          <a:p>
            <a:pPr lvl="1">
              <a:buClr>
                <a:schemeClr val="accent2">
                  <a:lumMod val="50000"/>
                </a:schemeClr>
              </a:buClr>
              <a:buSzPct val="90000"/>
              <a:buFont typeface="Courier New" pitchFamily="49" charset="0"/>
              <a:buChar char="o"/>
            </a:pPr>
            <a:r>
              <a:rPr lang="en-US" sz="1400" dirty="0" smtClean="0"/>
              <a:t>Held in the fall of each year. </a:t>
            </a:r>
          </a:p>
          <a:p>
            <a:pPr lvl="1">
              <a:buClr>
                <a:schemeClr val="accent2">
                  <a:lumMod val="50000"/>
                </a:schemeClr>
              </a:buClr>
              <a:buSzPct val="90000"/>
              <a:buFont typeface="Courier New" pitchFamily="49" charset="0"/>
              <a:buChar char="o"/>
            </a:pPr>
            <a:r>
              <a:rPr lang="en-US" sz="1400" dirty="0" smtClean="0"/>
              <a:t> </a:t>
            </a:r>
            <a:r>
              <a:rPr lang="en-US" sz="1400" dirty="0" smtClean="0"/>
              <a:t>Each year it is held in a different city within the region. For 2015, it is Portland, OR-October2-4</a:t>
            </a:r>
          </a:p>
          <a:p>
            <a:pPr lvl="1">
              <a:buClr>
                <a:schemeClr val="accent2">
                  <a:lumMod val="50000"/>
                </a:schemeClr>
              </a:buClr>
              <a:buSzPct val="90000"/>
              <a:buFont typeface="Courier New" pitchFamily="49" charset="0"/>
              <a:buChar char="o"/>
            </a:pPr>
            <a:r>
              <a:rPr lang="en-US" sz="1400" dirty="0" smtClean="0"/>
              <a:t>  </a:t>
            </a:r>
            <a:r>
              <a:rPr lang="en-US" sz="1400" dirty="0" smtClean="0"/>
              <a:t>No information is yet available on their website for exhibiting rates for their fall conference. </a:t>
            </a:r>
          </a:p>
          <a:p>
            <a:pPr lvl="1">
              <a:buClr>
                <a:schemeClr val="accent2">
                  <a:lumMod val="50000"/>
                </a:schemeClr>
              </a:buClr>
              <a:buSzPct val="90000"/>
              <a:buFont typeface="Courier New" pitchFamily="49" charset="0"/>
              <a:buChar char="o"/>
            </a:pPr>
            <a:r>
              <a:rPr lang="en-US" sz="1400" dirty="0" smtClean="0"/>
              <a:t>In late March, early April, they post a Call for Authors, if you are an author in this region with a book releasing in the fall, contact </a:t>
            </a:r>
            <a:r>
              <a:rPr lang="en-US" sz="1400" dirty="0" smtClean="0">
                <a:hlinkClick r:id="rId3"/>
              </a:rPr>
              <a:t>terri@bqbpublishing.com</a:t>
            </a:r>
            <a:r>
              <a:rPr lang="en-US" sz="1400" dirty="0" smtClean="0"/>
              <a:t> to talk about submitting a proposal for you to attend the conference as a featured author. </a:t>
            </a:r>
          </a:p>
          <a:p>
            <a:pPr>
              <a:buClr>
                <a:schemeClr val="accent2">
                  <a:lumMod val="50000"/>
                </a:schemeClr>
              </a:buClr>
              <a:buSzPct val="150000"/>
              <a:buFont typeface="Arial" pitchFamily="34" charset="0"/>
              <a:buChar char="•"/>
            </a:pPr>
            <a:r>
              <a:rPr lang="en-US" sz="1400" dirty="0" smtClean="0"/>
              <a:t>Membership Mailing Lists</a:t>
            </a:r>
          </a:p>
          <a:p>
            <a:pPr lvl="1">
              <a:buClr>
                <a:schemeClr val="accent2">
                  <a:lumMod val="50000"/>
                </a:schemeClr>
              </a:buClr>
              <a:buSzPct val="150000"/>
              <a:buFont typeface="Arial" pitchFamily="34" charset="0"/>
              <a:buChar char="•"/>
            </a:pPr>
            <a:r>
              <a:rPr lang="en-US" sz="1400" dirty="0" smtClean="0"/>
              <a:t>From $50 - $450</a:t>
            </a:r>
          </a:p>
          <a:p>
            <a:pPr lvl="1">
              <a:buClr>
                <a:schemeClr val="accent2">
                  <a:lumMod val="50000"/>
                </a:schemeClr>
              </a:buClr>
              <a:buSzPct val="150000"/>
              <a:buFont typeface="Arial" pitchFamily="34" charset="0"/>
              <a:buChar char="•"/>
            </a:pPr>
            <a:r>
              <a:rPr lang="en-US" sz="1400" dirty="0" smtClean="0"/>
              <a:t>Many of the booksellers from the region are also on the BQB/WriteLife bookseller list that is available by emailing </a:t>
            </a:r>
            <a:r>
              <a:rPr lang="en-US" sz="1400" dirty="0" smtClean="0">
                <a:hlinkClick r:id="rId3"/>
              </a:rPr>
              <a:t>terri@bqbpublishing.com</a:t>
            </a:r>
            <a:r>
              <a:rPr lang="en-US" sz="1400" dirty="0" smtClean="0"/>
              <a:t>  Or, if you are a member of </a:t>
            </a:r>
            <a:r>
              <a:rPr lang="en-US" sz="1400" dirty="0" smtClean="0">
                <a:hlinkClick r:id="rId4"/>
              </a:rPr>
              <a:t>www.authorsresourcelist.com</a:t>
            </a:r>
            <a:r>
              <a:rPr lang="en-US" sz="1400" dirty="0" smtClean="0"/>
              <a:t>, it is available in their database. </a:t>
            </a:r>
            <a:endParaRPr lang="en-US" sz="1400" dirty="0" smtClean="0"/>
          </a:p>
          <a:p>
            <a:pPr>
              <a:buClr>
                <a:schemeClr val="accent2">
                  <a:lumMod val="50000"/>
                </a:schemeClr>
              </a:buClr>
              <a:buSzPct val="150000"/>
              <a:buFont typeface="Arial" pitchFamily="34" charset="0"/>
              <a:buChar char="•"/>
            </a:pPr>
            <a:r>
              <a:rPr lang="en-US" sz="1400" dirty="0" smtClean="0"/>
              <a:t>Northwest New Title Preview</a:t>
            </a:r>
            <a:endParaRPr lang="en-US" sz="1400" dirty="0" smtClean="0"/>
          </a:p>
          <a:p>
            <a:pPr lvl="1">
              <a:buClr>
                <a:schemeClr val="accent2">
                  <a:lumMod val="50000"/>
                </a:schemeClr>
              </a:buClr>
              <a:buSzPct val="90000"/>
              <a:buFont typeface="Courier New" pitchFamily="49" charset="0"/>
              <a:buChar char="o"/>
            </a:pPr>
            <a:r>
              <a:rPr lang="en-US" sz="1400" dirty="0" smtClean="0"/>
              <a:t>Target distribution of free review copies of forthcoming books. </a:t>
            </a:r>
          </a:p>
          <a:p>
            <a:pPr lvl="1">
              <a:buClr>
                <a:schemeClr val="accent2">
                  <a:lumMod val="50000"/>
                </a:schemeClr>
              </a:buClr>
              <a:buSzPct val="90000"/>
              <a:buFont typeface="Courier New" pitchFamily="49" charset="0"/>
              <a:buChar char="o"/>
            </a:pPr>
            <a:r>
              <a:rPr lang="en-US" sz="1400" dirty="0" smtClean="0"/>
              <a:t>For $150 PNBA will include your book in an email listing of new and regional titles with cover art, blurb, and a linked email address of your contact person who will respond to bookseller requests.</a:t>
            </a:r>
          </a:p>
          <a:p>
            <a:pPr lvl="1">
              <a:buClr>
                <a:schemeClr val="accent2">
                  <a:lumMod val="50000"/>
                </a:schemeClr>
              </a:buClr>
              <a:buSzPct val="90000"/>
              <a:buFont typeface="Courier New" pitchFamily="49" charset="0"/>
              <a:buChar char="o"/>
            </a:pPr>
            <a:r>
              <a:rPr lang="en-US" sz="1400" dirty="0" smtClean="0"/>
              <a:t>For Spring titles, payment and materials are due early January.</a:t>
            </a:r>
          </a:p>
          <a:p>
            <a:pPr lvl="1">
              <a:buClr>
                <a:schemeClr val="accent2">
                  <a:lumMod val="50000"/>
                </a:schemeClr>
              </a:buClr>
              <a:buSzPct val="90000"/>
              <a:buFont typeface="Courier New" pitchFamily="49" charset="0"/>
              <a:buChar char="o"/>
            </a:pPr>
            <a:r>
              <a:rPr lang="en-US" sz="1400" dirty="0" smtClean="0"/>
              <a:t>Fall/Winter titles, payment and materials are due early August. </a:t>
            </a:r>
            <a:endParaRPr lang="en-US" sz="1400" dirty="0" smtClean="0"/>
          </a:p>
          <a:p>
            <a:pPr lvl="1">
              <a:buClr>
                <a:schemeClr val="accent2">
                  <a:lumMod val="50000"/>
                </a:schemeClr>
              </a:buClr>
              <a:buSzPct val="90000"/>
              <a:buFont typeface="Courier New" pitchFamily="49" charset="0"/>
              <a:buChar char="o"/>
            </a:pPr>
            <a:endParaRPr lang="en-US" sz="1400" dirty="0" smtClean="0"/>
          </a:p>
          <a:p>
            <a:pPr lvl="1">
              <a:buClr>
                <a:schemeClr val="accent2">
                  <a:lumMod val="50000"/>
                </a:schemeClr>
              </a:buClr>
              <a:buSzPct val="90000"/>
              <a:buFont typeface="Courier New" pitchFamily="49" charset="0"/>
              <a:buChar char="o"/>
            </a:pPr>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914400"/>
            <a:ext cx="8382000" cy="5139869"/>
          </a:xfrm>
          <a:prstGeom prst="rect">
            <a:avLst/>
          </a:prstGeom>
          <a:noFill/>
        </p:spPr>
        <p:txBody>
          <a:bodyPr wrap="square" rtlCol="0">
            <a:spAutoFit/>
          </a:bodyPr>
          <a:lstStyle/>
          <a:p>
            <a:pPr algn="ctr">
              <a:buClr>
                <a:schemeClr val="accent2">
                  <a:lumMod val="50000"/>
                </a:schemeClr>
              </a:buClr>
              <a:buSzPct val="150000"/>
            </a:pPr>
            <a:r>
              <a:rPr lang="en-US" sz="2000" b="1" dirty="0" smtClean="0"/>
              <a:t>Pacific Northwest Bookseller Association (PNBA)</a:t>
            </a:r>
          </a:p>
          <a:p>
            <a:pPr algn="ctr">
              <a:buClr>
                <a:schemeClr val="accent2">
                  <a:lumMod val="50000"/>
                </a:schemeClr>
              </a:buClr>
              <a:buSzPct val="150000"/>
            </a:pPr>
            <a:r>
              <a:rPr lang="en-US" sz="1400" b="1" dirty="0" smtClean="0"/>
              <a:t>(Continued)</a:t>
            </a:r>
            <a:endParaRPr lang="en-US" sz="1400" dirty="0" smtClean="0"/>
          </a:p>
          <a:p>
            <a:pPr>
              <a:buClr>
                <a:schemeClr val="accent2">
                  <a:lumMod val="50000"/>
                </a:schemeClr>
              </a:buClr>
              <a:buSzPct val="150000"/>
              <a:buFont typeface="Arial" pitchFamily="34" charset="0"/>
              <a:buChar char="•"/>
            </a:pPr>
            <a:r>
              <a:rPr lang="en-US" sz="1400" dirty="0" smtClean="0"/>
              <a:t>Award Program – </a:t>
            </a:r>
            <a:r>
              <a:rPr lang="en-US" sz="1400" dirty="0" smtClean="0"/>
              <a:t>Pacific Northwest Book Awards</a:t>
            </a:r>
            <a:endParaRPr lang="en-US" sz="1400" dirty="0" smtClean="0"/>
          </a:p>
          <a:p>
            <a:pPr lvl="1">
              <a:buClr>
                <a:schemeClr val="accent2">
                  <a:lumMod val="50000"/>
                </a:schemeClr>
              </a:buClr>
              <a:buSzPct val="90000"/>
              <a:buFont typeface="Courier New" pitchFamily="49" charset="0"/>
              <a:buChar char="o"/>
            </a:pPr>
            <a:r>
              <a:rPr lang="en-US" sz="1400" dirty="0" smtClean="0"/>
              <a:t> Awards given annually </a:t>
            </a:r>
            <a:r>
              <a:rPr lang="en-US" sz="1400" dirty="0" smtClean="0"/>
              <a:t>to recognize excellence in writing from the Pacific Northwest.</a:t>
            </a:r>
          </a:p>
          <a:p>
            <a:pPr lvl="1">
              <a:buClr>
                <a:schemeClr val="accent2">
                  <a:lumMod val="50000"/>
                </a:schemeClr>
              </a:buClr>
              <a:buSzPct val="90000"/>
              <a:buFont typeface="Courier New" pitchFamily="49" charset="0"/>
              <a:buChar char="o"/>
            </a:pPr>
            <a:r>
              <a:rPr lang="en-US" sz="1400" dirty="0" smtClean="0"/>
              <a:t>Rather than soliciting nominations for specific categories, we simply require that an author and/or illustrator reside within the PNBA region and that the book be published within the current calendar year.</a:t>
            </a:r>
            <a:endParaRPr lang="en-US" sz="1400" dirty="0" smtClean="0"/>
          </a:p>
          <a:p>
            <a:pPr lvl="1">
              <a:buClr>
                <a:schemeClr val="accent2">
                  <a:lumMod val="50000"/>
                </a:schemeClr>
              </a:buClr>
              <a:buSzPct val="90000"/>
              <a:buFont typeface="Courier New" pitchFamily="49" charset="0"/>
              <a:buChar char="o"/>
            </a:pPr>
            <a:r>
              <a:rPr lang="en-US" sz="1400" dirty="0" smtClean="0"/>
              <a:t>A new Awards Committee is formed each March and the winning books are picked by the committee in mid-October.</a:t>
            </a:r>
          </a:p>
          <a:p>
            <a:pPr lvl="1">
              <a:buClr>
                <a:schemeClr val="accent2">
                  <a:lumMod val="50000"/>
                </a:schemeClr>
              </a:buClr>
              <a:buSzPct val="90000"/>
              <a:buFont typeface="Courier New" pitchFamily="49" charset="0"/>
              <a:buChar char="o"/>
            </a:pPr>
            <a:r>
              <a:rPr lang="en-US" sz="1400" dirty="0" smtClean="0"/>
              <a:t>Nominations can be made by PNBA booksellers or by publishers and/or publicists.</a:t>
            </a:r>
          </a:p>
          <a:p>
            <a:pPr>
              <a:buClr>
                <a:schemeClr val="accent2">
                  <a:lumMod val="50000"/>
                </a:schemeClr>
              </a:buClr>
              <a:buSzPct val="150000"/>
              <a:buFont typeface="Arial" pitchFamily="34" charset="0"/>
              <a:buChar char="•"/>
            </a:pPr>
            <a:r>
              <a:rPr lang="en-US" sz="1400" dirty="0" smtClean="0"/>
              <a:t>Indie Next List</a:t>
            </a:r>
            <a:endParaRPr lang="en-US" sz="1400" dirty="0" smtClean="0"/>
          </a:p>
          <a:p>
            <a:pPr lvl="1">
              <a:buClr>
                <a:schemeClr val="accent2">
                  <a:lumMod val="50000"/>
                </a:schemeClr>
              </a:buClr>
              <a:buSzPct val="90000"/>
              <a:buFont typeface="Courier New" pitchFamily="49" charset="0"/>
              <a:buChar char="o"/>
            </a:pPr>
            <a:r>
              <a:rPr lang="en-US" sz="1400" dirty="0" smtClean="0"/>
              <a:t> </a:t>
            </a:r>
            <a:r>
              <a:rPr lang="en-US" sz="1400" dirty="0" smtClean="0"/>
              <a:t>A list of best selling books in the bookstores throughout the region.</a:t>
            </a:r>
          </a:p>
          <a:p>
            <a:pPr>
              <a:buClr>
                <a:schemeClr val="accent2">
                  <a:lumMod val="50000"/>
                </a:schemeClr>
              </a:buClr>
              <a:buSzPct val="150000"/>
              <a:buFont typeface="Arial" pitchFamily="34" charset="0"/>
              <a:buChar char="•"/>
            </a:pPr>
            <a:r>
              <a:rPr lang="en-US" sz="1400" dirty="0" smtClean="0"/>
              <a:t>Advertising Opportunities</a:t>
            </a:r>
          </a:p>
          <a:p>
            <a:pPr lvl="1">
              <a:buClr>
                <a:schemeClr val="accent2">
                  <a:lumMod val="50000"/>
                </a:schemeClr>
              </a:buClr>
              <a:buSzPct val="90000"/>
              <a:buFont typeface="Courier New" pitchFamily="49" charset="0"/>
              <a:buChar char="o"/>
            </a:pPr>
            <a:r>
              <a:rPr lang="en-US" sz="1400" dirty="0" smtClean="0"/>
              <a:t>Banner on the Northwest Book Lovers Blog – from $60 - $1,100</a:t>
            </a:r>
          </a:p>
          <a:p>
            <a:pPr lvl="1">
              <a:buClr>
                <a:schemeClr val="accent2">
                  <a:lumMod val="50000"/>
                </a:schemeClr>
              </a:buClr>
              <a:buSzPct val="90000"/>
              <a:buFont typeface="Courier New" pitchFamily="49" charset="0"/>
              <a:buChar char="o"/>
            </a:pPr>
            <a:r>
              <a:rPr lang="en-US" sz="1400" dirty="0" smtClean="0"/>
              <a:t>Bookseller E-flyer - $250</a:t>
            </a:r>
          </a:p>
          <a:p>
            <a:pPr lvl="1">
              <a:buClr>
                <a:schemeClr val="accent2">
                  <a:lumMod val="50000"/>
                </a:schemeClr>
              </a:buClr>
              <a:buSzPct val="90000"/>
              <a:buFont typeface="Courier New" pitchFamily="49" charset="0"/>
              <a:buChar char="o"/>
            </a:pPr>
            <a:r>
              <a:rPr lang="en-US" sz="1400" dirty="0" smtClean="0"/>
              <a:t>Footnotes E-Newsletter banners – from $75 to $250</a:t>
            </a:r>
          </a:p>
          <a:p>
            <a:pPr lvl="1">
              <a:buClr>
                <a:schemeClr val="accent2">
                  <a:lumMod val="50000"/>
                </a:schemeClr>
              </a:buClr>
              <a:buSzPct val="90000"/>
              <a:buFont typeface="Courier New" pitchFamily="49" charset="0"/>
              <a:buChar char="o"/>
            </a:pPr>
            <a:r>
              <a:rPr lang="en-US" sz="1400" dirty="0" smtClean="0"/>
              <a:t>Title Wave Promotional Package for new title - $450</a:t>
            </a:r>
          </a:p>
          <a:p>
            <a:pPr lvl="1">
              <a:buClr>
                <a:schemeClr val="accent2">
                  <a:lumMod val="50000"/>
                </a:schemeClr>
              </a:buClr>
              <a:buSzPct val="90000"/>
              <a:buFont typeface="Courier New" pitchFamily="49" charset="0"/>
              <a:buChar char="o"/>
            </a:pPr>
            <a:r>
              <a:rPr lang="en-US" sz="1400" dirty="0" smtClean="0"/>
              <a:t>The New Release blast - $450</a:t>
            </a:r>
          </a:p>
          <a:p>
            <a:pPr lvl="1">
              <a:buClr>
                <a:schemeClr val="accent2">
                  <a:lumMod val="50000"/>
                </a:schemeClr>
              </a:buClr>
              <a:buSzPct val="90000"/>
              <a:buFont typeface="Courier New" pitchFamily="49" charset="0"/>
              <a:buChar char="o"/>
            </a:pPr>
            <a:r>
              <a:rPr lang="en-US" sz="1400" dirty="0" smtClean="0"/>
              <a:t>The Bestseller blast package - $2,000</a:t>
            </a:r>
          </a:p>
          <a:p>
            <a:pPr lvl="1">
              <a:buClr>
                <a:schemeClr val="accent2">
                  <a:lumMod val="50000"/>
                </a:schemeClr>
              </a:buClr>
              <a:buSzPct val="90000"/>
              <a:buFont typeface="Courier New" pitchFamily="49" charset="0"/>
              <a:buChar char="o"/>
            </a:pPr>
            <a:r>
              <a:rPr lang="en-US" sz="1400" dirty="0" smtClean="0"/>
              <a:t>The Classic blast package - $4,000</a:t>
            </a:r>
          </a:p>
          <a:p>
            <a:pPr lvl="1">
              <a:buClr>
                <a:schemeClr val="accent2">
                  <a:lumMod val="50000"/>
                </a:schemeClr>
              </a:buClr>
              <a:buSzPct val="90000"/>
              <a:buFont typeface="Courier New" pitchFamily="49" charset="0"/>
              <a:buChar char="o"/>
            </a:pPr>
            <a:r>
              <a:rPr lang="en-US" sz="1400" dirty="0" smtClean="0"/>
              <a:t>Trade show program and floor advertising – from $125 - $800</a:t>
            </a:r>
          </a:p>
          <a:p>
            <a:pPr lvl="1">
              <a:buClr>
                <a:schemeClr val="accent2">
                  <a:lumMod val="50000"/>
                </a:schemeClr>
              </a:buClr>
              <a:buSzPct val="90000"/>
              <a:buFont typeface="Courier New" pitchFamily="49" charset="0"/>
              <a:buChar char="o"/>
            </a:pPr>
            <a:r>
              <a:rPr lang="en-US" sz="1400" dirty="0" smtClean="0"/>
              <a:t>Holiday Catalog – from $1,600 - $4,500</a:t>
            </a:r>
          </a:p>
          <a:p>
            <a:pPr lvl="1">
              <a:buClr>
                <a:schemeClr val="accent2">
                  <a:lumMod val="50000"/>
                </a:schemeClr>
              </a:buClr>
              <a:buSzPct val="90000"/>
              <a:buFont typeface="Courier New" pitchFamily="49" charset="0"/>
              <a:buChar char="o"/>
            </a:pPr>
            <a:endParaRPr lang="en-US" sz="14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609600"/>
            <a:ext cx="8382000" cy="6663363"/>
          </a:xfrm>
          <a:prstGeom prst="rect">
            <a:avLst/>
          </a:prstGeom>
          <a:noFill/>
        </p:spPr>
        <p:txBody>
          <a:bodyPr wrap="square" rtlCol="0">
            <a:spAutoFit/>
          </a:bodyPr>
          <a:lstStyle/>
          <a:p>
            <a:pPr algn="ctr">
              <a:buClr>
                <a:schemeClr val="accent2">
                  <a:lumMod val="50000"/>
                </a:schemeClr>
              </a:buClr>
              <a:buSzPct val="150000"/>
            </a:pPr>
            <a:r>
              <a:rPr lang="en-US" sz="2300" b="1" dirty="0" smtClean="0"/>
              <a:t>Southern California Indie Booksellers Association (SCIBA)</a:t>
            </a:r>
          </a:p>
          <a:p>
            <a:pPr algn="ctr">
              <a:buClr>
                <a:schemeClr val="accent2">
                  <a:lumMod val="50000"/>
                </a:schemeClr>
              </a:buClr>
              <a:buSzPct val="150000"/>
            </a:pPr>
            <a:r>
              <a:rPr lang="en-US" b="1" dirty="0" smtClean="0"/>
              <a:t>http://www.scibabooks.org</a:t>
            </a:r>
          </a:p>
          <a:p>
            <a:pPr algn="ctr">
              <a:buClr>
                <a:schemeClr val="accent2">
                  <a:lumMod val="50000"/>
                </a:schemeClr>
              </a:buClr>
              <a:buSzPct val="150000"/>
            </a:pPr>
            <a:r>
              <a:rPr lang="en-US" b="1" dirty="0" smtClean="0"/>
              <a:t>Southern California &amp; Southern Nevada</a:t>
            </a:r>
            <a:endParaRPr lang="en-US" b="1" dirty="0" smtClean="0"/>
          </a:p>
          <a:p>
            <a:pPr>
              <a:buClr>
                <a:schemeClr val="accent2">
                  <a:lumMod val="50000"/>
                </a:schemeClr>
              </a:buClr>
              <a:buSzPct val="150000"/>
              <a:buFont typeface="Arial" pitchFamily="34" charset="0"/>
              <a:buChar char="•"/>
            </a:pPr>
            <a:r>
              <a:rPr lang="en-US" sz="1400" dirty="0" smtClean="0"/>
              <a:t>Fall Conference</a:t>
            </a:r>
            <a:endParaRPr lang="en-US" sz="1400" dirty="0" smtClean="0"/>
          </a:p>
          <a:p>
            <a:pPr lvl="1">
              <a:buClr>
                <a:schemeClr val="accent2">
                  <a:lumMod val="50000"/>
                </a:schemeClr>
              </a:buClr>
              <a:buSzPct val="90000"/>
              <a:buFont typeface="Courier New" pitchFamily="49" charset="0"/>
              <a:buChar char="o"/>
            </a:pPr>
            <a:r>
              <a:rPr lang="en-US" sz="1400" dirty="0" smtClean="0"/>
              <a:t>Held in the fall of each year. </a:t>
            </a:r>
          </a:p>
          <a:p>
            <a:pPr lvl="1">
              <a:buClr>
                <a:schemeClr val="accent2">
                  <a:lumMod val="50000"/>
                </a:schemeClr>
              </a:buClr>
              <a:buSzPct val="90000"/>
              <a:buFont typeface="Courier New" pitchFamily="49" charset="0"/>
              <a:buChar char="o"/>
            </a:pPr>
            <a:r>
              <a:rPr lang="en-US" sz="1400" dirty="0" smtClean="0"/>
              <a:t> </a:t>
            </a:r>
            <a:r>
              <a:rPr lang="en-US" sz="1400" dirty="0" smtClean="0"/>
              <a:t>  No information is yet available on their website for exhibiting rates for their 2015 fall conference. </a:t>
            </a:r>
          </a:p>
          <a:p>
            <a:pPr>
              <a:buClr>
                <a:schemeClr val="accent2">
                  <a:lumMod val="50000"/>
                </a:schemeClr>
              </a:buClr>
              <a:buSzPct val="150000"/>
              <a:buFont typeface="Arial" pitchFamily="34" charset="0"/>
              <a:buChar char="•"/>
            </a:pPr>
            <a:r>
              <a:rPr lang="en-US" sz="1400" dirty="0" err="1" smtClean="0"/>
              <a:t>SoCal</a:t>
            </a:r>
            <a:r>
              <a:rPr lang="en-US" sz="1400" dirty="0" smtClean="0"/>
              <a:t> Reads – A Regional Advance Access</a:t>
            </a:r>
            <a:endParaRPr lang="en-US" sz="1400" dirty="0" smtClean="0"/>
          </a:p>
          <a:p>
            <a:pPr lvl="1">
              <a:buClr>
                <a:schemeClr val="accent2">
                  <a:lumMod val="50000"/>
                </a:schemeClr>
              </a:buClr>
              <a:buSzPct val="90000"/>
              <a:buFont typeface="Courier New" pitchFamily="49" charset="0"/>
              <a:buChar char="o"/>
            </a:pPr>
            <a:r>
              <a:rPr lang="en-US" sz="1400" dirty="0" smtClean="0"/>
              <a:t>Target distribution of free review copies of forthcoming books. </a:t>
            </a:r>
          </a:p>
          <a:p>
            <a:pPr lvl="1">
              <a:buClr>
                <a:schemeClr val="accent2">
                  <a:lumMod val="50000"/>
                </a:schemeClr>
              </a:buClr>
              <a:buSzPct val="90000"/>
              <a:buFont typeface="Courier New" pitchFamily="49" charset="0"/>
              <a:buChar char="o"/>
            </a:pPr>
            <a:r>
              <a:rPr lang="en-US" sz="1400" dirty="0" smtClean="0"/>
              <a:t>For $100, SCIBA will include your book in a special e-Blast listing of new and regional titles with cover art, copy, and a linked email address to request a copy. </a:t>
            </a:r>
            <a:r>
              <a:rPr lang="en-US" sz="1400" dirty="0" err="1" smtClean="0"/>
              <a:t>SoCal</a:t>
            </a:r>
            <a:r>
              <a:rPr lang="en-US" sz="1400" dirty="0" smtClean="0"/>
              <a:t> Reads will also be featured on scibabooks.org</a:t>
            </a:r>
          </a:p>
          <a:p>
            <a:pPr lvl="1">
              <a:buClr>
                <a:schemeClr val="accent2">
                  <a:lumMod val="50000"/>
                </a:schemeClr>
              </a:buClr>
              <a:buSzPct val="90000"/>
              <a:buFont typeface="Courier New" pitchFamily="49" charset="0"/>
              <a:buChar char="o"/>
            </a:pPr>
            <a:r>
              <a:rPr lang="en-US" sz="1400" dirty="0" smtClean="0"/>
              <a:t>Spring titles payment &amp; materials are due in early February. </a:t>
            </a:r>
          </a:p>
          <a:p>
            <a:pPr lvl="1">
              <a:buClr>
                <a:schemeClr val="accent2">
                  <a:lumMod val="50000"/>
                </a:schemeClr>
              </a:buClr>
              <a:buSzPct val="90000"/>
              <a:buFont typeface="Courier New" pitchFamily="49" charset="0"/>
              <a:buChar char="o"/>
            </a:pPr>
            <a:r>
              <a:rPr lang="en-US" sz="1400" dirty="0" smtClean="0"/>
              <a:t>Fall titles payment &amp; materials are due in early August.</a:t>
            </a:r>
            <a:endParaRPr lang="en-US" sz="1400" dirty="0" smtClean="0"/>
          </a:p>
          <a:p>
            <a:pPr>
              <a:buClr>
                <a:schemeClr val="accent2">
                  <a:lumMod val="50000"/>
                </a:schemeClr>
              </a:buClr>
              <a:buSzPct val="150000"/>
              <a:buFont typeface="Arial" pitchFamily="34" charset="0"/>
              <a:buChar char="•"/>
            </a:pPr>
            <a:r>
              <a:rPr lang="en-US" sz="1400" dirty="0" smtClean="0"/>
              <a:t>Award Program – </a:t>
            </a:r>
            <a:r>
              <a:rPr lang="en-US" sz="1400" dirty="0" smtClean="0"/>
              <a:t>SCIBA Book Awards</a:t>
            </a:r>
            <a:endParaRPr lang="en-US" sz="1400" dirty="0" smtClean="0"/>
          </a:p>
          <a:p>
            <a:pPr lvl="1">
              <a:buClr>
                <a:schemeClr val="accent2">
                  <a:lumMod val="50000"/>
                </a:schemeClr>
              </a:buClr>
              <a:buSzPct val="90000"/>
              <a:buFont typeface="Courier New" pitchFamily="49" charset="0"/>
              <a:buChar char="o"/>
            </a:pPr>
            <a:r>
              <a:rPr lang="en-US" sz="1400" dirty="0" smtClean="0"/>
              <a:t> Awards given annually </a:t>
            </a:r>
            <a:r>
              <a:rPr lang="en-US" sz="1400" dirty="0" smtClean="0"/>
              <a:t>for: Fiction; Nonfiction; Mystery, Art, Architecture &amp; Photography; Young Adult Novel; Children’s Novel; Children’s Picture Book. </a:t>
            </a:r>
            <a:endParaRPr lang="en-US" sz="1400" dirty="0" smtClean="0"/>
          </a:p>
          <a:p>
            <a:pPr lvl="1">
              <a:buClr>
                <a:schemeClr val="accent2">
                  <a:lumMod val="50000"/>
                </a:schemeClr>
              </a:buClr>
              <a:buSzPct val="90000"/>
              <a:buFont typeface="Courier New" pitchFamily="49" charset="0"/>
              <a:buChar char="o"/>
            </a:pPr>
            <a:r>
              <a:rPr lang="en-US" sz="1400" dirty="0" smtClean="0"/>
              <a:t>Books must have been published between July 1</a:t>
            </a:r>
            <a:r>
              <a:rPr lang="en-US" sz="1400" baseline="30000" dirty="0" smtClean="0"/>
              <a:t>st</a:t>
            </a:r>
            <a:r>
              <a:rPr lang="en-US" sz="1400" dirty="0" smtClean="0"/>
              <a:t> of the previous year and June 30</a:t>
            </a:r>
            <a:r>
              <a:rPr lang="en-US" sz="1400" baseline="30000" dirty="0" smtClean="0"/>
              <a:t>th</a:t>
            </a:r>
            <a:r>
              <a:rPr lang="en-US" sz="1400" dirty="0" smtClean="0"/>
              <a:t> of the current year, preferably reflecting the Southern California culture or experience.</a:t>
            </a:r>
          </a:p>
          <a:p>
            <a:pPr lvl="1">
              <a:buClr>
                <a:schemeClr val="accent2">
                  <a:lumMod val="50000"/>
                </a:schemeClr>
              </a:buClr>
              <a:buSzPct val="90000"/>
              <a:buFont typeface="Courier New" pitchFamily="49" charset="0"/>
              <a:buChar char="o"/>
            </a:pPr>
            <a:r>
              <a:rPr lang="en-US" sz="1400" dirty="0" smtClean="0"/>
              <a:t>Author and/or illustrator must reside within the SCIBA region (geographically from Morro </a:t>
            </a:r>
            <a:r>
              <a:rPr lang="en-US" sz="1400" dirty="0" err="1" smtClean="0"/>
              <a:t>Boay</a:t>
            </a:r>
            <a:r>
              <a:rPr lang="en-US" sz="1400" dirty="0" smtClean="0"/>
              <a:t>, south to Mexican border, east to the Arizona/Nevada borders).</a:t>
            </a:r>
          </a:p>
          <a:p>
            <a:pPr lvl="1">
              <a:buClr>
                <a:schemeClr val="accent2">
                  <a:lumMod val="50000"/>
                </a:schemeClr>
              </a:buClr>
              <a:buSzPct val="90000"/>
              <a:buFont typeface="Courier New" pitchFamily="49" charset="0"/>
              <a:buChar char="o"/>
            </a:pPr>
            <a:r>
              <a:rPr lang="en-US" sz="1400" dirty="0" smtClean="0"/>
              <a:t>Nominations may be made by booksellers, publishers, authors, and others in the bookselling industry. </a:t>
            </a:r>
          </a:p>
          <a:p>
            <a:pPr>
              <a:buClr>
                <a:schemeClr val="accent2">
                  <a:lumMod val="50000"/>
                </a:schemeClr>
              </a:buClr>
              <a:buSzPct val="150000"/>
              <a:buFont typeface="Arial" pitchFamily="34" charset="0"/>
              <a:buChar char="•"/>
            </a:pPr>
            <a:r>
              <a:rPr lang="en-US" sz="1400" dirty="0" smtClean="0"/>
              <a:t>Regional Joint Advertising</a:t>
            </a:r>
            <a:endParaRPr lang="en-US" sz="1400" dirty="0" smtClean="0"/>
          </a:p>
          <a:p>
            <a:pPr lvl="1">
              <a:buClr>
                <a:schemeClr val="accent2">
                  <a:lumMod val="50000"/>
                </a:schemeClr>
              </a:buClr>
              <a:buSzPct val="90000"/>
              <a:buFont typeface="Courier New" pitchFamily="49" charset="0"/>
              <a:buChar char="o"/>
            </a:pPr>
            <a:r>
              <a:rPr lang="en-US" sz="1400" dirty="0" smtClean="0"/>
              <a:t>A banner campaign that places ads on the websites of each of the nine regional booksellers trade associations. Get instant national industry exposure. Banners run on the home pages of the websites of all nine regional trade associations. </a:t>
            </a:r>
          </a:p>
          <a:p>
            <a:pPr lvl="1">
              <a:buClr>
                <a:schemeClr val="accent2">
                  <a:lumMod val="50000"/>
                </a:schemeClr>
              </a:buClr>
              <a:buSzPct val="90000"/>
              <a:buFont typeface="Courier New" pitchFamily="49" charset="0"/>
              <a:buChar char="o"/>
            </a:pPr>
            <a:r>
              <a:rPr lang="en-US" sz="1400" dirty="0" smtClean="0"/>
              <a:t>Banners run for a week for $1,000. Four consecutive weeks discounted to $3,500. </a:t>
            </a:r>
            <a:endParaRPr lang="en-US" sz="1400" dirty="0" smtClean="0"/>
          </a:p>
          <a:p>
            <a:pPr lvl="1">
              <a:buClr>
                <a:schemeClr val="accent2">
                  <a:lumMod val="50000"/>
                </a:schemeClr>
              </a:buClr>
              <a:buSzPct val="90000"/>
            </a:pPr>
            <a:endParaRPr lang="en-US" sz="1400" dirty="0" smtClean="0"/>
          </a:p>
          <a:p>
            <a:pPr lvl="1">
              <a:buClr>
                <a:schemeClr val="accent2">
                  <a:lumMod val="50000"/>
                </a:schemeClr>
              </a:buClr>
              <a:buSzPct val="90000"/>
              <a:buFont typeface="Courier New" pitchFamily="49" charset="0"/>
              <a:buChar char="o"/>
            </a:pPr>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457200"/>
            <a:ext cx="8382000" cy="6740307"/>
          </a:xfrm>
          <a:prstGeom prst="rect">
            <a:avLst/>
          </a:prstGeom>
          <a:noFill/>
        </p:spPr>
        <p:txBody>
          <a:bodyPr wrap="square" rtlCol="0">
            <a:spAutoFit/>
          </a:bodyPr>
          <a:lstStyle/>
          <a:p>
            <a:pPr algn="ctr">
              <a:buClr>
                <a:schemeClr val="accent2">
                  <a:lumMod val="50000"/>
                </a:schemeClr>
              </a:buClr>
              <a:buSzPct val="150000"/>
            </a:pPr>
            <a:r>
              <a:rPr lang="en-US" sz="2400" b="1" dirty="0" smtClean="0"/>
              <a:t>Southern Independent Booksellers Association (SIBA)</a:t>
            </a:r>
          </a:p>
          <a:p>
            <a:pPr algn="ctr">
              <a:buClr>
                <a:schemeClr val="accent2">
                  <a:lumMod val="50000"/>
                </a:schemeClr>
              </a:buClr>
              <a:buSzPct val="150000"/>
            </a:pPr>
            <a:r>
              <a:rPr lang="en-US" b="1" dirty="0" smtClean="0">
                <a:hlinkClick r:id="rId2"/>
              </a:rPr>
              <a:t>http://www.sibaweb.com</a:t>
            </a:r>
            <a:endParaRPr lang="en-US" b="1" dirty="0" smtClean="0"/>
          </a:p>
          <a:p>
            <a:pPr algn="ctr">
              <a:buClr>
                <a:schemeClr val="accent2">
                  <a:lumMod val="50000"/>
                </a:schemeClr>
              </a:buClr>
              <a:buSzPct val="150000"/>
            </a:pPr>
            <a:r>
              <a:rPr lang="en-US" b="1" dirty="0" smtClean="0"/>
              <a:t>Alabama, Arkansas, Florida, North Carolina, South Carolina, Georgia, Kentucky, Louisiana, Mississippi, Tennessee, Virginia, West Virginia</a:t>
            </a:r>
          </a:p>
          <a:p>
            <a:pPr algn="ctr">
              <a:buClr>
                <a:schemeClr val="accent2">
                  <a:lumMod val="50000"/>
                </a:schemeClr>
              </a:buClr>
              <a:buSzPct val="150000"/>
            </a:pPr>
            <a:endParaRPr lang="en-US" sz="1400" b="1" dirty="0" smtClean="0">
              <a:solidFill>
                <a:srgbClr val="FF0000"/>
              </a:solidFill>
            </a:endParaRPr>
          </a:p>
          <a:p>
            <a:pPr algn="ctr">
              <a:buClr>
                <a:schemeClr val="accent2">
                  <a:lumMod val="50000"/>
                </a:schemeClr>
              </a:buClr>
              <a:buSzPct val="150000"/>
            </a:pPr>
            <a:r>
              <a:rPr lang="en-US" sz="1400" b="1" dirty="0" smtClean="0">
                <a:solidFill>
                  <a:srgbClr val="FF0000"/>
                </a:solidFill>
              </a:rPr>
              <a:t>BQB/WriteLife is currently a member of SIBA</a:t>
            </a:r>
            <a:endParaRPr lang="en-US" sz="1400" b="1" dirty="0" smtClean="0">
              <a:solidFill>
                <a:srgbClr val="FF0000"/>
              </a:solidFill>
            </a:endParaRPr>
          </a:p>
          <a:p>
            <a:pPr>
              <a:buClr>
                <a:schemeClr val="accent2">
                  <a:lumMod val="50000"/>
                </a:schemeClr>
              </a:buClr>
              <a:buSzPct val="150000"/>
              <a:buFont typeface="Arial" pitchFamily="34" charset="0"/>
              <a:buChar char="•"/>
            </a:pPr>
            <a:r>
              <a:rPr lang="en-US" sz="1400" dirty="0" smtClean="0"/>
              <a:t> Spring Meetings</a:t>
            </a:r>
          </a:p>
          <a:p>
            <a:pPr lvl="1">
              <a:buClr>
                <a:schemeClr val="accent2">
                  <a:lumMod val="50000"/>
                </a:schemeClr>
              </a:buClr>
              <a:buSzPct val="90000"/>
              <a:buFont typeface="Courier New" pitchFamily="49" charset="0"/>
              <a:buChar char="o"/>
            </a:pPr>
            <a:r>
              <a:rPr lang="en-US" sz="1400" dirty="0" smtClean="0"/>
              <a:t>Held each year in different locations in the region.</a:t>
            </a:r>
          </a:p>
          <a:p>
            <a:pPr lvl="1">
              <a:buClr>
                <a:schemeClr val="accent2">
                  <a:lumMod val="50000"/>
                </a:schemeClr>
              </a:buClr>
              <a:buSzPct val="90000"/>
              <a:buFont typeface="Courier New" pitchFamily="49" charset="0"/>
              <a:buChar char="o"/>
            </a:pPr>
            <a:r>
              <a:rPr lang="en-US" sz="1400" dirty="0" smtClean="0"/>
              <a:t>Offers author focus opportunities. </a:t>
            </a:r>
            <a:endParaRPr lang="en-US" sz="1400" dirty="0" smtClean="0"/>
          </a:p>
          <a:p>
            <a:pPr>
              <a:buClr>
                <a:schemeClr val="accent2">
                  <a:lumMod val="50000"/>
                </a:schemeClr>
              </a:buClr>
              <a:buSzPct val="150000"/>
              <a:buFont typeface="Arial" pitchFamily="34" charset="0"/>
              <a:buChar char="•"/>
            </a:pPr>
            <a:r>
              <a:rPr lang="en-US" sz="1400" dirty="0" smtClean="0"/>
              <a:t>Fall Conference</a:t>
            </a:r>
            <a:endParaRPr lang="en-US" sz="1400" dirty="0" smtClean="0"/>
          </a:p>
          <a:p>
            <a:pPr lvl="1">
              <a:buClr>
                <a:schemeClr val="accent2">
                  <a:lumMod val="50000"/>
                </a:schemeClr>
              </a:buClr>
              <a:buSzPct val="90000"/>
              <a:buFont typeface="Courier New" pitchFamily="49" charset="0"/>
              <a:buChar char="o"/>
            </a:pPr>
            <a:r>
              <a:rPr lang="en-US" sz="1400" dirty="0" smtClean="0"/>
              <a:t>Held in the fall of each year. </a:t>
            </a:r>
          </a:p>
          <a:p>
            <a:pPr lvl="1">
              <a:buClr>
                <a:schemeClr val="accent2">
                  <a:lumMod val="50000"/>
                </a:schemeClr>
              </a:buClr>
              <a:buSzPct val="90000"/>
              <a:buFont typeface="Courier New" pitchFamily="49" charset="0"/>
              <a:buChar char="o"/>
            </a:pPr>
            <a:r>
              <a:rPr lang="en-US" sz="1400" dirty="0" smtClean="0"/>
              <a:t> </a:t>
            </a:r>
            <a:r>
              <a:rPr lang="en-US" sz="1400" dirty="0" smtClean="0"/>
              <a:t>Each year it is held in a different city within the region. For 2015, it is Raleigh, NC –Sept 18-20</a:t>
            </a:r>
          </a:p>
          <a:p>
            <a:pPr lvl="1">
              <a:buClr>
                <a:schemeClr val="accent2">
                  <a:lumMod val="50000"/>
                </a:schemeClr>
              </a:buClr>
              <a:buSzPct val="90000"/>
              <a:buFont typeface="Courier New" pitchFamily="49" charset="0"/>
              <a:buChar char="o"/>
            </a:pPr>
            <a:r>
              <a:rPr lang="en-US" sz="1400" dirty="0" smtClean="0"/>
              <a:t>They have recently posted their Call for Discover Show Authors and there are myriad opportunities for authors in the SIBA region to be featured in various events during the conference. They choose upcoming title releases first, but there is often openings for existing titles as well. There is a $299 confirmation fee for each author for each event, plus signed copies of from 75-150 of your books. Contact </a:t>
            </a:r>
            <a:r>
              <a:rPr lang="en-US" sz="1400" dirty="0" smtClean="0">
                <a:hlinkClick r:id="rId3"/>
              </a:rPr>
              <a:t>terri@bqbpublishing.com</a:t>
            </a:r>
            <a:r>
              <a:rPr lang="en-US" sz="1400" dirty="0" smtClean="0"/>
              <a:t> to talk about submitting a proposal for you to attend the conference as a featured author. </a:t>
            </a:r>
          </a:p>
          <a:p>
            <a:pPr>
              <a:buClr>
                <a:schemeClr val="accent2">
                  <a:lumMod val="50000"/>
                </a:schemeClr>
              </a:buClr>
              <a:buSzPct val="150000"/>
              <a:buFont typeface="Arial" pitchFamily="34" charset="0"/>
              <a:buChar char="•"/>
            </a:pPr>
            <a:r>
              <a:rPr lang="en-US" sz="1400" dirty="0" smtClean="0"/>
              <a:t>Membership Mailing Lists</a:t>
            </a:r>
          </a:p>
          <a:p>
            <a:pPr lvl="1">
              <a:buClr>
                <a:schemeClr val="accent2">
                  <a:lumMod val="50000"/>
                </a:schemeClr>
              </a:buClr>
              <a:buSzPct val="150000"/>
              <a:buFont typeface="Arial" pitchFamily="34" charset="0"/>
              <a:buChar char="•"/>
            </a:pPr>
            <a:r>
              <a:rPr lang="en-US" sz="1400" dirty="0" smtClean="0"/>
              <a:t>The booksellers from the region are on the BQB/WriteLife bookseller list that is available by emailing </a:t>
            </a:r>
            <a:r>
              <a:rPr lang="en-US" sz="1400" dirty="0" smtClean="0">
                <a:hlinkClick r:id="rId3"/>
              </a:rPr>
              <a:t>terri@bqbpublishing.com</a:t>
            </a:r>
            <a:r>
              <a:rPr lang="en-US" sz="1400" dirty="0" smtClean="0"/>
              <a:t>  Or, if you are a member of </a:t>
            </a:r>
            <a:r>
              <a:rPr lang="en-US" sz="1400" dirty="0" smtClean="0">
                <a:hlinkClick r:id="rId4"/>
              </a:rPr>
              <a:t>www.authorsresourcelist.com</a:t>
            </a:r>
            <a:r>
              <a:rPr lang="en-US" sz="1400" dirty="0" smtClean="0"/>
              <a:t>, it is available in their database. </a:t>
            </a:r>
          </a:p>
          <a:p>
            <a:pPr>
              <a:buClr>
                <a:schemeClr val="accent2">
                  <a:lumMod val="50000"/>
                </a:schemeClr>
              </a:buClr>
              <a:buSzPct val="150000"/>
              <a:buFont typeface="Arial" pitchFamily="34" charset="0"/>
              <a:buChar char="•"/>
            </a:pPr>
            <a:r>
              <a:rPr lang="en-US" sz="1400" dirty="0" smtClean="0"/>
              <a:t>Okra Picks Extended - $1499 per title</a:t>
            </a:r>
          </a:p>
          <a:p>
            <a:pPr lvl="1">
              <a:buClr>
                <a:schemeClr val="accent2">
                  <a:lumMod val="50000"/>
                </a:schemeClr>
              </a:buClr>
              <a:buSzPct val="90000"/>
              <a:buFont typeface="Courier New" pitchFamily="49" charset="0"/>
              <a:buChar char="o"/>
            </a:pPr>
            <a:r>
              <a:rPr lang="en-US" sz="1400" dirty="0" smtClean="0"/>
              <a:t>The book cover will be featured in the weekly Lady Banks Commonplace </a:t>
            </a:r>
            <a:r>
              <a:rPr lang="en-US" sz="1400" dirty="0" err="1" smtClean="0"/>
              <a:t>enewsletter</a:t>
            </a:r>
            <a:endParaRPr lang="en-US" sz="1400" dirty="0" smtClean="0"/>
          </a:p>
          <a:p>
            <a:pPr lvl="1">
              <a:buClr>
                <a:schemeClr val="accent2">
                  <a:lumMod val="50000"/>
                </a:schemeClr>
              </a:buClr>
              <a:buSzPct val="90000"/>
              <a:buFont typeface="Courier New" pitchFamily="49" charset="0"/>
              <a:buChar char="o"/>
            </a:pPr>
            <a:r>
              <a:rPr lang="en-US" sz="1400" dirty="0" smtClean="0"/>
              <a:t>10,000+ full color Okra Pick business card-sized cards will be displayed in participating bookstores across the south.</a:t>
            </a:r>
          </a:p>
          <a:p>
            <a:pPr lvl="1">
              <a:buClr>
                <a:schemeClr val="accent2">
                  <a:lumMod val="50000"/>
                </a:schemeClr>
              </a:buClr>
              <a:buSzPct val="90000"/>
              <a:buFont typeface="Courier New" pitchFamily="49" charset="0"/>
              <a:buChar char="o"/>
            </a:pPr>
            <a:r>
              <a:rPr lang="en-US" sz="1400" dirty="0" smtClean="0"/>
              <a:t>Prime placement on the First Chapter Okra Picks page with links to </a:t>
            </a:r>
            <a:r>
              <a:rPr lang="en-US" sz="1400" smtClean="0"/>
              <a:t>collateral material.</a:t>
            </a:r>
            <a:endParaRPr lang="en-US" sz="1400" dirty="0" smtClean="0"/>
          </a:p>
          <a:p>
            <a:pPr lvl="1">
              <a:buClr>
                <a:schemeClr val="accent2">
                  <a:lumMod val="50000"/>
                </a:schemeClr>
              </a:buClr>
              <a:buSzPct val="90000"/>
              <a:buFont typeface="Courier New" pitchFamily="49" charset="0"/>
              <a:buChar char="o"/>
            </a:pPr>
            <a:endParaRPr lang="en-US" sz="1400" dirty="0" smtClean="0"/>
          </a:p>
          <a:p>
            <a:pPr lvl="1">
              <a:buClr>
                <a:schemeClr val="accent2">
                  <a:lumMod val="50000"/>
                </a:schemeClr>
              </a:buClr>
              <a:buSzPct val="90000"/>
              <a:buFont typeface="Courier New" pitchFamily="49" charset="0"/>
              <a:buChar char="o"/>
            </a:pPr>
            <a:endParaRPr lang="en-US"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914400"/>
            <a:ext cx="8382000" cy="5786199"/>
          </a:xfrm>
          <a:prstGeom prst="rect">
            <a:avLst/>
          </a:prstGeom>
          <a:noFill/>
        </p:spPr>
        <p:txBody>
          <a:bodyPr wrap="square" rtlCol="0">
            <a:spAutoFit/>
          </a:bodyPr>
          <a:lstStyle/>
          <a:p>
            <a:pPr algn="ctr">
              <a:buClr>
                <a:schemeClr val="accent2">
                  <a:lumMod val="50000"/>
                </a:schemeClr>
              </a:buClr>
              <a:buSzPct val="150000"/>
            </a:pPr>
            <a:r>
              <a:rPr lang="en-US" sz="2000" b="1" dirty="0" smtClean="0"/>
              <a:t>Southern Independent Booksellers Association (SIBA)</a:t>
            </a:r>
          </a:p>
          <a:p>
            <a:pPr algn="ctr">
              <a:buClr>
                <a:schemeClr val="accent2">
                  <a:lumMod val="50000"/>
                </a:schemeClr>
              </a:buClr>
              <a:buSzPct val="150000"/>
            </a:pPr>
            <a:r>
              <a:rPr lang="en-US" sz="1400" b="1" dirty="0" smtClean="0"/>
              <a:t>(Continued)</a:t>
            </a:r>
            <a:endParaRPr lang="en-US" sz="1400" dirty="0" smtClean="0"/>
          </a:p>
          <a:p>
            <a:pPr>
              <a:buClr>
                <a:schemeClr val="accent2">
                  <a:lumMod val="50000"/>
                </a:schemeClr>
              </a:buClr>
              <a:buSzPct val="150000"/>
              <a:buFont typeface="Arial" pitchFamily="34" charset="0"/>
              <a:buChar char="•"/>
            </a:pPr>
            <a:r>
              <a:rPr lang="en-US" sz="1400" dirty="0" smtClean="0"/>
              <a:t>One Book at a Time (OBAT)</a:t>
            </a:r>
          </a:p>
          <a:p>
            <a:pPr lvl="1">
              <a:buClr>
                <a:schemeClr val="accent2">
                  <a:lumMod val="50000"/>
                </a:schemeClr>
              </a:buClr>
              <a:buSzPct val="90000"/>
              <a:buFont typeface="Courier New" pitchFamily="49" charset="0"/>
              <a:buChar char="o"/>
            </a:pPr>
            <a:r>
              <a:rPr lang="en-US" sz="1400" dirty="0" smtClean="0"/>
              <a:t>SIBA is partnering with Family-to-Family poverty relief organization to support the One Book at a Time literacy project.</a:t>
            </a:r>
          </a:p>
          <a:p>
            <a:pPr lvl="1">
              <a:buClr>
                <a:schemeClr val="accent2">
                  <a:lumMod val="50000"/>
                </a:schemeClr>
              </a:buClr>
              <a:buSzPct val="90000"/>
              <a:buFont typeface="Courier New" pitchFamily="49" charset="0"/>
              <a:buChar char="o"/>
            </a:pPr>
            <a:r>
              <a:rPr lang="en-US" sz="1400" dirty="0" smtClean="0"/>
              <a:t>OBAT seeks to pair children living in poverty with donors who commit to sending their sponsored child a book a month for a year. </a:t>
            </a:r>
          </a:p>
          <a:p>
            <a:pPr lvl="1">
              <a:buClr>
                <a:schemeClr val="accent2">
                  <a:lumMod val="50000"/>
                </a:schemeClr>
              </a:buClr>
              <a:buSzPct val="90000"/>
              <a:buFont typeface="Courier New" pitchFamily="49" charset="0"/>
              <a:buChar char="o"/>
            </a:pPr>
            <a:r>
              <a:rPr lang="en-US" sz="1400" dirty="0" smtClean="0"/>
              <a:t>Great opportunity as an author to get involved and get your friends and fans involved.</a:t>
            </a:r>
          </a:p>
          <a:p>
            <a:pPr>
              <a:buClr>
                <a:schemeClr val="accent2">
                  <a:lumMod val="50000"/>
                </a:schemeClr>
              </a:buClr>
              <a:buSzPct val="150000"/>
              <a:buFont typeface="Arial" pitchFamily="34" charset="0"/>
              <a:buChar char="•"/>
            </a:pPr>
            <a:r>
              <a:rPr lang="en-US" sz="1400" dirty="0" smtClean="0"/>
              <a:t>Code Read Title Breakout Promotion</a:t>
            </a:r>
          </a:p>
          <a:p>
            <a:pPr lvl="1">
              <a:buClr>
                <a:schemeClr val="accent2">
                  <a:lumMod val="50000"/>
                </a:schemeClr>
              </a:buClr>
              <a:buSzPct val="90000"/>
              <a:buFont typeface="Courier New" pitchFamily="49" charset="0"/>
              <a:buChar char="o"/>
            </a:pPr>
            <a:r>
              <a:rPr lang="en-US" sz="1400" dirty="0" smtClean="0"/>
              <a:t>The cost is $1999 per title.</a:t>
            </a:r>
          </a:p>
          <a:p>
            <a:pPr lvl="1">
              <a:buClr>
                <a:schemeClr val="accent2">
                  <a:lumMod val="50000"/>
                </a:schemeClr>
              </a:buClr>
              <a:buSzPct val="90000"/>
              <a:buFont typeface="Courier New" pitchFamily="49" charset="0"/>
              <a:buChar char="o"/>
            </a:pPr>
            <a:r>
              <a:rPr lang="en-US" sz="1400" dirty="0" smtClean="0"/>
              <a:t>SIBA booksellers will share reviews, trailers, book club guides, interviews, and all assets with their followers, fans, and friends.</a:t>
            </a:r>
          </a:p>
          <a:p>
            <a:pPr lvl="1">
              <a:buClr>
                <a:schemeClr val="accent2">
                  <a:lumMod val="50000"/>
                </a:schemeClr>
              </a:buClr>
              <a:buSzPct val="90000"/>
              <a:buFont typeface="Courier New" pitchFamily="49" charset="0"/>
              <a:buChar char="o"/>
            </a:pPr>
            <a:r>
              <a:rPr lang="en-US" sz="1400" dirty="0" smtClean="0"/>
              <a:t>Twenty-five bookstores and SIBA will be doing outreach to tens of thousands of readers across the launch day of your new title.</a:t>
            </a:r>
          </a:p>
          <a:p>
            <a:pPr lvl="1">
              <a:buClr>
                <a:schemeClr val="accent2">
                  <a:lumMod val="50000"/>
                </a:schemeClr>
              </a:buClr>
              <a:buSzPct val="90000"/>
              <a:buFont typeface="Courier New" pitchFamily="49" charset="0"/>
              <a:buChar char="o"/>
            </a:pPr>
            <a:r>
              <a:rPr lang="en-US" sz="1400" dirty="0" smtClean="0"/>
              <a:t>The book will also enjoy a guaranteed buy of 150 copies into the </a:t>
            </a:r>
            <a:r>
              <a:rPr lang="en-US" sz="1400" dirty="0" err="1" smtClean="0"/>
              <a:t>CodeRead</a:t>
            </a:r>
            <a:r>
              <a:rPr lang="en-US" sz="1400" dirty="0" smtClean="0"/>
              <a:t> Tam of bookstores. </a:t>
            </a:r>
          </a:p>
          <a:p>
            <a:pPr>
              <a:buClr>
                <a:schemeClr val="accent2">
                  <a:lumMod val="50000"/>
                </a:schemeClr>
              </a:buClr>
              <a:buSzPct val="150000"/>
              <a:buFont typeface="Arial" pitchFamily="34" charset="0"/>
              <a:buChar char="•"/>
            </a:pPr>
            <a:r>
              <a:rPr lang="en-US" sz="1400" dirty="0" smtClean="0"/>
              <a:t>STARS – Southern Traveling Authors Registration Service</a:t>
            </a:r>
          </a:p>
          <a:p>
            <a:pPr lvl="1">
              <a:buClr>
                <a:schemeClr val="accent2">
                  <a:lumMod val="50000"/>
                </a:schemeClr>
              </a:buClr>
              <a:buSzPct val="90000"/>
              <a:buFont typeface="Courier New" pitchFamily="49" charset="0"/>
              <a:buChar char="o"/>
            </a:pPr>
            <a:r>
              <a:rPr lang="en-US" sz="1400" dirty="0" smtClean="0"/>
              <a:t>It’s a part of Authors ‘Round the South website and operates as a speakers bureau.</a:t>
            </a:r>
          </a:p>
          <a:p>
            <a:pPr lvl="1">
              <a:buClr>
                <a:schemeClr val="accent2">
                  <a:lumMod val="50000"/>
                </a:schemeClr>
              </a:buClr>
              <a:buSzPct val="90000"/>
              <a:buFont typeface="Courier New" pitchFamily="49" charset="0"/>
              <a:buChar char="o"/>
            </a:pPr>
            <a:r>
              <a:rPr lang="en-US" sz="1400" dirty="0" smtClean="0"/>
              <a:t>Helps bookstores find authors for store events.</a:t>
            </a:r>
          </a:p>
          <a:p>
            <a:pPr lvl="1">
              <a:buClr>
                <a:schemeClr val="accent2">
                  <a:lumMod val="50000"/>
                </a:schemeClr>
              </a:buClr>
              <a:buSzPct val="90000"/>
              <a:buFont typeface="Courier New" pitchFamily="49" charset="0"/>
              <a:buChar char="o"/>
            </a:pPr>
            <a:r>
              <a:rPr lang="en-US" sz="1400" dirty="0" smtClean="0"/>
              <a:t>Authors who are traveling in the South and want to make the most of their travel plans by scheduling events while on the road can list their upcoming trips on their STARS profile page.</a:t>
            </a:r>
          </a:p>
          <a:p>
            <a:pPr lvl="1">
              <a:buClr>
                <a:schemeClr val="accent2">
                  <a:lumMod val="50000"/>
                </a:schemeClr>
              </a:buClr>
              <a:buSzPct val="90000"/>
              <a:buFont typeface="Courier New" pitchFamily="49" charset="0"/>
              <a:buChar char="o"/>
            </a:pPr>
            <a:r>
              <a:rPr lang="en-US" sz="1400" dirty="0" smtClean="0"/>
              <a:t>Each time a trip is entered on STARS, an announcement is sent to close by SIBA stores, notifying booksellers that the author will be in the area and available for events.</a:t>
            </a:r>
          </a:p>
          <a:p>
            <a:pPr lvl="1">
              <a:buClr>
                <a:schemeClr val="accent2">
                  <a:lumMod val="50000"/>
                </a:schemeClr>
              </a:buClr>
              <a:buSzPct val="90000"/>
              <a:buFont typeface="Courier New" pitchFamily="49" charset="0"/>
              <a:buChar char="o"/>
            </a:pPr>
            <a:r>
              <a:rPr lang="en-US" sz="1400" dirty="0" smtClean="0"/>
              <a:t>Authors do not need to live in the SIBA region to use stars, but the only trips they can list are those within the SIBA region. </a:t>
            </a:r>
          </a:p>
          <a:p>
            <a:pPr lvl="1">
              <a:buClr>
                <a:schemeClr val="accent2">
                  <a:lumMod val="50000"/>
                </a:schemeClr>
              </a:buClr>
              <a:buSzPct val="90000"/>
              <a:buFont typeface="Courier New" pitchFamily="49" charset="0"/>
              <a:buChar char="o"/>
            </a:pPr>
            <a:r>
              <a:rPr lang="en-US" sz="1400" dirty="0" smtClean="0"/>
              <a:t>As a BQB/WriteLife author, if you are interested in participating, email </a:t>
            </a:r>
            <a:r>
              <a:rPr lang="en-US" sz="1400" dirty="0" smtClean="0">
                <a:hlinkClick r:id="rId2"/>
              </a:rPr>
              <a:t>nicki@sibaweb.com</a:t>
            </a:r>
            <a:r>
              <a:rPr lang="en-US" sz="1400" dirty="0" smtClean="0"/>
              <a:t>, let her know you are a BQB/WriteLife author and she will give you the link to the program.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914400"/>
            <a:ext cx="8382000" cy="5570756"/>
          </a:xfrm>
          <a:prstGeom prst="rect">
            <a:avLst/>
          </a:prstGeom>
          <a:noFill/>
        </p:spPr>
        <p:txBody>
          <a:bodyPr wrap="square" rtlCol="0">
            <a:spAutoFit/>
          </a:bodyPr>
          <a:lstStyle/>
          <a:p>
            <a:pPr algn="ctr">
              <a:buClr>
                <a:schemeClr val="accent2">
                  <a:lumMod val="50000"/>
                </a:schemeClr>
              </a:buClr>
              <a:buSzPct val="150000"/>
            </a:pPr>
            <a:r>
              <a:rPr lang="en-US" sz="2000" b="1" dirty="0" smtClean="0"/>
              <a:t>Southern Independent Booksellers Association (SIBA)</a:t>
            </a:r>
          </a:p>
          <a:p>
            <a:pPr algn="ctr">
              <a:buClr>
                <a:schemeClr val="accent2">
                  <a:lumMod val="50000"/>
                </a:schemeClr>
              </a:buClr>
              <a:buSzPct val="150000"/>
            </a:pPr>
            <a:r>
              <a:rPr lang="en-US" sz="1400" b="1" dirty="0" smtClean="0"/>
              <a:t>(Continued)</a:t>
            </a:r>
            <a:endParaRPr lang="en-US" sz="1400" dirty="0" smtClean="0"/>
          </a:p>
          <a:p>
            <a:pPr>
              <a:buClr>
                <a:schemeClr val="accent2">
                  <a:lumMod val="50000"/>
                </a:schemeClr>
              </a:buClr>
              <a:buSzPct val="150000"/>
              <a:buFont typeface="Arial" pitchFamily="34" charset="0"/>
              <a:buChar char="•"/>
            </a:pPr>
            <a:r>
              <a:rPr lang="en-US" sz="1400" dirty="0" smtClean="0"/>
              <a:t>Love an Indie Membership Offer for Authors</a:t>
            </a:r>
            <a:endParaRPr lang="en-US" sz="1400" dirty="0" smtClean="0"/>
          </a:p>
          <a:p>
            <a:pPr lvl="1">
              <a:buClr>
                <a:schemeClr val="accent2">
                  <a:lumMod val="50000"/>
                </a:schemeClr>
              </a:buClr>
              <a:buSzPct val="90000"/>
              <a:buFont typeface="Courier New" pitchFamily="49" charset="0"/>
              <a:buChar char="o"/>
            </a:pPr>
            <a:r>
              <a:rPr lang="en-US" sz="1400" dirty="0" smtClean="0"/>
              <a:t>SIBA will make a trade for membership with authors.</a:t>
            </a:r>
          </a:p>
          <a:p>
            <a:pPr lvl="1">
              <a:buClr>
                <a:schemeClr val="accent2">
                  <a:lumMod val="50000"/>
                </a:schemeClr>
              </a:buClr>
              <a:buSzPct val="90000"/>
              <a:buFont typeface="Courier New" pitchFamily="49" charset="0"/>
              <a:buChar char="o"/>
            </a:pPr>
            <a:r>
              <a:rPr lang="en-US" sz="1400" dirty="0" smtClean="0"/>
              <a:t>Place a “Find an Indie Bookstore” badge above the fold on the homepage of your website and SIBA will waive your $195 member dues.</a:t>
            </a:r>
          </a:p>
          <a:p>
            <a:pPr>
              <a:buClr>
                <a:schemeClr val="accent2">
                  <a:lumMod val="50000"/>
                </a:schemeClr>
              </a:buClr>
              <a:buSzPct val="150000"/>
              <a:buFont typeface="Arial" pitchFamily="34" charset="0"/>
              <a:buChar char="•"/>
            </a:pPr>
            <a:r>
              <a:rPr lang="en-US" sz="1400" dirty="0" smtClean="0"/>
              <a:t>SIBA Book Awards</a:t>
            </a:r>
          </a:p>
          <a:p>
            <a:pPr lvl="1">
              <a:buClr>
                <a:schemeClr val="accent2">
                  <a:lumMod val="50000"/>
                </a:schemeClr>
              </a:buClr>
              <a:buSzPct val="90000"/>
              <a:buFont typeface="Courier New" pitchFamily="49" charset="0"/>
              <a:buChar char="o"/>
            </a:pPr>
            <a:r>
              <a:rPr lang="en-US" sz="1400" dirty="0" smtClean="0"/>
              <a:t>Each year, hundreds of booksellers across the South vote on their favorite “</a:t>
            </a:r>
            <a:r>
              <a:rPr lang="en-US" sz="1400" dirty="0" err="1" smtClean="0"/>
              <a:t>handsell</a:t>
            </a:r>
            <a:r>
              <a:rPr lang="en-US" sz="1400" dirty="0" smtClean="0"/>
              <a:t>” books of the year. As an author, you can request your local bookstore nominate a title on your behalf. </a:t>
            </a:r>
          </a:p>
          <a:p>
            <a:pPr lvl="1">
              <a:buClr>
                <a:schemeClr val="accent2">
                  <a:lumMod val="50000"/>
                </a:schemeClr>
              </a:buClr>
              <a:buSzPct val="90000"/>
              <a:buFont typeface="Courier New" pitchFamily="49" charset="0"/>
              <a:buChar char="o"/>
            </a:pPr>
            <a:r>
              <a:rPr lang="en-US" sz="1400" dirty="0" smtClean="0"/>
              <a:t>These are “southern” books they have most enjoyed selling to customers; the ones that they couldn’t stop talking about.</a:t>
            </a:r>
          </a:p>
          <a:p>
            <a:pPr lvl="1">
              <a:buClr>
                <a:schemeClr val="accent2">
                  <a:lumMod val="50000"/>
                </a:schemeClr>
              </a:buClr>
              <a:buSzPct val="90000"/>
              <a:buFont typeface="Courier New" pitchFamily="49" charset="0"/>
              <a:buChar char="o"/>
            </a:pPr>
            <a:r>
              <a:rPr lang="en-US" sz="1400" dirty="0" smtClean="0"/>
              <a:t>Books are nominated in several categories, including fiction, nonfiction, cooking, and children’s.</a:t>
            </a:r>
          </a:p>
          <a:p>
            <a:pPr lvl="1">
              <a:buClr>
                <a:schemeClr val="accent2">
                  <a:lumMod val="50000"/>
                </a:schemeClr>
              </a:buClr>
              <a:buSzPct val="90000"/>
              <a:buFont typeface="Courier New" pitchFamily="49" charset="0"/>
              <a:buChar char="o"/>
            </a:pPr>
            <a:r>
              <a:rPr lang="en-US" sz="1400" dirty="0" smtClean="0"/>
              <a:t>For a book to be eligible, it must be set in the South, or the author must be Southern (preferably both) and it must have been published within the previous calendar year.</a:t>
            </a:r>
          </a:p>
          <a:p>
            <a:pPr>
              <a:buClr>
                <a:schemeClr val="accent2">
                  <a:lumMod val="50000"/>
                </a:schemeClr>
              </a:buClr>
              <a:buSzPct val="150000"/>
              <a:buFont typeface="Arial" pitchFamily="34" charset="0"/>
              <a:buChar char="•"/>
            </a:pPr>
            <a:r>
              <a:rPr lang="en-US" sz="1400" dirty="0" smtClean="0"/>
              <a:t>Indie Next List</a:t>
            </a:r>
            <a:endParaRPr lang="en-US" sz="1400" dirty="0" smtClean="0"/>
          </a:p>
          <a:p>
            <a:pPr lvl="1">
              <a:buClr>
                <a:schemeClr val="accent2">
                  <a:lumMod val="50000"/>
                </a:schemeClr>
              </a:buClr>
              <a:buSzPct val="90000"/>
              <a:buFont typeface="Courier New" pitchFamily="49" charset="0"/>
              <a:buChar char="o"/>
            </a:pPr>
            <a:r>
              <a:rPr lang="en-US" sz="1400" dirty="0" smtClean="0"/>
              <a:t> </a:t>
            </a:r>
            <a:r>
              <a:rPr lang="en-US" sz="1400" dirty="0" smtClean="0"/>
              <a:t>A list of best selling books in the bookstores throughout the region.</a:t>
            </a:r>
          </a:p>
          <a:p>
            <a:pPr>
              <a:buClr>
                <a:schemeClr val="accent2">
                  <a:lumMod val="50000"/>
                </a:schemeClr>
              </a:buClr>
              <a:buSzPct val="150000"/>
              <a:buFont typeface="Arial" pitchFamily="34" charset="0"/>
              <a:buChar char="•"/>
            </a:pPr>
            <a:r>
              <a:rPr lang="en-US" sz="1400" dirty="0" smtClean="0"/>
              <a:t>Advertising Opportunities</a:t>
            </a:r>
          </a:p>
          <a:p>
            <a:pPr lvl="1">
              <a:buClr>
                <a:schemeClr val="accent2">
                  <a:lumMod val="50000"/>
                </a:schemeClr>
              </a:buClr>
              <a:buSzPct val="90000"/>
              <a:buFont typeface="Courier New" pitchFamily="49" charset="0"/>
              <a:buChar char="o"/>
            </a:pPr>
            <a:r>
              <a:rPr lang="en-US" sz="1400" dirty="0" smtClean="0"/>
              <a:t>Lady Banks Bookshelf - $399</a:t>
            </a:r>
          </a:p>
          <a:p>
            <a:pPr lvl="1">
              <a:buClr>
                <a:schemeClr val="accent2">
                  <a:lumMod val="50000"/>
                </a:schemeClr>
              </a:buClr>
              <a:buSzPct val="90000"/>
              <a:buFont typeface="Courier New" pitchFamily="49" charset="0"/>
              <a:buChar char="o"/>
            </a:pPr>
            <a:r>
              <a:rPr lang="en-US" sz="1400" dirty="0" smtClean="0"/>
              <a:t>SIBA </a:t>
            </a:r>
            <a:r>
              <a:rPr lang="en-US" sz="1400" dirty="0" err="1" smtClean="0"/>
              <a:t>eBlast</a:t>
            </a:r>
            <a:r>
              <a:rPr lang="en-US" sz="1400" dirty="0" smtClean="0"/>
              <a:t> - $399</a:t>
            </a:r>
          </a:p>
          <a:p>
            <a:pPr lvl="1">
              <a:buClr>
                <a:schemeClr val="accent2">
                  <a:lumMod val="50000"/>
                </a:schemeClr>
              </a:buClr>
              <a:buSzPct val="90000"/>
              <a:buFont typeface="Courier New" pitchFamily="49" charset="0"/>
              <a:buChar char="o"/>
            </a:pPr>
            <a:r>
              <a:rPr lang="en-US" sz="1400" dirty="0" smtClean="0"/>
              <a:t>Galleys &amp; Giveaways Listing - $99</a:t>
            </a:r>
          </a:p>
          <a:p>
            <a:pPr lvl="1">
              <a:buClr>
                <a:schemeClr val="accent2">
                  <a:lumMod val="50000"/>
                </a:schemeClr>
              </a:buClr>
              <a:buSzPct val="90000"/>
              <a:buFont typeface="Courier New" pitchFamily="49" charset="0"/>
              <a:buChar char="o"/>
            </a:pPr>
            <a:r>
              <a:rPr lang="en-US" sz="1400" dirty="0" smtClean="0"/>
              <a:t>Website Banner - $499</a:t>
            </a:r>
          </a:p>
          <a:p>
            <a:pPr lvl="1">
              <a:buClr>
                <a:schemeClr val="accent2">
                  <a:lumMod val="50000"/>
                </a:schemeClr>
              </a:buClr>
              <a:buSzPct val="90000"/>
              <a:buFont typeface="Courier New" pitchFamily="49" charset="0"/>
              <a:buChar char="o"/>
            </a:pPr>
            <a:r>
              <a:rPr lang="en-US" sz="1400" dirty="0" smtClean="0"/>
              <a:t>Lady Banks Banner - $299</a:t>
            </a:r>
          </a:p>
          <a:p>
            <a:pPr lvl="1">
              <a:buClr>
                <a:schemeClr val="accent2">
                  <a:lumMod val="50000"/>
                </a:schemeClr>
              </a:buClr>
              <a:buSzPct val="90000"/>
              <a:buFont typeface="Courier New" pitchFamily="49" charset="0"/>
              <a:buChar char="o"/>
            </a:pPr>
            <a:r>
              <a:rPr lang="en-US" sz="1400" dirty="0" err="1" smtClean="0"/>
              <a:t>Inkreadable</a:t>
            </a:r>
            <a:r>
              <a:rPr lang="en-US" sz="1400" dirty="0" smtClean="0"/>
              <a:t>! Sponsorship - $8,999</a:t>
            </a:r>
          </a:p>
          <a:p>
            <a:pPr lvl="1">
              <a:buClr>
                <a:schemeClr val="accent2">
                  <a:lumMod val="50000"/>
                </a:schemeClr>
              </a:buClr>
              <a:buSzPct val="90000"/>
              <a:buFont typeface="Courier New" pitchFamily="49" charset="0"/>
              <a:buChar char="o"/>
            </a:pPr>
            <a:r>
              <a:rPr lang="en-US" sz="1400" dirty="0" smtClean="0"/>
              <a:t>Circle of Sites Banner – (monthly) from $199 for January to $1,099 for October</a:t>
            </a:r>
          </a:p>
          <a:p>
            <a:pPr lvl="1">
              <a:buClr>
                <a:schemeClr val="accent2">
                  <a:lumMod val="50000"/>
                </a:schemeClr>
              </a:buClr>
              <a:buSzPct val="90000"/>
              <a:buFont typeface="Courier New" pitchFamily="49" charset="0"/>
              <a:buChar char="o"/>
            </a:pPr>
            <a:r>
              <a:rPr lang="en-US" sz="1400" dirty="0" smtClean="0"/>
              <a:t>Combined </a:t>
            </a:r>
            <a:r>
              <a:rPr lang="en-US" sz="1400" dirty="0" err="1" smtClean="0"/>
              <a:t>Regionals</a:t>
            </a:r>
            <a:r>
              <a:rPr lang="en-US" sz="1400" dirty="0" smtClean="0"/>
              <a:t> Banner (on all association websites) $999</a:t>
            </a:r>
            <a:endParaRPr lang="en-US" sz="14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Questions?</a:t>
            </a:r>
            <a:endParaRPr lang="en-US" b="1" dirty="0"/>
          </a:p>
        </p:txBody>
      </p:sp>
      <p:sp>
        <p:nvSpPr>
          <p:cNvPr id="3" name="Content Placeholder 2"/>
          <p:cNvSpPr>
            <a:spLocks noGrp="1"/>
          </p:cNvSpPr>
          <p:nvPr>
            <p:ph idx="1"/>
          </p:nvPr>
        </p:nvSpPr>
        <p:spPr/>
        <p:txBody>
          <a:bodyPr/>
          <a:lstStyle/>
          <a:p>
            <a:pPr marL="0" indent="0">
              <a:buNone/>
            </a:pPr>
            <a:r>
              <a:rPr lang="en-US" dirty="0" smtClean="0"/>
              <a:t>Type any questions in the chat feature here!</a:t>
            </a:r>
          </a:p>
          <a:p>
            <a:endParaRPr lang="en-US" dirty="0"/>
          </a:p>
        </p:txBody>
      </p:sp>
      <p:cxnSp>
        <p:nvCxnSpPr>
          <p:cNvPr id="5" name="Straight Arrow Connector 4"/>
          <p:cNvCxnSpPr/>
          <p:nvPr/>
        </p:nvCxnSpPr>
        <p:spPr>
          <a:xfrm flipH="1">
            <a:off x="2057400" y="3581400"/>
            <a:ext cx="2286000" cy="838200"/>
          </a:xfrm>
          <a:prstGeom prst="straightConnector1">
            <a:avLst/>
          </a:prstGeom>
          <a:ln w="117475">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7742200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09600" y="1828800"/>
            <a:ext cx="10439400" cy="5105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pPr algn="ctr"/>
            <a:r>
              <a:rPr lang="en-US" b="1" dirty="0" smtClean="0"/>
              <a:t>Thanks for joining us!</a:t>
            </a:r>
            <a:endParaRPr lang="en-US" b="1" dirty="0"/>
          </a:p>
        </p:txBody>
      </p:sp>
      <p:sp>
        <p:nvSpPr>
          <p:cNvPr id="3" name="Content Placeholder 2"/>
          <p:cNvSpPr>
            <a:spLocks noGrp="1"/>
          </p:cNvSpPr>
          <p:nvPr>
            <p:ph idx="1"/>
          </p:nvPr>
        </p:nvSpPr>
        <p:spPr/>
        <p:txBody>
          <a:bodyPr/>
          <a:lstStyle/>
          <a:p>
            <a:pPr marL="0" indent="0" algn="ctr">
              <a:buNone/>
            </a:pPr>
            <a:r>
              <a:rPr lang="en-US" dirty="0" smtClean="0"/>
              <a:t>Have a great Saturday!</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514600" y="2667000"/>
            <a:ext cx="4191000" cy="3194359"/>
          </a:xfrm>
          <a:prstGeom prst="rect">
            <a:avLst/>
          </a:prstGeom>
        </p:spPr>
      </p:pic>
    </p:spTree>
    <p:extLst>
      <p:ext uri="{BB962C8B-B14F-4D97-AF65-F5344CB8AC3E}">
        <p14:creationId xmlns:p14="http://schemas.microsoft.com/office/powerpoint/2010/main" xmlns="" val="1582061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r>
              <a:rPr lang="en-US" dirty="0" smtClean="0">
                <a:solidFill>
                  <a:schemeClr val="tx1"/>
                </a:solidFill>
              </a:rPr>
              <a:t>Opportunities </a:t>
            </a:r>
            <a:endParaRPr lang="en-US" dirty="0">
              <a:solidFill>
                <a:schemeClr val="tx1"/>
              </a:solidFill>
            </a:endParaRPr>
          </a:p>
        </p:txBody>
      </p:sp>
      <p:sp>
        <p:nvSpPr>
          <p:cNvPr id="3" name="Content Placeholder 2"/>
          <p:cNvSpPr>
            <a:spLocks noGrp="1"/>
          </p:cNvSpPr>
          <p:nvPr>
            <p:ph idx="1"/>
          </p:nvPr>
        </p:nvSpPr>
        <p:spPr>
          <a:xfrm>
            <a:off x="457200" y="1371600"/>
            <a:ext cx="8229600" cy="4953000"/>
          </a:xfrm>
          <a:ln>
            <a:solidFill>
              <a:srgbClr val="9F3748"/>
            </a:solidFill>
          </a:ln>
        </p:spPr>
        <p:txBody>
          <a:bodyPr>
            <a:noAutofit/>
          </a:bodyPr>
          <a:lstStyle/>
          <a:p>
            <a:pPr marL="0" indent="0">
              <a:buClr>
                <a:schemeClr val="accent2">
                  <a:lumMod val="50000"/>
                </a:schemeClr>
              </a:buClr>
              <a:buNone/>
            </a:pPr>
            <a:r>
              <a:rPr lang="en-US" sz="1800" dirty="0" smtClean="0"/>
              <a:t>Indie bookstores are an often overlooked part of author </a:t>
            </a:r>
            <a:r>
              <a:rPr lang="en-US" sz="1800" dirty="0" smtClean="0"/>
              <a:t>marketing, and they shouldn’t be as there are over 2,000 of them around the country and they are often a strong part of local communities and the buying public.</a:t>
            </a:r>
          </a:p>
          <a:p>
            <a:pPr>
              <a:buClr>
                <a:schemeClr val="accent2">
                  <a:lumMod val="50000"/>
                </a:schemeClr>
              </a:buClr>
              <a:buNone/>
            </a:pPr>
            <a:endParaRPr lang="en-US" sz="1800" dirty="0" smtClean="0"/>
          </a:p>
          <a:p>
            <a:pPr marL="0" indent="0">
              <a:buClr>
                <a:schemeClr val="accent2">
                  <a:lumMod val="50000"/>
                </a:schemeClr>
              </a:buClr>
              <a:buNone/>
            </a:pPr>
            <a:r>
              <a:rPr lang="en-US" sz="1800" dirty="0" smtClean="0"/>
              <a:t>There </a:t>
            </a:r>
            <a:r>
              <a:rPr lang="en-US" sz="1800" dirty="0" smtClean="0"/>
              <a:t>are opportunities that are consistent throughout the indie bookseller association community:</a:t>
            </a:r>
          </a:p>
          <a:p>
            <a:pPr>
              <a:buClr>
                <a:schemeClr val="accent2">
                  <a:lumMod val="50000"/>
                </a:schemeClr>
              </a:buClr>
            </a:pPr>
            <a:r>
              <a:rPr lang="en-US" sz="1800" dirty="0" smtClean="0"/>
              <a:t>Spring Meetings &amp; Trade Shows</a:t>
            </a:r>
          </a:p>
          <a:p>
            <a:pPr lvl="1">
              <a:buClr>
                <a:schemeClr val="accent2">
                  <a:lumMod val="50000"/>
                </a:schemeClr>
              </a:buClr>
            </a:pPr>
            <a:r>
              <a:rPr lang="en-US" sz="1600" dirty="0" smtClean="0"/>
              <a:t>Booksellers gather twice a year and the associations provide opportunities (at a cost) for authors to get in front of </a:t>
            </a:r>
            <a:r>
              <a:rPr lang="en-US" sz="1600" dirty="0" smtClean="0"/>
              <a:t>booksellers.</a:t>
            </a:r>
            <a:endParaRPr lang="en-US" sz="1600" dirty="0" smtClean="0"/>
          </a:p>
          <a:p>
            <a:pPr>
              <a:buClr>
                <a:schemeClr val="accent2">
                  <a:lumMod val="50000"/>
                </a:schemeClr>
              </a:buClr>
            </a:pPr>
            <a:r>
              <a:rPr lang="en-US" sz="1800" dirty="0" smtClean="0"/>
              <a:t>Each Region has opportunities unique to their organization for authors in their region.</a:t>
            </a:r>
          </a:p>
          <a:p>
            <a:pPr>
              <a:buClr>
                <a:schemeClr val="accent2">
                  <a:lumMod val="50000"/>
                </a:schemeClr>
              </a:buClr>
            </a:pPr>
            <a:r>
              <a:rPr lang="en-US" sz="1800" dirty="0" smtClean="0"/>
              <a:t>Award Program</a:t>
            </a:r>
            <a:endParaRPr lang="en-US" sz="1800" dirty="0" smtClean="0"/>
          </a:p>
          <a:p>
            <a:pPr>
              <a:buClr>
                <a:schemeClr val="accent2">
                  <a:lumMod val="50000"/>
                </a:schemeClr>
              </a:buClr>
            </a:pPr>
            <a:r>
              <a:rPr lang="en-US" sz="1800" dirty="0" smtClean="0"/>
              <a:t>Advertising/Promotion </a:t>
            </a:r>
            <a:r>
              <a:rPr lang="en-US" sz="1800" dirty="0" smtClean="0"/>
              <a:t>Opportunities</a:t>
            </a:r>
          </a:p>
          <a:p>
            <a:pPr>
              <a:buClr>
                <a:schemeClr val="accent2">
                  <a:lumMod val="50000"/>
                </a:schemeClr>
              </a:buClr>
            </a:pPr>
            <a:r>
              <a:rPr lang="en-US" sz="1800" dirty="0" smtClean="0"/>
              <a:t>Holiday Catalogs</a:t>
            </a:r>
          </a:p>
          <a:p>
            <a:pPr>
              <a:buClr>
                <a:schemeClr val="accent2">
                  <a:lumMod val="50000"/>
                </a:schemeClr>
              </a:buClr>
            </a:pPr>
            <a:r>
              <a:rPr lang="en-US" sz="1800" dirty="0" smtClean="0"/>
              <a:t>Best </a:t>
            </a:r>
            <a:r>
              <a:rPr lang="en-US" sz="1800" dirty="0" smtClean="0"/>
              <a:t>Seller Lists for Their Region</a:t>
            </a:r>
          </a:p>
          <a:p>
            <a:pPr>
              <a:buClr>
                <a:schemeClr val="accent2">
                  <a:lumMod val="50000"/>
                </a:schemeClr>
              </a:buClr>
            </a:pPr>
            <a:endParaRPr lang="en-US" sz="1800" dirty="0" smtClean="0"/>
          </a:p>
        </p:txBody>
      </p:sp>
    </p:spTree>
    <p:extLst>
      <p:ext uri="{BB962C8B-B14F-4D97-AF65-F5344CB8AC3E}">
        <p14:creationId xmlns:p14="http://schemas.microsoft.com/office/powerpoint/2010/main" xmlns="" val="15229915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r>
              <a:rPr lang="en-US" dirty="0" smtClean="0">
                <a:solidFill>
                  <a:schemeClr val="tx1"/>
                </a:solidFill>
              </a:rPr>
              <a:t>Overview</a:t>
            </a:r>
            <a:endParaRPr lang="en-US" dirty="0">
              <a:solidFill>
                <a:schemeClr val="tx1"/>
              </a:solidFill>
            </a:endParaRPr>
          </a:p>
        </p:txBody>
      </p:sp>
      <p:sp>
        <p:nvSpPr>
          <p:cNvPr id="3" name="Content Placeholder 2"/>
          <p:cNvSpPr>
            <a:spLocks noGrp="1"/>
          </p:cNvSpPr>
          <p:nvPr>
            <p:ph idx="1"/>
          </p:nvPr>
        </p:nvSpPr>
        <p:spPr>
          <a:xfrm>
            <a:off x="457200" y="1371600"/>
            <a:ext cx="8229600" cy="4953000"/>
          </a:xfrm>
          <a:ln>
            <a:solidFill>
              <a:srgbClr val="9F3748"/>
            </a:solidFill>
          </a:ln>
        </p:spPr>
        <p:txBody>
          <a:bodyPr>
            <a:noAutofit/>
          </a:bodyPr>
          <a:lstStyle/>
          <a:p>
            <a:pPr>
              <a:buClr>
                <a:schemeClr val="accent2">
                  <a:lumMod val="50000"/>
                </a:schemeClr>
              </a:buClr>
            </a:pPr>
            <a:r>
              <a:rPr lang="en-US" sz="2000" dirty="0" smtClean="0"/>
              <a:t>Independent </a:t>
            </a:r>
            <a:r>
              <a:rPr lang="en-US" sz="2000" dirty="0" smtClean="0"/>
              <a:t>booksellers are an important part of the bookselling marketplace.</a:t>
            </a:r>
            <a:endParaRPr lang="en-US" sz="1800" dirty="0"/>
          </a:p>
          <a:p>
            <a:pPr>
              <a:buClr>
                <a:schemeClr val="accent2">
                  <a:lumMod val="50000"/>
                </a:schemeClr>
              </a:buClr>
            </a:pPr>
            <a:r>
              <a:rPr lang="en-US" sz="1800" dirty="0" smtClean="0"/>
              <a:t>Many indie booksellers belong to indie bookseller associations.</a:t>
            </a:r>
          </a:p>
          <a:p>
            <a:pPr>
              <a:buClr>
                <a:schemeClr val="accent2">
                  <a:lumMod val="50000"/>
                </a:schemeClr>
              </a:buClr>
            </a:pPr>
            <a:r>
              <a:rPr lang="en-US" sz="1800" dirty="0" smtClean="0"/>
              <a:t>They often concentrate on books/writers from their regions.</a:t>
            </a:r>
          </a:p>
          <a:p>
            <a:pPr>
              <a:buClr>
                <a:schemeClr val="accent2">
                  <a:lumMod val="50000"/>
                </a:schemeClr>
              </a:buClr>
            </a:pPr>
            <a:r>
              <a:rPr lang="en-US" sz="1800" dirty="0" smtClean="0"/>
              <a:t>Each bookseller association sponsors.</a:t>
            </a:r>
          </a:p>
          <a:p>
            <a:pPr>
              <a:buClr>
                <a:schemeClr val="accent2">
                  <a:lumMod val="50000"/>
                </a:schemeClr>
              </a:buClr>
            </a:pPr>
            <a:r>
              <a:rPr lang="en-US" sz="1800" dirty="0" smtClean="0"/>
              <a:t>Getting yourself and your book well-known in your region is a strong springboard to the rest of the country.</a:t>
            </a:r>
          </a:p>
          <a:p>
            <a:pPr>
              <a:buClr>
                <a:schemeClr val="accent2">
                  <a:lumMod val="50000"/>
                </a:schemeClr>
              </a:buClr>
            </a:pPr>
            <a:r>
              <a:rPr lang="en-US" sz="1800" dirty="0" smtClean="0"/>
              <a:t>Each indie bookseller association has programs specific to their regions, their booksellers, and their authors.  </a:t>
            </a:r>
            <a:endParaRPr lang="en-US" sz="1800" dirty="0" smtClean="0"/>
          </a:p>
          <a:p>
            <a:pPr>
              <a:buClr>
                <a:schemeClr val="accent2">
                  <a:lumMod val="50000"/>
                </a:schemeClr>
              </a:buClr>
            </a:pPr>
            <a:r>
              <a:rPr lang="en-US" sz="1800" dirty="0" smtClean="0"/>
              <a:t>There are nine bookseller associations covering the country and they each offer different opportunities.</a:t>
            </a:r>
          </a:p>
          <a:p>
            <a:pPr>
              <a:buClr>
                <a:schemeClr val="accent2">
                  <a:lumMod val="50000"/>
                </a:schemeClr>
              </a:buClr>
            </a:pPr>
            <a:r>
              <a:rPr lang="en-US" sz="1800" dirty="0" smtClean="0"/>
              <a:t>Connect with booksellers and partake of opportunities in the region where you live and in the region where the story in your book(s) take place. </a:t>
            </a:r>
          </a:p>
          <a:p>
            <a:pPr>
              <a:buClr>
                <a:schemeClr val="accent2">
                  <a:lumMod val="50000"/>
                </a:schemeClr>
              </a:buClr>
              <a:buNone/>
            </a:pPr>
            <a:endParaRPr lang="en-US" sz="1800" dirty="0" smtClean="0"/>
          </a:p>
          <a:p>
            <a:pPr>
              <a:buClr>
                <a:schemeClr val="accent2">
                  <a:lumMod val="50000"/>
                </a:schemeClr>
              </a:buClr>
            </a:pPr>
            <a:endParaRPr lang="en-US" sz="2000" dirty="0" smtClean="0"/>
          </a:p>
        </p:txBody>
      </p:sp>
    </p:spTree>
    <p:extLst>
      <p:ext uri="{BB962C8B-B14F-4D97-AF65-F5344CB8AC3E}">
        <p14:creationId xmlns:p14="http://schemas.microsoft.com/office/powerpoint/2010/main" xmlns="" val="15229915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r>
              <a:rPr lang="en-US" dirty="0" smtClean="0">
                <a:solidFill>
                  <a:schemeClr val="tx1"/>
                </a:solidFill>
              </a:rPr>
              <a:t>Overview </a:t>
            </a:r>
            <a:r>
              <a:rPr lang="en-US" sz="2800" dirty="0" smtClean="0">
                <a:solidFill>
                  <a:schemeClr val="tx1"/>
                </a:solidFill>
              </a:rPr>
              <a:t>(continued)</a:t>
            </a:r>
            <a:endParaRPr lang="en-US" dirty="0">
              <a:solidFill>
                <a:schemeClr val="tx1"/>
              </a:solidFill>
            </a:endParaRPr>
          </a:p>
        </p:txBody>
      </p:sp>
      <p:sp>
        <p:nvSpPr>
          <p:cNvPr id="3" name="Content Placeholder 2"/>
          <p:cNvSpPr>
            <a:spLocks noGrp="1"/>
          </p:cNvSpPr>
          <p:nvPr>
            <p:ph idx="1"/>
          </p:nvPr>
        </p:nvSpPr>
        <p:spPr>
          <a:xfrm>
            <a:off x="457200" y="1371600"/>
            <a:ext cx="8229600" cy="4953000"/>
          </a:xfrm>
          <a:ln>
            <a:solidFill>
              <a:srgbClr val="9F3748"/>
            </a:solidFill>
          </a:ln>
        </p:spPr>
        <p:txBody>
          <a:bodyPr>
            <a:noAutofit/>
          </a:bodyPr>
          <a:lstStyle/>
          <a:p>
            <a:pPr>
              <a:buClr>
                <a:schemeClr val="accent2">
                  <a:lumMod val="50000"/>
                </a:schemeClr>
              </a:buClr>
            </a:pPr>
            <a:r>
              <a:rPr lang="en-US" sz="1800" dirty="0" smtClean="0"/>
              <a:t>BQB/</a:t>
            </a:r>
            <a:r>
              <a:rPr lang="en-US" sz="1800" dirty="0" err="1" smtClean="0"/>
              <a:t>WriteLife’s</a:t>
            </a:r>
            <a:r>
              <a:rPr lang="en-US" sz="1800" dirty="0" smtClean="0"/>
              <a:t> marketing approach is to participate in programs that marketing all (or many) of our books across the board. It is up to authors to find and participate in opportunities to promote themselves and their book(s). </a:t>
            </a:r>
          </a:p>
          <a:p>
            <a:pPr>
              <a:buClr>
                <a:schemeClr val="accent2">
                  <a:lumMod val="50000"/>
                </a:schemeClr>
              </a:buClr>
            </a:pPr>
            <a:r>
              <a:rPr lang="en-US" sz="1800" dirty="0" smtClean="0"/>
              <a:t>BQB/WriteLife </a:t>
            </a:r>
            <a:r>
              <a:rPr lang="en-US" sz="1800" dirty="0" smtClean="0"/>
              <a:t>are joining indie bookseller associations in the regions where our authors are very active, to help promote and support our authors </a:t>
            </a:r>
            <a:r>
              <a:rPr lang="en-US" sz="1800" dirty="0" smtClean="0"/>
              <a:t>in their efforts to brand themselves and to market their </a:t>
            </a:r>
            <a:r>
              <a:rPr lang="en-US" sz="1800" dirty="0" smtClean="0"/>
              <a:t>books. </a:t>
            </a:r>
          </a:p>
          <a:p>
            <a:pPr>
              <a:buClr>
                <a:schemeClr val="accent2">
                  <a:lumMod val="50000"/>
                </a:schemeClr>
              </a:buClr>
            </a:pPr>
            <a:r>
              <a:rPr lang="en-US" sz="1800" dirty="0" smtClean="0"/>
              <a:t>BQB/WriteLife is currently a member of MIBA &amp; SIBA. If you are an author in one of the regions of the country covered by another bookseller association and plan to be active, before paying the fee to join, contact </a:t>
            </a:r>
            <a:r>
              <a:rPr lang="en-US" sz="1800" dirty="0" smtClean="0">
                <a:hlinkClick r:id="rId2"/>
              </a:rPr>
              <a:t>terri@bqbpublishing.com</a:t>
            </a:r>
            <a:r>
              <a:rPr lang="en-US" sz="1800" dirty="0" smtClean="0"/>
              <a:t>. There are times it pays for the publisher to join the association and both publisher and authors reap the benefits. </a:t>
            </a:r>
            <a:endParaRPr lang="en-US" sz="1800" dirty="0" smtClean="0"/>
          </a:p>
          <a:p>
            <a:pPr>
              <a:buClr>
                <a:schemeClr val="accent2">
                  <a:lumMod val="50000"/>
                </a:schemeClr>
              </a:buClr>
            </a:pPr>
            <a:endParaRPr lang="en-US" sz="2000" dirty="0" smtClean="0"/>
          </a:p>
        </p:txBody>
      </p:sp>
    </p:spTree>
    <p:extLst>
      <p:ext uri="{BB962C8B-B14F-4D97-AF65-F5344CB8AC3E}">
        <p14:creationId xmlns:p14="http://schemas.microsoft.com/office/powerpoint/2010/main" xmlns="" val="15229915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sz="3600" b="1" dirty="0" smtClean="0"/>
              <a:t>BQB/WriteLife Authors in Each Region</a:t>
            </a:r>
            <a:endParaRPr lang="en-US" sz="3600" b="1" dirty="0"/>
          </a:p>
        </p:txBody>
      </p:sp>
      <p:sp>
        <p:nvSpPr>
          <p:cNvPr id="3" name="Content Placeholder 2"/>
          <p:cNvSpPr>
            <a:spLocks noGrp="1"/>
          </p:cNvSpPr>
          <p:nvPr>
            <p:ph idx="1"/>
          </p:nvPr>
        </p:nvSpPr>
        <p:spPr>
          <a:xfrm>
            <a:off x="457200" y="1600200"/>
            <a:ext cx="8229600" cy="4724400"/>
          </a:xfrm>
        </p:spPr>
        <p:txBody>
          <a:bodyPr>
            <a:normAutofit/>
          </a:bodyPr>
          <a:lstStyle/>
          <a:p>
            <a:r>
              <a:rPr lang="en-US" sz="1800" b="1" dirty="0" smtClean="0"/>
              <a:t>GLIBA (Great Lakes Indie Booksellers Association)</a:t>
            </a:r>
          </a:p>
          <a:p>
            <a:r>
              <a:rPr lang="en-US" sz="1400" dirty="0" smtClean="0"/>
              <a:t>Dawn Clark	Patricia Orvis	Jack Tuttle		Tina Zion</a:t>
            </a:r>
          </a:p>
          <a:p>
            <a:endParaRPr lang="en-US" sz="1400" dirty="0" smtClean="0"/>
          </a:p>
          <a:p>
            <a:r>
              <a:rPr lang="en-US" sz="1800" b="1" dirty="0" smtClean="0"/>
              <a:t>MIBA (Midwest Booksellers Association)</a:t>
            </a:r>
            <a:endParaRPr lang="en-US" sz="1800" b="1" dirty="0" smtClean="0"/>
          </a:p>
          <a:p>
            <a:r>
              <a:rPr lang="en-US" sz="1400" dirty="0" smtClean="0"/>
              <a:t>Lucy Adkins	Becky Breed	David Catalan	Todd Conkright</a:t>
            </a:r>
          </a:p>
          <a:p>
            <a:r>
              <a:rPr lang="en-US" sz="1400" dirty="0" smtClean="0"/>
              <a:t>Robin Donovan	Tony Endelman	Howard Faber	Linda Fettig</a:t>
            </a:r>
          </a:p>
          <a:p>
            <a:r>
              <a:rPr lang="en-US" sz="1400" dirty="0" smtClean="0"/>
              <a:t>Harriet Hodgson	Gary Jones		Sonia Keffer	Marcia Calhoun Forecki</a:t>
            </a:r>
          </a:p>
          <a:p>
            <a:r>
              <a:rPr lang="en-US" sz="1400" dirty="0" smtClean="0"/>
              <a:t>Margie Lukas	Barb Malek		Dawn Marie	Marian Shalander Kaiser</a:t>
            </a:r>
          </a:p>
          <a:p>
            <a:r>
              <a:rPr lang="en-US" sz="1400" dirty="0" smtClean="0"/>
              <a:t>David Martin	Teresa McKinley	Michael Mitilier	Mark Musick</a:t>
            </a:r>
          </a:p>
          <a:p>
            <a:r>
              <a:rPr lang="en-US" sz="1400" dirty="0" smtClean="0"/>
              <a:t>Andy Myers	Ferial Pearson	Tunette Powell	Rita Rocker</a:t>
            </a:r>
          </a:p>
          <a:p>
            <a:r>
              <a:rPr lang="en-US" sz="1400" dirty="0" smtClean="0"/>
              <a:t>Jill Slupe	Wendy Townley	Lisa Tschauner	Maria Watson</a:t>
            </a:r>
          </a:p>
          <a:p>
            <a:r>
              <a:rPr lang="en-US" sz="1400" dirty="0" smtClean="0"/>
              <a:t>Richard Yatzeck</a:t>
            </a:r>
          </a:p>
          <a:p>
            <a:endParaRPr lang="en-US" sz="1400" dirty="0" smtClean="0"/>
          </a:p>
          <a:p>
            <a:r>
              <a:rPr lang="en-US" sz="1800" b="1" dirty="0" smtClean="0"/>
              <a:t>MPIBA (Mountain &amp; Plains Indie Booksellers Association)</a:t>
            </a:r>
          </a:p>
          <a:p>
            <a:r>
              <a:rPr lang="en-US" sz="1400" dirty="0" smtClean="0"/>
              <a:t>John Daly	Edward Loffredo	Doug Wellman	Jana </a:t>
            </a:r>
            <a:r>
              <a:rPr lang="en-US" sz="1400" dirty="0" err="1" smtClean="0"/>
              <a:t>Zinser</a:t>
            </a:r>
            <a:endParaRPr lang="en-US" sz="1400" dirty="0" smtClean="0"/>
          </a:p>
          <a:p>
            <a:endParaRPr lang="en-US" sz="1400" dirty="0" smtClean="0"/>
          </a:p>
          <a:p>
            <a:pPr>
              <a:buNone/>
            </a:pPr>
            <a:endParaRPr lang="en-US" sz="1800" b="1" dirty="0"/>
          </a:p>
        </p:txBody>
      </p:sp>
    </p:spTree>
    <p:extLst>
      <p:ext uri="{BB962C8B-B14F-4D97-AF65-F5344CB8AC3E}">
        <p14:creationId xmlns:p14="http://schemas.microsoft.com/office/powerpoint/2010/main" xmlns="" val="7742200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sz="3600" b="1" dirty="0" smtClean="0"/>
              <a:t>BQB/WriteLife Authors in Each Region</a:t>
            </a:r>
            <a:endParaRPr lang="en-US" sz="3600" b="1" dirty="0"/>
          </a:p>
        </p:txBody>
      </p:sp>
      <p:sp>
        <p:nvSpPr>
          <p:cNvPr id="3" name="Content Placeholder 2"/>
          <p:cNvSpPr>
            <a:spLocks noGrp="1"/>
          </p:cNvSpPr>
          <p:nvPr>
            <p:ph idx="1"/>
          </p:nvPr>
        </p:nvSpPr>
        <p:spPr>
          <a:xfrm>
            <a:off x="457200" y="1600200"/>
            <a:ext cx="8229600" cy="4724400"/>
          </a:xfrm>
        </p:spPr>
        <p:txBody>
          <a:bodyPr>
            <a:normAutofit/>
          </a:bodyPr>
          <a:lstStyle/>
          <a:p>
            <a:r>
              <a:rPr lang="en-US" sz="1800" b="1" dirty="0" smtClean="0"/>
              <a:t>NAIBA (New Atlantic Indie Booksellers Association)</a:t>
            </a:r>
          </a:p>
          <a:p>
            <a:r>
              <a:rPr lang="en-US" sz="1400" dirty="0" smtClean="0"/>
              <a:t>Mike Blyth	</a:t>
            </a:r>
            <a:r>
              <a:rPr lang="en-US" sz="1400" dirty="0" err="1" smtClean="0"/>
              <a:t>Concetta</a:t>
            </a:r>
            <a:r>
              <a:rPr lang="en-US" sz="1400" dirty="0" smtClean="0"/>
              <a:t> Kennedy	Daniel Liut		Steve McKenna</a:t>
            </a:r>
          </a:p>
          <a:p>
            <a:r>
              <a:rPr lang="en-US" sz="1400" dirty="0" smtClean="0"/>
              <a:t>Gretta Parker	Mark Rickert	Lou Sabatini </a:t>
            </a:r>
            <a:endParaRPr lang="en-US" sz="1400" dirty="0" smtClean="0"/>
          </a:p>
          <a:p>
            <a:endParaRPr lang="en-US" sz="1400" dirty="0" smtClean="0"/>
          </a:p>
          <a:p>
            <a:r>
              <a:rPr lang="en-US" sz="1800" b="1" dirty="0" smtClean="0"/>
              <a:t>NEIBA (New England Indie Booksellers Association)</a:t>
            </a:r>
            <a:endParaRPr lang="en-US" sz="1800" b="1" dirty="0" smtClean="0"/>
          </a:p>
          <a:p>
            <a:r>
              <a:rPr lang="en-US" sz="1400" dirty="0" smtClean="0"/>
              <a:t>Dorothea Jensen	Sharon Phennah</a:t>
            </a:r>
            <a:endParaRPr lang="en-US" sz="1400" dirty="0" smtClean="0"/>
          </a:p>
          <a:p>
            <a:endParaRPr lang="en-US" sz="1400" dirty="0" smtClean="0"/>
          </a:p>
          <a:p>
            <a:r>
              <a:rPr lang="en-US" sz="1800" b="1" dirty="0" smtClean="0"/>
              <a:t>NCIBA (Northern California Indie Booksellers Association) </a:t>
            </a:r>
          </a:p>
          <a:p>
            <a:r>
              <a:rPr lang="en-US" sz="1400" dirty="0" smtClean="0"/>
              <a:t>Tamika Thomas (pen name: Tamika Christy)	Jackie Madden Haugh</a:t>
            </a:r>
          </a:p>
          <a:p>
            <a:endParaRPr lang="en-US" sz="1400" dirty="0" smtClean="0"/>
          </a:p>
          <a:p>
            <a:r>
              <a:rPr lang="en-US" sz="1800" b="1" dirty="0" smtClean="0"/>
              <a:t>PNBA (Pacific Northwest Booksellers Association)</a:t>
            </a:r>
          </a:p>
          <a:p>
            <a:r>
              <a:rPr lang="en-US" sz="1400" dirty="0" smtClean="0"/>
              <a:t>Elena Stowell	</a:t>
            </a:r>
            <a:r>
              <a:rPr lang="en-US" sz="1400" dirty="0" err="1" smtClean="0"/>
              <a:t>Kayce</a:t>
            </a:r>
            <a:r>
              <a:rPr lang="en-US" sz="1400" dirty="0" smtClean="0"/>
              <a:t> Stevens </a:t>
            </a:r>
            <a:r>
              <a:rPr lang="en-US" sz="1400" dirty="0" err="1" smtClean="0"/>
              <a:t>Hughlett</a:t>
            </a:r>
            <a:endParaRPr lang="en-US" sz="1400" dirty="0" smtClean="0"/>
          </a:p>
          <a:p>
            <a:endParaRPr lang="en-US" sz="1400" dirty="0" smtClean="0"/>
          </a:p>
          <a:p>
            <a:r>
              <a:rPr lang="en-US" sz="1800" b="1" dirty="0" smtClean="0"/>
              <a:t>SCIBA (Southern California Indie Booksellers Association)</a:t>
            </a:r>
            <a:endParaRPr lang="en-US" sz="1800" b="1" dirty="0" smtClean="0"/>
          </a:p>
          <a:p>
            <a:r>
              <a:rPr lang="en-US" sz="1400" dirty="0" smtClean="0"/>
              <a:t>Gerald Schnitzer	Gena Simon	Crystal Thomas</a:t>
            </a:r>
            <a:endParaRPr lang="en-US" sz="1400" dirty="0" smtClean="0"/>
          </a:p>
          <a:p>
            <a:endParaRPr lang="en-US" sz="1400" dirty="0" smtClean="0"/>
          </a:p>
          <a:p>
            <a:endParaRPr lang="en-US" sz="1400" dirty="0" smtClean="0"/>
          </a:p>
          <a:p>
            <a:pPr>
              <a:buNone/>
            </a:pPr>
            <a:endParaRPr lang="en-US" sz="1800" b="1" dirty="0"/>
          </a:p>
        </p:txBody>
      </p:sp>
    </p:spTree>
    <p:extLst>
      <p:ext uri="{BB962C8B-B14F-4D97-AF65-F5344CB8AC3E}">
        <p14:creationId xmlns:p14="http://schemas.microsoft.com/office/powerpoint/2010/main" xmlns="" val="7742200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sz="3600" b="1" dirty="0" smtClean="0"/>
              <a:t>BQB/WriteLife Authors in Each Region</a:t>
            </a:r>
            <a:endParaRPr lang="en-US" sz="3600" b="1" dirty="0"/>
          </a:p>
        </p:txBody>
      </p:sp>
      <p:sp>
        <p:nvSpPr>
          <p:cNvPr id="3" name="Content Placeholder 2"/>
          <p:cNvSpPr>
            <a:spLocks noGrp="1"/>
          </p:cNvSpPr>
          <p:nvPr>
            <p:ph idx="1"/>
          </p:nvPr>
        </p:nvSpPr>
        <p:spPr>
          <a:xfrm>
            <a:off x="457200" y="1600200"/>
            <a:ext cx="8229600" cy="4724400"/>
          </a:xfrm>
        </p:spPr>
        <p:txBody>
          <a:bodyPr>
            <a:normAutofit/>
          </a:bodyPr>
          <a:lstStyle/>
          <a:p>
            <a:r>
              <a:rPr lang="en-US" sz="1800" b="1" dirty="0" smtClean="0"/>
              <a:t>SIBA (Southern Independent Booksellers Association)</a:t>
            </a:r>
            <a:endParaRPr lang="en-US" sz="1800" b="1" dirty="0" smtClean="0"/>
          </a:p>
          <a:p>
            <a:r>
              <a:rPr lang="en-US" sz="1400" dirty="0" smtClean="0"/>
              <a:t>Carl Adkins	Elizabeth </a:t>
            </a:r>
            <a:r>
              <a:rPr lang="en-US" sz="1400" dirty="0" err="1" smtClean="0"/>
              <a:t>Baltro</a:t>
            </a:r>
            <a:r>
              <a:rPr lang="en-US" sz="1400" dirty="0" smtClean="0"/>
              <a:t>	Kathleen Bettilyon	Michelle Burns</a:t>
            </a:r>
          </a:p>
          <a:p>
            <a:r>
              <a:rPr lang="en-US" sz="1400" dirty="0" smtClean="0"/>
              <a:t>Cheryl Campbell	Ken Capps		Ben Cherot		Katie Cordani (Kathryn Ascher)</a:t>
            </a:r>
          </a:p>
          <a:p>
            <a:r>
              <a:rPr lang="en-US" sz="1400" dirty="0" smtClean="0"/>
              <a:t>Lori Beard Daily	Ted </a:t>
            </a:r>
            <a:r>
              <a:rPr lang="en-US" sz="1400" dirty="0" err="1" smtClean="0"/>
              <a:t>Edlich</a:t>
            </a:r>
            <a:r>
              <a:rPr lang="en-US" sz="1400" dirty="0" smtClean="0"/>
              <a:t>		Anna Everhart	Kristi &amp; Daniel Falk</a:t>
            </a:r>
          </a:p>
          <a:p>
            <a:r>
              <a:rPr lang="en-US" sz="1400" dirty="0" smtClean="0"/>
              <a:t>Bob Fiacco	Vanessa Fortenberry	Anissa Freeman	Amber French</a:t>
            </a:r>
          </a:p>
          <a:p>
            <a:r>
              <a:rPr lang="en-US" sz="1400" dirty="0" smtClean="0"/>
              <a:t>Jackie Gaskins	J.R. Hardin		Edith Hawkins	Pattie </a:t>
            </a:r>
            <a:r>
              <a:rPr lang="en-US" sz="1400" dirty="0" err="1" smtClean="0"/>
              <a:t>Walek</a:t>
            </a:r>
            <a:r>
              <a:rPr lang="en-US" sz="1400" dirty="0" smtClean="0"/>
              <a:t> Hall</a:t>
            </a:r>
          </a:p>
          <a:p>
            <a:r>
              <a:rPr lang="en-US" sz="1400" dirty="0" smtClean="0"/>
              <a:t>Chase Jackson	Rick January	Lori Kay Lee	Terri Ann Leidich</a:t>
            </a:r>
          </a:p>
          <a:p>
            <a:r>
              <a:rPr lang="en-US" sz="1400" dirty="0" smtClean="0"/>
              <a:t>Olivia Lodise	Bryson Maples	Nina Norstrom	Tiffany Moen</a:t>
            </a:r>
          </a:p>
          <a:p>
            <a:r>
              <a:rPr lang="en-US" sz="1400" dirty="0" smtClean="0"/>
              <a:t>Kari Morris	R.E. Munzing	Amberle Cianne	Rodney Page</a:t>
            </a:r>
          </a:p>
          <a:p>
            <a:r>
              <a:rPr lang="en-US" sz="1400" dirty="0" smtClean="0"/>
              <a:t>John Petersen	Barbara Peters	Damon Plumides	Cherie Rood</a:t>
            </a:r>
          </a:p>
          <a:p>
            <a:r>
              <a:rPr lang="en-US" sz="1400" dirty="0" smtClean="0"/>
              <a:t>C.W. Sari	Jon Stafford		Angela Sudermann	Heather Toner</a:t>
            </a:r>
          </a:p>
          <a:p>
            <a:r>
              <a:rPr lang="en-US" sz="1400" dirty="0" smtClean="0"/>
              <a:t>Tammy Turner	Kathleen Varn	Sarah Voskamp	Priscilla Whitaker</a:t>
            </a:r>
          </a:p>
          <a:p>
            <a:r>
              <a:rPr lang="en-US" sz="1400" dirty="0" smtClean="0"/>
              <a:t>Arlene Westermeyer (Millie West)</a:t>
            </a:r>
          </a:p>
          <a:p>
            <a:r>
              <a:rPr lang="en-US" sz="1400" dirty="0" smtClean="0"/>
              <a:t>	</a:t>
            </a:r>
            <a:endParaRPr lang="en-US" sz="1400" dirty="0" smtClean="0"/>
          </a:p>
          <a:p>
            <a:endParaRPr lang="en-US" sz="1400" dirty="0" smtClean="0"/>
          </a:p>
          <a:p>
            <a:endParaRPr lang="en-US" sz="1400" dirty="0" smtClean="0"/>
          </a:p>
          <a:p>
            <a:pPr>
              <a:buNone/>
            </a:pPr>
            <a:endParaRPr lang="en-US" sz="1800" b="1" dirty="0"/>
          </a:p>
        </p:txBody>
      </p:sp>
    </p:spTree>
    <p:extLst>
      <p:ext uri="{BB962C8B-B14F-4D97-AF65-F5344CB8AC3E}">
        <p14:creationId xmlns:p14="http://schemas.microsoft.com/office/powerpoint/2010/main" xmlns="" val="7742200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Autofit/>
          </a:bodyPr>
          <a:lstStyle/>
          <a:p>
            <a:r>
              <a:rPr lang="en-US" sz="3600" dirty="0" smtClean="0">
                <a:solidFill>
                  <a:schemeClr val="tx1"/>
                </a:solidFill>
              </a:rPr>
              <a:t>Independent Bookstore Day – May 2, 2015 </a:t>
            </a:r>
            <a:endParaRPr lang="en-US" sz="3600" dirty="0">
              <a:solidFill>
                <a:schemeClr val="tx1"/>
              </a:solidFill>
            </a:endParaRPr>
          </a:p>
        </p:txBody>
      </p:sp>
      <p:sp>
        <p:nvSpPr>
          <p:cNvPr id="3" name="Content Placeholder 2"/>
          <p:cNvSpPr>
            <a:spLocks noGrp="1"/>
          </p:cNvSpPr>
          <p:nvPr>
            <p:ph idx="1"/>
          </p:nvPr>
        </p:nvSpPr>
        <p:spPr>
          <a:xfrm>
            <a:off x="457200" y="1371600"/>
            <a:ext cx="8229600" cy="4953000"/>
          </a:xfrm>
          <a:ln>
            <a:solidFill>
              <a:srgbClr val="9F3748"/>
            </a:solidFill>
          </a:ln>
        </p:spPr>
        <p:txBody>
          <a:bodyPr>
            <a:noAutofit/>
          </a:bodyPr>
          <a:lstStyle/>
          <a:p>
            <a:pPr>
              <a:buClr>
                <a:schemeClr val="accent2">
                  <a:lumMod val="50000"/>
                </a:schemeClr>
              </a:buClr>
            </a:pPr>
            <a:r>
              <a:rPr lang="en-US" sz="2000" dirty="0" smtClean="0"/>
              <a:t>Many independent booksellers are participating in Independent Bookstore Day on May 2, 2015, which is being sponsored by the indie bookseller associations.</a:t>
            </a:r>
          </a:p>
          <a:p>
            <a:pPr>
              <a:buClr>
                <a:schemeClr val="accent2">
                  <a:lumMod val="50000"/>
                </a:schemeClr>
              </a:buClr>
            </a:pPr>
            <a:r>
              <a:rPr lang="en-US" sz="2000" dirty="0" smtClean="0"/>
              <a:t>Over 400+ indie bookstores from around the country are participating.  </a:t>
            </a:r>
          </a:p>
          <a:p>
            <a:pPr>
              <a:buClr>
                <a:schemeClr val="accent2">
                  <a:lumMod val="50000"/>
                </a:schemeClr>
              </a:buClr>
            </a:pPr>
            <a:r>
              <a:rPr lang="en-US" sz="2000" dirty="0" smtClean="0"/>
              <a:t>We tried to participate from a publisher level, but didn’t get in. As an author, there might still be time.</a:t>
            </a:r>
          </a:p>
          <a:p>
            <a:pPr>
              <a:buClr>
                <a:schemeClr val="accent2">
                  <a:lumMod val="50000"/>
                </a:schemeClr>
              </a:buClr>
            </a:pPr>
            <a:r>
              <a:rPr lang="en-US" sz="2000" dirty="0" smtClean="0"/>
              <a:t>Check out the bookseller association for your area and see what opportunities are still available. </a:t>
            </a:r>
            <a:endParaRPr lang="en-US" sz="2000" dirty="0" smtClean="0"/>
          </a:p>
          <a:p>
            <a:pPr>
              <a:buClr>
                <a:schemeClr val="accent2">
                  <a:lumMod val="50000"/>
                </a:schemeClr>
              </a:buClr>
            </a:pPr>
            <a:r>
              <a:rPr lang="en-US" sz="2000" dirty="0" smtClean="0"/>
              <a:t>Visit your local indie bookstores to see how you might help them celebrate the day. There may be opportunities available at individual stores. </a:t>
            </a:r>
            <a:endParaRPr lang="en-US" sz="2000" dirty="0" smtClean="0"/>
          </a:p>
          <a:p>
            <a:pPr>
              <a:buClr>
                <a:schemeClr val="accent2">
                  <a:lumMod val="50000"/>
                </a:schemeClr>
              </a:buClr>
            </a:pPr>
            <a:r>
              <a:rPr lang="en-US" sz="2000" dirty="0" smtClean="0"/>
              <a:t>If you can’t be a part of the presentation, enjoy the celebration and spend time in an indie store that day.  </a:t>
            </a:r>
          </a:p>
        </p:txBody>
      </p:sp>
    </p:spTree>
    <p:extLst>
      <p:ext uri="{BB962C8B-B14F-4D97-AF65-F5344CB8AC3E}">
        <p14:creationId xmlns:p14="http://schemas.microsoft.com/office/powerpoint/2010/main" xmlns="" val="15229915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2">
      <a:dk1>
        <a:sysClr val="windowText" lastClr="000000"/>
      </a:dk1>
      <a:lt1>
        <a:sysClr val="window" lastClr="FFFFFF"/>
      </a:lt1>
      <a:dk2>
        <a:srgbClr val="666666"/>
      </a:dk2>
      <a:lt2>
        <a:srgbClr val="D2D2D2"/>
      </a:lt2>
      <a:accent1>
        <a:srgbClr val="FF388C"/>
      </a:accent1>
      <a:accent2>
        <a:srgbClr val="E40059"/>
      </a:accent2>
      <a:accent3>
        <a:srgbClr val="FFFFFF"/>
      </a:accent3>
      <a:accent4>
        <a:srgbClr val="68007F"/>
      </a:accent4>
      <a:accent5>
        <a:srgbClr val="005BD3"/>
      </a:accent5>
      <a:accent6>
        <a:srgbClr val="00349E"/>
      </a:accent6>
      <a:hlink>
        <a:srgbClr val="17BBFD"/>
      </a:hlink>
      <a:folHlink>
        <a:srgbClr val="751D58"/>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7912</TotalTime>
  <Words>4760</Words>
  <Application>Microsoft Office PowerPoint</Application>
  <PresentationFormat>On-screen Show (4:3)</PresentationFormat>
  <Paragraphs>405</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Flow</vt:lpstr>
      <vt:lpstr>Author Training Call  Using Bookseller Associations to Build Your Author Brand &amp; Sell Your Book(s)</vt:lpstr>
      <vt:lpstr>Presenters </vt:lpstr>
      <vt:lpstr>Opportunities </vt:lpstr>
      <vt:lpstr>Overview</vt:lpstr>
      <vt:lpstr>Overview (continued)</vt:lpstr>
      <vt:lpstr>BQB/WriteLife Authors in Each Region</vt:lpstr>
      <vt:lpstr>BQB/WriteLife Authors in Each Region</vt:lpstr>
      <vt:lpstr>BQB/WriteLife Authors in Each Region</vt:lpstr>
      <vt:lpstr>Independent Bookstore Day – May 2, 2015 </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Questions?</vt:lpstr>
      <vt:lpstr>Thanks for joining us!</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&amp; Marc</dc:creator>
  <cp:lastModifiedBy>Terri Leidich</cp:lastModifiedBy>
  <cp:revision>490</cp:revision>
  <cp:lastPrinted>2013-04-13T13:17:15Z</cp:lastPrinted>
  <dcterms:created xsi:type="dcterms:W3CDTF">2013-04-11T21:57:35Z</dcterms:created>
  <dcterms:modified xsi:type="dcterms:W3CDTF">2015-03-27T14:10:12Z</dcterms:modified>
</cp:coreProperties>
</file>