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8"/>
  </p:notesMasterIdLst>
  <p:sldIdLst>
    <p:sldId id="256" r:id="rId2"/>
    <p:sldId id="292" r:id="rId3"/>
    <p:sldId id="261" r:id="rId4"/>
    <p:sldId id="271" r:id="rId5"/>
    <p:sldId id="284" r:id="rId6"/>
    <p:sldId id="291" r:id="rId7"/>
    <p:sldId id="293" r:id="rId8"/>
    <p:sldId id="294" r:id="rId9"/>
    <p:sldId id="272" r:id="rId10"/>
    <p:sldId id="295" r:id="rId11"/>
    <p:sldId id="296" r:id="rId12"/>
    <p:sldId id="298" r:id="rId13"/>
    <p:sldId id="300" r:id="rId14"/>
    <p:sldId id="285" r:id="rId15"/>
    <p:sldId id="302" r:id="rId16"/>
    <p:sldId id="297" r:id="rId17"/>
    <p:sldId id="303" r:id="rId18"/>
    <p:sldId id="304" r:id="rId19"/>
    <p:sldId id="286" r:id="rId20"/>
    <p:sldId id="305" r:id="rId21"/>
    <p:sldId id="306" r:id="rId22"/>
    <p:sldId id="307" r:id="rId23"/>
    <p:sldId id="308" r:id="rId24"/>
    <p:sldId id="287" r:id="rId25"/>
    <p:sldId id="288" r:id="rId26"/>
    <p:sldId id="309" r:id="rId27"/>
    <p:sldId id="310" r:id="rId28"/>
    <p:sldId id="311" r:id="rId29"/>
    <p:sldId id="312" r:id="rId30"/>
    <p:sldId id="289" r:id="rId31"/>
    <p:sldId id="278" r:id="rId32"/>
    <p:sldId id="313" r:id="rId33"/>
    <p:sldId id="314" r:id="rId34"/>
    <p:sldId id="270" r:id="rId35"/>
    <p:sldId id="315" r:id="rId36"/>
    <p:sldId id="266" r:id="rId37"/>
  </p:sldIdLst>
  <p:sldSz cx="9144000" cy="6858000" type="screen4x3"/>
  <p:notesSz cx="7077075"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F3748"/>
    <a:srgbClr val="BF3F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38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53866"/>
          </a:xfrm>
          <a:prstGeom prst="rect">
            <a:avLst/>
          </a:prstGeom>
        </p:spPr>
        <p:txBody>
          <a:bodyPr vert="horz" lIns="91440" tIns="45720" rIns="91440" bIns="45720" rtlCol="0"/>
          <a:lstStyle>
            <a:lvl1pPr algn="r">
              <a:defRPr sz="1200"/>
            </a:lvl1pPr>
          </a:lstStyle>
          <a:p>
            <a:fld id="{9EF8FD45-2721-4728-B638-90B9C2D7E270}" type="datetimeFigureOut">
              <a:rPr lang="en-US" smtClean="0"/>
              <a:pPr/>
              <a:t>6/22/2015</a:t>
            </a:fld>
            <a:endParaRPr lang="en-US"/>
          </a:p>
        </p:txBody>
      </p:sp>
      <p:sp>
        <p:nvSpPr>
          <p:cNvPr id="4" name="Slide Image Placeholder 3"/>
          <p:cNvSpPr>
            <a:spLocks noGrp="1" noRot="1" noChangeAspect="1"/>
          </p:cNvSpPr>
          <p:nvPr>
            <p:ph type="sldImg" idx="2"/>
          </p:nvPr>
        </p:nvSpPr>
        <p:spPr>
          <a:xfrm>
            <a:off x="1270000" y="681038"/>
            <a:ext cx="4537075" cy="3403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311730"/>
            <a:ext cx="5661660" cy="408479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3"/>
            <a:ext cx="3066733" cy="4538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621883"/>
            <a:ext cx="3066733" cy="453866"/>
          </a:xfrm>
          <a:prstGeom prst="rect">
            <a:avLst/>
          </a:prstGeom>
        </p:spPr>
        <p:txBody>
          <a:bodyPr vert="horz" lIns="91440" tIns="45720" rIns="91440" bIns="45720" rtlCol="0" anchor="b"/>
          <a:lstStyle>
            <a:lvl1pPr algn="r">
              <a:defRPr sz="1200"/>
            </a:lvl1pPr>
          </a:lstStyle>
          <a:p>
            <a:fld id="{3561CE56-D96B-41DA-9E11-BA5D57E9E4C4}" type="slidenum">
              <a:rPr lang="en-US" smtClean="0"/>
              <a:pPr/>
              <a:t>‹#›</a:t>
            </a:fld>
            <a:endParaRPr lang="en-US"/>
          </a:p>
        </p:txBody>
      </p:sp>
    </p:spTree>
    <p:extLst>
      <p:ext uri="{BB962C8B-B14F-4D97-AF65-F5344CB8AC3E}">
        <p14:creationId xmlns:p14="http://schemas.microsoft.com/office/powerpoint/2010/main" xmlns="" val="2995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A25C68F-927A-403E-ADDD-C3E0B63AE54B}" type="datetimeFigureOut">
              <a:rPr lang="en-US" smtClean="0"/>
              <a:pPr/>
              <a:t>6/22/2015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A25C68F-927A-403E-ADDD-C3E0B63AE54B}" type="datetimeFigureOut">
              <a:rPr lang="en-US" smtClean="0"/>
              <a:pPr/>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A25C68F-927A-403E-ADDD-C3E0B63AE54B}" type="datetimeFigureOut">
              <a:rPr lang="en-US" smtClean="0"/>
              <a:pPr/>
              <a:t>6/22/2015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DB169C-BB25-4252-86B9-7D17A8AC941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A25C68F-927A-403E-ADDD-C3E0B63AE54B}" type="datetimeFigureOut">
              <a:rPr lang="en-US" smtClean="0"/>
              <a:pPr/>
              <a:t>6/22/2015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A25C68F-927A-403E-ADDD-C3E0B63AE54B}" type="datetimeFigureOut">
              <a:rPr lang="en-US" smtClean="0"/>
              <a:pPr/>
              <a:t>6/22/2015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5C68F-927A-403E-ADDD-C3E0B63AE54B}" type="datetimeFigureOut">
              <a:rPr lang="en-US" smtClean="0"/>
              <a:pPr/>
              <a:t>6/22/2015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A25C68F-927A-403E-ADDD-C3E0B63AE54B}" type="datetimeFigureOut">
              <a:rPr lang="en-US" smtClean="0"/>
              <a:pPr/>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DB169C-BB25-4252-86B9-7D17A8AC94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A25C68F-927A-403E-ADDD-C3E0B63AE54B}" type="datetimeFigureOut">
              <a:rPr lang="en-US" smtClean="0"/>
              <a:pPr/>
              <a:t>6/22/2015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6DB169C-BB25-4252-86B9-7D17A8AC9414}"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A25C68F-927A-403E-ADDD-C3E0B63AE54B}" type="datetimeFigureOut">
              <a:rPr lang="en-US" smtClean="0"/>
              <a:pPr/>
              <a:t>6/22/2015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6DB169C-BB25-4252-86B9-7D17A8AC9414}"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johndalybooks@hotmail.co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frm=1&amp;source=images&amp;cd=&amp;cad=rja&amp;docid=NqY2oevGPonUSM&amp;tbnid=FHB8kNBjrJ0VHM:&amp;ved=0CAUQjRw&amp;url=http://www.classroomoven.com/2011/11/29/goodreads-a-nice-intro-to-social-networking/&amp;ei=0oI7Us3-GMTh4AOyk4HwBA&amp;bvm=bv.52434380,d.dmg&amp;psig=AFQjCNFcdUQufL2TbGgH9g084SVSPKOliA&amp;ust=137971821901867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bublish.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wherewriterswin.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ookbacklist.wordpress.com/about/" TargetMode="External"/><Relationship Id="rId2" Type="http://schemas.openxmlformats.org/officeDocument/2006/relationships/hyperlink" Target="http://www.chantireviews.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bookclub.meetup.com/" TargetMode="External"/><Relationship Id="rId2" Type="http://schemas.openxmlformats.org/officeDocument/2006/relationships/hyperlink" Target="http://www.wherewriterswin.com/" TargetMode="External"/><Relationship Id="rId1" Type="http://schemas.openxmlformats.org/officeDocument/2006/relationships/slideLayout" Target="../slideLayouts/slideLayout2.xml"/><Relationship Id="rId4" Type="http://schemas.openxmlformats.org/officeDocument/2006/relationships/hyperlink" Target="http://www.readerscircle.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ZoqjzcWMMZcwXM&amp;tbnid=32FuiwC-vQUNUM:&amp;ved=0CAUQjRw&amp;url=http://www.partyvibe.org/forums/drugs/49691-has-anyone-tried-white-speakers.html&amp;ei=UoM7Uv6IH5Ko4AOIuoD4Cw&amp;bvm=bv.52434380,d.dmg&amp;psig=AFQjCNFtuOJwvV5Aq8uPqUgcbJ9RUe_J7g&amp;ust=1379718321940801" TargetMode="External"/><Relationship Id="rId2" Type="http://schemas.openxmlformats.org/officeDocument/2006/relationships/hyperlink" Target="http://www.helpareporterout.com/"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hyperlink" Target="mailto:grace@bqbpublishing.com" TargetMode="External"/><Relationship Id="rId2" Type="http://schemas.openxmlformats.org/officeDocument/2006/relationships/hyperlink" Target="http://www.prlog.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hyperlink" Target="http://www.google.com/url?sa=i&amp;rct=j&amp;q=&amp;esrc=s&amp;frm=1&amp;source=images&amp;cd=&amp;cad=rja&amp;docid=ZocIcqi93kwZBM&amp;tbnid=Qwo3435ieQVyjM:&amp;ved=0CAUQjRw&amp;url=http://inkwaterpress.com/category/awards/page/2/&amp;ei=bYM7UoGKIrbH4AO-24DwAQ&amp;bvm=bv.52434380,d.dmg&amp;psig=AFQjCNFBP8BUCeiopEm-LiXM8Wnv1HTZEg&amp;ust=1379718377150154" TargetMode="Externa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docid=tPjW3oVLAWDnDM&amp;tbnid=5AuMtWCYMww6KM:&amp;ved=0CAUQjRw&amp;url=http://topsy.com/www.thebookseller.com/news/childrens-publishing-haemorrhaging-talent.html&amp;ei=zoM7UrTAO9TB4APH2oHoBg&amp;psig=AFQjCNEwlT0rhsHwAVp-7COWcqmqAEVoTA&amp;ust=1379718475557024" TargetMode="External"/><Relationship Id="rId5" Type="http://schemas.openxmlformats.org/officeDocument/2006/relationships/image" Target="../media/image18.gif"/><Relationship Id="rId4" Type="http://schemas.openxmlformats.org/officeDocument/2006/relationships/hyperlink" Target="http://www.google.com/url?sa=i&amp;rct=j&amp;q=&amp;esrc=s&amp;frm=1&amp;source=images&amp;cd=&amp;cad=rja&amp;docid=BwX0sEuqUQzoEM&amp;tbnid=SU3mAJ16rhOdJM:&amp;ved=0CAUQjRw&amp;url=http://watchdognation.com/national-book-contest/&amp;ei=rYM7UqLZBqT84APw94AQ&amp;psig=AFQjCNHKwRAHk0zn5WZJZi4hpqtXbqnd1A&amp;ust=1379718440218516"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slideshare.com/" TargetMode="External"/><Relationship Id="rId2" Type="http://schemas.openxmlformats.org/officeDocument/2006/relationships/hyperlink" Target="http://www.quora.com/"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authorgraph.com/" TargetMode="External"/><Relationship Id="rId2" Type="http://schemas.openxmlformats.org/officeDocument/2006/relationships/hyperlink" Target="http://www.nytimes.com/2011/04/14/fashion/14NOTICED.html?_r=0" TargetMode="External"/><Relationship Id="rId1" Type="http://schemas.openxmlformats.org/officeDocument/2006/relationships/slideLayout" Target="../slideLayouts/slideLayout2.xml"/><Relationship Id="rId4" Type="http://schemas.openxmlformats.org/officeDocument/2006/relationships/hyperlink" Target="http://www.google.com/+/learnmore/hangout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GXTSJIC9RNAOPM&amp;tbnid=O9UA65RO-jRURM:&amp;ved=0CAUQjRw&amp;url=http://www.graphicsfuel.com/2013/03/popular-social-media-icons-psd-png/&amp;ei=cII7Ur-FBZPd4AP6rYGIAQ&amp;bvm=bv.52434380,d.dmg&amp;psig=AFQjCNECh8hge9948l8-1d8NPc8ta4Hqtw&amp;ust=1379718106112973" TargetMode="External"/><Relationship Id="rId2" Type="http://schemas.openxmlformats.org/officeDocument/2006/relationships/hyperlink" Target="http://www.hootsuite.co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79704" y="5791200"/>
            <a:ext cx="7854696" cy="1752600"/>
          </a:xfrm>
        </p:spPr>
        <p:txBody>
          <a:bodyPr/>
          <a:lstStyle/>
          <a:p>
            <a:pPr algn="ctr"/>
            <a:r>
              <a:rPr lang="en-US" dirty="0" smtClean="0">
                <a:solidFill>
                  <a:schemeClr val="accent5">
                    <a:lumMod val="20000"/>
                    <a:lumOff val="80000"/>
                  </a:schemeClr>
                </a:solidFill>
              </a:rPr>
              <a:t>Saturday, June 27, 2015</a:t>
            </a:r>
          </a:p>
          <a:p>
            <a:pPr algn="ctr"/>
            <a:r>
              <a:rPr lang="en-US" dirty="0" smtClean="0">
                <a:solidFill>
                  <a:schemeClr val="accent5">
                    <a:lumMod val="20000"/>
                    <a:lumOff val="80000"/>
                  </a:schemeClr>
                </a:solidFill>
              </a:rPr>
              <a:t>10:00 a.m. ET</a:t>
            </a:r>
            <a:endParaRPr lang="en-US" dirty="0">
              <a:solidFill>
                <a:schemeClr val="accent5">
                  <a:lumMod val="20000"/>
                  <a:lumOff val="80000"/>
                </a:schemeClr>
              </a:solidFill>
            </a:endParaRPr>
          </a:p>
        </p:txBody>
      </p:sp>
      <p:sp>
        <p:nvSpPr>
          <p:cNvPr id="5" name="Rectangle 4"/>
          <p:cNvSpPr/>
          <p:nvPr/>
        </p:nvSpPr>
        <p:spPr>
          <a:xfrm>
            <a:off x="-762000" y="990600"/>
            <a:ext cx="10210800" cy="464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cstate="print"/>
          <a:stretch>
            <a:fillRect/>
          </a:stretch>
        </p:blipFill>
        <p:spPr>
          <a:xfrm>
            <a:off x="2667000" y="2209800"/>
            <a:ext cx="3471881" cy="1972147"/>
          </a:xfrm>
          <a:prstGeom prst="rect">
            <a:avLst/>
          </a:prstGeom>
        </p:spPr>
      </p:pic>
      <p:sp>
        <p:nvSpPr>
          <p:cNvPr id="2" name="Title 1"/>
          <p:cNvSpPr>
            <a:spLocks noGrp="1"/>
          </p:cNvSpPr>
          <p:nvPr>
            <p:ph type="ctrTitle"/>
          </p:nvPr>
        </p:nvSpPr>
        <p:spPr>
          <a:xfrm>
            <a:off x="758952" y="3733800"/>
            <a:ext cx="7851648" cy="1828800"/>
          </a:xfrm>
        </p:spPr>
        <p:txBody>
          <a:bodyPr>
            <a:noAutofit/>
          </a:bodyPr>
          <a:lstStyle/>
          <a:p>
            <a:pPr algn="ctr"/>
            <a:r>
              <a:rPr lang="en-US" sz="4400" dirty="0" smtClean="0">
                <a:solidFill>
                  <a:schemeClr val="bg1">
                    <a:lumMod val="50000"/>
                    <a:lumOff val="50000"/>
                  </a:schemeClr>
                </a:solidFill>
                <a:latin typeface="Cambria" pitchFamily="18" charset="0"/>
              </a:rPr>
              <a:t>Must-Dos &amp; Other Helpful Tips for </a:t>
            </a:r>
            <a:r>
              <a:rPr lang="en-US" sz="4400" dirty="0" smtClean="0">
                <a:solidFill>
                  <a:schemeClr val="bg1">
                    <a:lumMod val="50000"/>
                    <a:lumOff val="50000"/>
                  </a:schemeClr>
                </a:solidFill>
                <a:latin typeface="Cambria" pitchFamily="18" charset="0"/>
              </a:rPr>
              <a:t>Successful Book </a:t>
            </a:r>
            <a:r>
              <a:rPr lang="en-US" sz="4400" dirty="0" smtClean="0">
                <a:solidFill>
                  <a:schemeClr val="bg1">
                    <a:lumMod val="50000"/>
                    <a:lumOff val="50000"/>
                  </a:schemeClr>
                </a:solidFill>
                <a:latin typeface="Cambria" pitchFamily="18" charset="0"/>
              </a:rPr>
              <a:t>Marketing</a:t>
            </a:r>
            <a:endParaRPr lang="en-US" sz="4400" dirty="0">
              <a:solidFill>
                <a:schemeClr val="bg1">
                  <a:lumMod val="50000"/>
                  <a:lumOff val="50000"/>
                </a:schemeClr>
              </a:solidFill>
              <a:latin typeface="Cambria" pitchFamily="18" charset="0"/>
            </a:endParaRPr>
          </a:p>
        </p:txBody>
      </p:sp>
      <p:sp>
        <p:nvSpPr>
          <p:cNvPr id="7" name="Title 1"/>
          <p:cNvSpPr txBox="1">
            <a:spLocks/>
          </p:cNvSpPr>
          <p:nvPr/>
        </p:nvSpPr>
        <p:spPr>
          <a:xfrm>
            <a:off x="454152" y="35858"/>
            <a:ext cx="7851648" cy="182880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eaLnBrk="1" latinLnBrk="0" hangingPunct="1">
              <a:spcBef>
                <a:spcPct val="0"/>
              </a:spcBef>
              <a:buNone/>
              <a:defRPr kumimoji="0" sz="5600" b="1" kern="1200">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algn="ctr"/>
            <a:r>
              <a:rPr lang="en-US" sz="4800" dirty="0" smtClean="0">
                <a:solidFill>
                  <a:srgbClr val="9F3748"/>
                </a:solidFill>
                <a:latin typeface="Cambria" pitchFamily="18" charset="0"/>
              </a:rPr>
              <a:t>Welcome! </a:t>
            </a:r>
            <a:endParaRPr lang="en-US" sz="4800" dirty="0">
              <a:solidFill>
                <a:srgbClr val="9F3748"/>
              </a:solidFill>
              <a:latin typeface="Cambria" pitchFamily="18" charset="0"/>
            </a:endParaRPr>
          </a:p>
        </p:txBody>
      </p:sp>
    </p:spTree>
    <p:extLst>
      <p:ext uri="{BB962C8B-B14F-4D97-AF65-F5344CB8AC3E}">
        <p14:creationId xmlns:p14="http://schemas.microsoft.com/office/powerpoint/2010/main" xmlns="" val="3248598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838200"/>
          </a:xfrm>
        </p:spPr>
        <p:txBody>
          <a:bodyPr>
            <a:normAutofit/>
          </a:bodyPr>
          <a:lstStyle/>
          <a:p>
            <a:r>
              <a:rPr lang="en-US" b="1" dirty="0" smtClean="0"/>
              <a:t>Social Media Continued</a:t>
            </a:r>
            <a:endParaRPr lang="en-US" b="1" dirty="0"/>
          </a:p>
        </p:txBody>
      </p:sp>
      <p:sp>
        <p:nvSpPr>
          <p:cNvPr id="3" name="Content Placeholder 2"/>
          <p:cNvSpPr>
            <a:spLocks noGrp="1"/>
          </p:cNvSpPr>
          <p:nvPr>
            <p:ph idx="1"/>
          </p:nvPr>
        </p:nvSpPr>
        <p:spPr>
          <a:xfrm>
            <a:off x="457200" y="1447800"/>
            <a:ext cx="8229600" cy="4876800"/>
          </a:xfrm>
        </p:spPr>
        <p:txBody>
          <a:bodyPr>
            <a:noAutofit/>
          </a:bodyPr>
          <a:lstStyle/>
          <a:p>
            <a:pPr lvl="0">
              <a:buClr>
                <a:schemeClr val="accent2">
                  <a:lumMod val="50000"/>
                </a:schemeClr>
              </a:buClr>
            </a:pPr>
            <a:r>
              <a:rPr lang="en-US" sz="2000" dirty="0" smtClean="0"/>
              <a:t>Use photos – you, your book, people reading your book . . . photos get more visibility and attention than text only posts</a:t>
            </a:r>
            <a:r>
              <a:rPr lang="en-US" sz="2000" dirty="0" smtClean="0"/>
              <a:t>.</a:t>
            </a:r>
          </a:p>
          <a:p>
            <a:pPr lvl="0">
              <a:buClr>
                <a:schemeClr val="accent2">
                  <a:lumMod val="50000"/>
                </a:schemeClr>
              </a:buClr>
            </a:pPr>
            <a:r>
              <a:rPr lang="en-US" sz="2000" dirty="0" smtClean="0"/>
              <a:t>Videos on YouTube have also become a strong part of social media. </a:t>
            </a:r>
            <a:endParaRPr lang="en-US" sz="2000" dirty="0" smtClean="0"/>
          </a:p>
          <a:p>
            <a:pPr>
              <a:buClr>
                <a:schemeClr val="accent2">
                  <a:lumMod val="50000"/>
                </a:schemeClr>
              </a:buClr>
            </a:pPr>
            <a:r>
              <a:rPr lang="en-US" sz="2000" dirty="0" smtClean="0"/>
              <a:t>Positive </a:t>
            </a:r>
            <a:r>
              <a:rPr lang="en-US" sz="2000" dirty="0" smtClean="0"/>
              <a:t>Participation! Share, Comment, Like – Use friendly input, not hard sales, to gain attention.</a:t>
            </a:r>
          </a:p>
          <a:p>
            <a:pPr lvl="0">
              <a:buClr>
                <a:schemeClr val="accent2">
                  <a:lumMod val="50000"/>
                </a:schemeClr>
              </a:buClr>
            </a:pPr>
            <a:r>
              <a:rPr lang="en-US" sz="1800" dirty="0" smtClean="0"/>
              <a:t>Follow BQB, WriteLife, other BQB/WriteLife Authors, your favorite authors. </a:t>
            </a:r>
          </a:p>
          <a:p>
            <a:pPr lvl="0">
              <a:buClr>
                <a:schemeClr val="accent2">
                  <a:lumMod val="50000"/>
                </a:schemeClr>
              </a:buClr>
            </a:pPr>
            <a:r>
              <a:rPr lang="en-US" sz="1800" dirty="0" smtClean="0"/>
              <a:t>If you are doing book signings, speaking events, etc. make sure you get the information out on your social media.</a:t>
            </a:r>
          </a:p>
          <a:p>
            <a:pPr lvl="0">
              <a:buClr>
                <a:schemeClr val="accent2">
                  <a:lumMod val="50000"/>
                </a:schemeClr>
              </a:buClr>
            </a:pPr>
            <a:r>
              <a:rPr lang="en-US" sz="1800" dirty="0" smtClean="0"/>
              <a:t>If you want a simple way to promote your events, get the info to BQB/</a:t>
            </a:r>
            <a:r>
              <a:rPr lang="en-US" sz="1800" dirty="0" err="1" smtClean="0"/>
              <a:t>WriteLife’s</a:t>
            </a:r>
            <a:r>
              <a:rPr lang="en-US" sz="1800" dirty="0" smtClean="0"/>
              <a:t> social media manager, John Daly at </a:t>
            </a:r>
            <a:r>
              <a:rPr lang="en-US" sz="1800" dirty="0" smtClean="0">
                <a:hlinkClick r:id="rId2"/>
              </a:rPr>
              <a:t>johndalybooks@hotmail.com</a:t>
            </a:r>
            <a:r>
              <a:rPr lang="en-US" sz="1800" dirty="0" smtClean="0"/>
              <a:t>, he’ll post it on the different BQB and WriteLife social media sites and you can then report, </a:t>
            </a:r>
            <a:r>
              <a:rPr lang="en-US" sz="1800" dirty="0" err="1" smtClean="0"/>
              <a:t>retweet</a:t>
            </a:r>
            <a:r>
              <a:rPr lang="en-US" sz="1800" dirty="0" smtClean="0"/>
              <a:t>, etc. </a:t>
            </a:r>
          </a:p>
          <a:p>
            <a:pPr lvl="0">
              <a:buClr>
                <a:schemeClr val="accent2">
                  <a:lumMod val="50000"/>
                </a:schemeClr>
              </a:buClr>
            </a:pPr>
            <a:r>
              <a:rPr lang="en-US" sz="1800" dirty="0" smtClean="0"/>
              <a:t>Don’t let concern or fear of negative posts and/or people stop you from participating in social media. Those people can be </a:t>
            </a:r>
            <a:r>
              <a:rPr lang="en-US" sz="1800" dirty="0" err="1" smtClean="0"/>
              <a:t>unfollowed</a:t>
            </a:r>
            <a:r>
              <a:rPr lang="en-US" sz="1800" dirty="0" smtClean="0"/>
              <a:t>, blocked, etc. and the posts can be deleted. </a:t>
            </a:r>
            <a:endParaRPr lang="en-US" sz="1800" dirty="0"/>
          </a:p>
        </p:txBody>
      </p:sp>
    </p:spTree>
    <p:extLst>
      <p:ext uri="{BB962C8B-B14F-4D97-AF65-F5344CB8AC3E}">
        <p14:creationId xmlns:p14="http://schemas.microsoft.com/office/powerpoint/2010/main" xmlns="" val="431018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80288"/>
          </a:xfrm>
        </p:spPr>
        <p:txBody>
          <a:bodyPr>
            <a:normAutofit fontScale="90000"/>
          </a:bodyPr>
          <a:lstStyle/>
          <a:p>
            <a:r>
              <a:rPr lang="en-US" b="1" dirty="0" smtClean="0"/>
              <a:t>Social Marketing</a:t>
            </a:r>
            <a:endParaRPr lang="en-US" b="1" dirty="0"/>
          </a:p>
        </p:txBody>
      </p:sp>
      <p:sp>
        <p:nvSpPr>
          <p:cNvPr id="3" name="Content Placeholder 2"/>
          <p:cNvSpPr>
            <a:spLocks noGrp="1"/>
          </p:cNvSpPr>
          <p:nvPr>
            <p:ph idx="1"/>
          </p:nvPr>
        </p:nvSpPr>
        <p:spPr>
          <a:xfrm>
            <a:off x="457200" y="1600200"/>
            <a:ext cx="8229600" cy="4724400"/>
          </a:xfrm>
        </p:spPr>
        <p:txBody>
          <a:bodyPr>
            <a:normAutofit/>
          </a:bodyPr>
          <a:lstStyle/>
          <a:p>
            <a:pPr lvl="0">
              <a:buClr>
                <a:schemeClr val="accent2">
                  <a:lumMod val="50000"/>
                </a:schemeClr>
              </a:buClr>
            </a:pPr>
            <a:r>
              <a:rPr lang="en-US" sz="2000" dirty="0" smtClean="0"/>
              <a:t>From my perspective, social marketing is different than social media. Social marketing is focused on helping to sell your book(s). </a:t>
            </a:r>
          </a:p>
          <a:p>
            <a:pPr lvl="0">
              <a:buClr>
                <a:schemeClr val="accent2">
                  <a:lumMod val="50000"/>
                </a:schemeClr>
              </a:buClr>
            </a:pPr>
            <a:r>
              <a:rPr lang="en-US" sz="2000" dirty="0" smtClean="0"/>
              <a:t>Many of the sites connect with social media sites such as </a:t>
            </a:r>
            <a:r>
              <a:rPr lang="en-US" sz="2000" dirty="0" err="1" smtClean="0"/>
              <a:t>Facebook</a:t>
            </a:r>
            <a:r>
              <a:rPr lang="en-US" sz="2000" dirty="0" smtClean="0"/>
              <a:t> and Twitter. </a:t>
            </a:r>
            <a:endParaRPr lang="en-US" sz="2000" dirty="0" smtClean="0"/>
          </a:p>
          <a:p>
            <a:pPr lvl="0">
              <a:buClr>
                <a:schemeClr val="accent2">
                  <a:lumMod val="50000"/>
                </a:schemeClr>
              </a:buClr>
            </a:pPr>
            <a:r>
              <a:rPr lang="en-US" sz="2000" dirty="0" smtClean="0"/>
              <a:t>Goodreads is a great social marketing site.</a:t>
            </a:r>
            <a:endParaRPr lang="en-US" sz="2000" dirty="0" smtClean="0"/>
          </a:p>
          <a:p>
            <a:pPr lvl="1">
              <a:buClr>
                <a:schemeClr val="accent2">
                  <a:lumMod val="50000"/>
                </a:schemeClr>
              </a:buClr>
              <a:buFont typeface="Wingdings" pitchFamily="2" charset="2"/>
              <a:buChar char="§"/>
            </a:pPr>
            <a:r>
              <a:rPr lang="en-US" sz="2000" dirty="0" smtClean="0"/>
              <a:t>Begin as a reader and when your book </a:t>
            </a:r>
            <a:r>
              <a:rPr lang="en-US" sz="2000" dirty="0" smtClean="0"/>
              <a:t>available </a:t>
            </a:r>
          </a:p>
          <a:p>
            <a:pPr lvl="1">
              <a:buClr>
                <a:schemeClr val="accent2">
                  <a:lumMod val="50000"/>
                </a:schemeClr>
              </a:buClr>
              <a:buNone/>
            </a:pPr>
            <a:r>
              <a:rPr lang="en-US" sz="2000" dirty="0" smtClean="0"/>
              <a:t>     on Amazon, request to become a Goodreads author. </a:t>
            </a:r>
            <a:endParaRPr lang="en-US" sz="2000" dirty="0" smtClean="0"/>
          </a:p>
          <a:p>
            <a:pPr lvl="1">
              <a:buClr>
                <a:schemeClr val="accent2">
                  <a:lumMod val="50000"/>
                </a:schemeClr>
              </a:buClr>
              <a:buFont typeface="Wingdings" pitchFamily="2" charset="2"/>
              <a:buChar char="§"/>
            </a:pPr>
            <a:r>
              <a:rPr lang="en-US" sz="2000" dirty="0" smtClean="0"/>
              <a:t>Promote </a:t>
            </a:r>
            <a:r>
              <a:rPr lang="en-US" sz="2000" dirty="0" smtClean="0"/>
              <a:t>your book through their author programs and </a:t>
            </a:r>
            <a:r>
              <a:rPr lang="en-US" sz="2000" dirty="0" smtClean="0"/>
              <a:t>giveaways.</a:t>
            </a:r>
          </a:p>
          <a:p>
            <a:pPr lvl="1">
              <a:buClr>
                <a:schemeClr val="accent2">
                  <a:lumMod val="50000"/>
                </a:schemeClr>
              </a:buClr>
              <a:buFont typeface="Wingdings" pitchFamily="2" charset="2"/>
              <a:buChar char="§"/>
            </a:pPr>
            <a:r>
              <a:rPr lang="en-US" sz="2000" dirty="0" smtClean="0"/>
              <a:t>Join book clubs and groups.</a:t>
            </a:r>
          </a:p>
          <a:p>
            <a:pPr lvl="0">
              <a:buClr>
                <a:schemeClr val="accent2">
                  <a:lumMod val="50000"/>
                </a:schemeClr>
              </a:buClr>
            </a:pPr>
            <a:r>
              <a:rPr lang="en-US" sz="2000" dirty="0" smtClean="0"/>
              <a:t>Complete your profile on Amazon so people can click on your name and find out all about you and the books you’ve written.</a:t>
            </a:r>
          </a:p>
          <a:p>
            <a:pPr lvl="0">
              <a:buClr>
                <a:schemeClr val="accent2">
                  <a:lumMod val="50000"/>
                </a:schemeClr>
              </a:buClr>
            </a:pPr>
            <a:r>
              <a:rPr lang="en-US" sz="2000" dirty="0" smtClean="0"/>
              <a:t>Amazon is also now including your latest tweets on Twitter as a part of your author profile.  </a:t>
            </a:r>
          </a:p>
          <a:p>
            <a:pPr lvl="1">
              <a:buClr>
                <a:schemeClr val="accent2">
                  <a:lumMod val="50000"/>
                </a:schemeClr>
              </a:buClr>
            </a:pPr>
            <a:endParaRPr lang="en-US" sz="2000" dirty="0" smtClean="0"/>
          </a:p>
        </p:txBody>
      </p:sp>
      <p:pic>
        <p:nvPicPr>
          <p:cNvPr id="2050" name="Picture 2" descr="http://www.classroomoven.com/wp-content/uploads/2011/11/Goodreads-logo.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6600" y="3048000"/>
            <a:ext cx="1451159" cy="76199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43000"/>
            <a:ext cx="8229600" cy="780288"/>
          </a:xfrm>
        </p:spPr>
        <p:txBody>
          <a:bodyPr>
            <a:normAutofit fontScale="90000"/>
          </a:bodyPr>
          <a:lstStyle/>
          <a:p>
            <a:r>
              <a:rPr lang="en-US" b="1" dirty="0" smtClean="0"/>
              <a:t>Social Marketing Continued</a:t>
            </a:r>
            <a:endParaRPr lang="en-US" b="1" dirty="0"/>
          </a:p>
        </p:txBody>
      </p:sp>
      <p:sp>
        <p:nvSpPr>
          <p:cNvPr id="3" name="Content Placeholder 2"/>
          <p:cNvSpPr>
            <a:spLocks noGrp="1"/>
          </p:cNvSpPr>
          <p:nvPr>
            <p:ph idx="1"/>
          </p:nvPr>
        </p:nvSpPr>
        <p:spPr>
          <a:xfrm>
            <a:off x="381000" y="2133600"/>
            <a:ext cx="8229600" cy="4724400"/>
          </a:xfrm>
        </p:spPr>
        <p:txBody>
          <a:bodyPr>
            <a:normAutofit/>
          </a:bodyPr>
          <a:lstStyle/>
          <a:p>
            <a:pPr lvl="0">
              <a:buClr>
                <a:schemeClr val="accent2">
                  <a:lumMod val="50000"/>
                </a:schemeClr>
              </a:buClr>
            </a:pPr>
            <a:r>
              <a:rPr lang="en-US" sz="2000" dirty="0" smtClean="0"/>
              <a:t>The sole purpose of Bublish is to promote authors and their books.</a:t>
            </a:r>
          </a:p>
          <a:p>
            <a:pPr lvl="0">
              <a:buClr>
                <a:schemeClr val="accent2">
                  <a:lumMod val="50000"/>
                </a:schemeClr>
              </a:buClr>
            </a:pPr>
            <a:r>
              <a:rPr lang="en-US" sz="2000" dirty="0" smtClean="0"/>
              <a:t>Use Bublish (</a:t>
            </a:r>
            <a:r>
              <a:rPr lang="en-US" sz="2000" dirty="0" smtClean="0">
                <a:hlinkClick r:id="rId2"/>
              </a:rPr>
              <a:t>www.bublish.com</a:t>
            </a:r>
            <a:r>
              <a:rPr lang="en-US" sz="2000" dirty="0" smtClean="0"/>
              <a:t>) to tell the back stories behind your books by creating book bubbles. </a:t>
            </a:r>
          </a:p>
          <a:p>
            <a:pPr lvl="1">
              <a:buClr>
                <a:schemeClr val="accent2">
                  <a:lumMod val="50000"/>
                </a:schemeClr>
              </a:buClr>
              <a:buFont typeface="Wingdings" pitchFamily="2" charset="2"/>
              <a:buChar char="§"/>
            </a:pPr>
            <a:r>
              <a:rPr lang="en-US" sz="1800" dirty="0" smtClean="0"/>
              <a:t>Bublish heavily promotes their authors each weekend through social media. </a:t>
            </a:r>
          </a:p>
          <a:p>
            <a:pPr lvl="1">
              <a:buClr>
                <a:schemeClr val="accent2">
                  <a:lumMod val="50000"/>
                </a:schemeClr>
              </a:buClr>
              <a:buFont typeface="Wingdings" pitchFamily="2" charset="2"/>
              <a:buChar char="§"/>
            </a:pPr>
            <a:r>
              <a:rPr lang="en-US" sz="1800" dirty="0" smtClean="0"/>
              <a:t>Follow them on twitter to get a sense of what they do and how they promote their books.  </a:t>
            </a:r>
            <a:endParaRPr lang="en-US" sz="2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67512"/>
          </a:xfrm>
        </p:spPr>
        <p:txBody>
          <a:bodyPr>
            <a:normAutofit fontScale="90000"/>
          </a:bodyPr>
          <a:lstStyle/>
          <a:p>
            <a:r>
              <a:rPr lang="en-US" b="1" dirty="0" smtClean="0"/>
              <a:t>Book </a:t>
            </a:r>
            <a:r>
              <a:rPr lang="en-US" b="1" dirty="0" smtClean="0"/>
              <a:t>Reviews</a:t>
            </a:r>
            <a:endParaRPr lang="en-US" b="1" dirty="0"/>
          </a:p>
        </p:txBody>
      </p:sp>
      <p:sp>
        <p:nvSpPr>
          <p:cNvPr id="3" name="Content Placeholder 2"/>
          <p:cNvSpPr>
            <a:spLocks noGrp="1"/>
          </p:cNvSpPr>
          <p:nvPr>
            <p:ph idx="1"/>
          </p:nvPr>
        </p:nvSpPr>
        <p:spPr>
          <a:xfrm>
            <a:off x="457200" y="1981200"/>
            <a:ext cx="8229600" cy="4343400"/>
          </a:xfrm>
        </p:spPr>
        <p:txBody>
          <a:bodyPr>
            <a:normAutofit/>
          </a:bodyPr>
          <a:lstStyle/>
          <a:p>
            <a:pPr>
              <a:buClr>
                <a:schemeClr val="accent2">
                  <a:lumMod val="50000"/>
                </a:schemeClr>
              </a:buClr>
            </a:pPr>
            <a:r>
              <a:rPr lang="en-US" sz="2000" dirty="0" smtClean="0"/>
              <a:t>Book reviews are essential in building a fan base</a:t>
            </a:r>
            <a:r>
              <a:rPr lang="en-US" sz="2000" dirty="0" smtClean="0"/>
              <a:t>.</a:t>
            </a:r>
          </a:p>
          <a:p>
            <a:pPr>
              <a:buClr>
                <a:schemeClr val="accent2">
                  <a:lumMod val="50000"/>
                </a:schemeClr>
              </a:buClr>
            </a:pPr>
            <a:r>
              <a:rPr lang="en-US" sz="2000" dirty="0" smtClean="0"/>
              <a:t>Before your book is initially published, BQB/WriteLife sends your book to reviewers like Publishers Weekly, Library Journal, </a:t>
            </a:r>
            <a:r>
              <a:rPr lang="en-US" sz="2000" dirty="0" err="1" smtClean="0"/>
              <a:t>Kirkus</a:t>
            </a:r>
            <a:r>
              <a:rPr lang="en-US" sz="2000" dirty="0" smtClean="0"/>
              <a:t> Reviews, plus host your book on NetGalley.</a:t>
            </a:r>
          </a:p>
          <a:p>
            <a:pPr>
              <a:buClr>
                <a:schemeClr val="accent2">
                  <a:lumMod val="50000"/>
                </a:schemeClr>
              </a:buClr>
            </a:pPr>
            <a:r>
              <a:rPr lang="en-US" sz="2000" dirty="0" smtClean="0"/>
              <a:t>There are a wide variety of places where you as an author can submit your books for review:</a:t>
            </a:r>
          </a:p>
          <a:p>
            <a:pPr lvl="1">
              <a:buClr>
                <a:schemeClr val="accent2">
                  <a:lumMod val="50000"/>
                </a:schemeClr>
              </a:buClr>
              <a:buFont typeface="Wingdings" pitchFamily="2" charset="2"/>
              <a:buChar char="§"/>
            </a:pPr>
            <a:r>
              <a:rPr lang="en-US" sz="1800" dirty="0" smtClean="0"/>
              <a:t>Magazines</a:t>
            </a:r>
          </a:p>
          <a:p>
            <a:pPr lvl="1">
              <a:buClr>
                <a:schemeClr val="accent2">
                  <a:lumMod val="50000"/>
                </a:schemeClr>
              </a:buClr>
              <a:buFont typeface="Wingdings" pitchFamily="2" charset="2"/>
              <a:buChar char="§"/>
            </a:pPr>
            <a:r>
              <a:rPr lang="en-US" sz="1800" dirty="0" smtClean="0"/>
              <a:t>Newspapers</a:t>
            </a:r>
            <a:endParaRPr lang="en-US" sz="1800" dirty="0" smtClean="0"/>
          </a:p>
          <a:p>
            <a:pPr lvl="1">
              <a:buClr>
                <a:schemeClr val="accent2">
                  <a:lumMod val="50000"/>
                </a:schemeClr>
              </a:buClr>
              <a:buFont typeface="Wingdings" pitchFamily="2" charset="2"/>
              <a:buChar char="§"/>
            </a:pPr>
            <a:r>
              <a:rPr lang="en-US" sz="1800" dirty="0" smtClean="0"/>
              <a:t>Bloggers</a:t>
            </a:r>
          </a:p>
          <a:p>
            <a:pPr lvl="0">
              <a:buClr>
                <a:schemeClr val="accent2">
                  <a:lumMod val="50000"/>
                </a:schemeClr>
              </a:buClr>
            </a:pPr>
            <a:r>
              <a:rPr lang="en-US" sz="2000" dirty="0" smtClean="0"/>
              <a:t>Author </a:t>
            </a:r>
            <a:r>
              <a:rPr lang="en-US" sz="2000" dirty="0" smtClean="0"/>
              <a:t>Coaching companies like Where Writers Win </a:t>
            </a:r>
            <a:r>
              <a:rPr lang="en-US" sz="2000" dirty="0" smtClean="0">
                <a:hlinkClick r:id="rId2"/>
              </a:rPr>
              <a:t>www.wherewriterswin.com</a:t>
            </a:r>
            <a:r>
              <a:rPr lang="en-US" sz="2000" dirty="0" smtClean="0"/>
              <a:t> provide lists of reviewers to their </a:t>
            </a:r>
            <a:r>
              <a:rPr lang="en-US" sz="2000" dirty="0" smtClean="0"/>
              <a:t>subscribers. </a:t>
            </a:r>
          </a:p>
          <a:p>
            <a:pPr lvl="0">
              <a:buClr>
                <a:schemeClr val="accent2">
                  <a:lumMod val="50000"/>
                </a:schemeClr>
              </a:buClr>
              <a:buNone/>
            </a:pPr>
            <a:endParaRPr lang="en-US" sz="3000" dirty="0" smtClean="0"/>
          </a:p>
          <a:p>
            <a:pPr lvl="0">
              <a:buClr>
                <a:schemeClr val="accent2">
                  <a:lumMod val="50000"/>
                </a:schemeClr>
              </a:buCl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Presenter </a:t>
            </a:r>
            <a:endParaRPr lang="en-US" dirty="0"/>
          </a:p>
        </p:txBody>
      </p:sp>
      <p:sp>
        <p:nvSpPr>
          <p:cNvPr id="12" name="Content Placeholder 11"/>
          <p:cNvSpPr>
            <a:spLocks noGrp="1"/>
          </p:cNvSpPr>
          <p:nvPr>
            <p:ph idx="1"/>
          </p:nvPr>
        </p:nvSpPr>
        <p:spPr/>
        <p:txBody>
          <a:bodyPr/>
          <a:lstStyle/>
          <a:p>
            <a:endParaRPr lang="en-US" dirty="0"/>
          </a:p>
        </p:txBody>
      </p:sp>
      <p:pic>
        <p:nvPicPr>
          <p:cNvPr id="7" name="Picture 6" descr="2013-10-31 picture 7.jpg"/>
          <p:cNvPicPr>
            <a:picLocks noChangeAspect="1"/>
          </p:cNvPicPr>
          <p:nvPr/>
        </p:nvPicPr>
        <p:blipFill>
          <a:blip r:embed="rId2" cstate="print"/>
          <a:stretch>
            <a:fillRect/>
          </a:stretch>
        </p:blipFill>
        <p:spPr>
          <a:xfrm>
            <a:off x="3733800" y="1981200"/>
            <a:ext cx="2028098" cy="2743200"/>
          </a:xfrm>
          <a:prstGeom prst="rect">
            <a:avLst/>
          </a:prstGeom>
        </p:spPr>
      </p:pic>
      <p:sp>
        <p:nvSpPr>
          <p:cNvPr id="14" name="TextBox 13"/>
          <p:cNvSpPr txBox="1"/>
          <p:nvPr/>
        </p:nvSpPr>
        <p:spPr>
          <a:xfrm>
            <a:off x="3733800" y="4876800"/>
            <a:ext cx="2971800" cy="923330"/>
          </a:xfrm>
          <a:prstGeom prst="rect">
            <a:avLst/>
          </a:prstGeom>
          <a:noFill/>
        </p:spPr>
        <p:txBody>
          <a:bodyPr wrap="square" rtlCol="0">
            <a:spAutoFit/>
          </a:bodyPr>
          <a:lstStyle/>
          <a:p>
            <a:r>
              <a:rPr lang="en-US" b="1" dirty="0" smtClean="0"/>
              <a:t>Terri Leidich</a:t>
            </a:r>
          </a:p>
          <a:p>
            <a:r>
              <a:rPr lang="en-US" dirty="0" smtClean="0"/>
              <a:t>President/Publisher</a:t>
            </a:r>
            <a:endParaRPr lang="en-US" dirty="0" smtClean="0"/>
          </a:p>
          <a:p>
            <a:r>
              <a:rPr lang="en-US" dirty="0" smtClean="0"/>
              <a:t>BQB/WriteLife  Publishing</a:t>
            </a:r>
            <a:endParaRPr lang="en-US" dirty="0"/>
          </a:p>
        </p:txBody>
      </p:sp>
      <p:sp>
        <p:nvSpPr>
          <p:cNvPr id="15" name="TextBox 14"/>
          <p:cNvSpPr txBox="1"/>
          <p:nvPr/>
        </p:nvSpPr>
        <p:spPr>
          <a:xfrm>
            <a:off x="3581400" y="5029200"/>
            <a:ext cx="2057400" cy="369332"/>
          </a:xfrm>
          <a:prstGeom prst="rect">
            <a:avLst/>
          </a:prstGeom>
          <a:noFill/>
        </p:spPr>
        <p:txBody>
          <a:bodyPr wrap="square" rtlCol="0">
            <a:spAutoFit/>
          </a:bodyPr>
          <a:lstStyle/>
          <a:p>
            <a:r>
              <a:rPr lang="en-US" b="1" dirty="0" smtClean="0"/>
              <a:t>	</a:t>
            </a:r>
            <a:endParaRPr lang="en-US" dirty="0"/>
          </a:p>
        </p:txBody>
      </p:sp>
    </p:spTree>
    <p:extLst>
      <p:ext uri="{BB962C8B-B14F-4D97-AF65-F5344CB8AC3E}">
        <p14:creationId xmlns:p14="http://schemas.microsoft.com/office/powerpoint/2010/main" xmlns="" val="3528957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67512"/>
          </a:xfrm>
        </p:spPr>
        <p:txBody>
          <a:bodyPr>
            <a:normAutofit fontScale="90000"/>
          </a:bodyPr>
          <a:lstStyle/>
          <a:p>
            <a:r>
              <a:rPr lang="en-US" b="1" dirty="0" smtClean="0"/>
              <a:t>Book Reviews Continued</a:t>
            </a:r>
            <a:endParaRPr lang="en-US" b="1" dirty="0"/>
          </a:p>
        </p:txBody>
      </p:sp>
      <p:sp>
        <p:nvSpPr>
          <p:cNvPr id="3" name="Content Placeholder 2"/>
          <p:cNvSpPr>
            <a:spLocks noGrp="1"/>
          </p:cNvSpPr>
          <p:nvPr>
            <p:ph idx="1"/>
          </p:nvPr>
        </p:nvSpPr>
        <p:spPr>
          <a:xfrm>
            <a:off x="457200" y="2057400"/>
            <a:ext cx="8229600" cy="4267200"/>
          </a:xfrm>
        </p:spPr>
        <p:txBody>
          <a:bodyPr>
            <a:normAutofit/>
          </a:bodyPr>
          <a:lstStyle/>
          <a:p>
            <a:pPr lvl="0">
              <a:buClr>
                <a:schemeClr val="accent2">
                  <a:lumMod val="50000"/>
                </a:schemeClr>
              </a:buClr>
            </a:pPr>
            <a:r>
              <a:rPr lang="en-US" sz="2000" dirty="0" smtClean="0"/>
              <a:t>Book reviews don’t have to stop once your book has been published, or if it has been on the marketplace for a while. </a:t>
            </a:r>
          </a:p>
          <a:p>
            <a:pPr lvl="0">
              <a:buClr>
                <a:schemeClr val="accent2">
                  <a:lumMod val="50000"/>
                </a:schemeClr>
              </a:buClr>
            </a:pPr>
            <a:r>
              <a:rPr lang="en-US" sz="2000" dirty="0" smtClean="0"/>
              <a:t>Check out paid reviews like Chanticleer reviews </a:t>
            </a:r>
            <a:r>
              <a:rPr lang="en-US" sz="2000" dirty="0" smtClean="0">
                <a:hlinkClick r:id="rId2"/>
              </a:rPr>
              <a:t>www.ChantiReviews.com</a:t>
            </a:r>
            <a:r>
              <a:rPr lang="en-US" sz="2000" dirty="0" smtClean="0"/>
              <a:t> </a:t>
            </a:r>
          </a:p>
          <a:p>
            <a:pPr lvl="0">
              <a:buClr>
                <a:schemeClr val="accent2">
                  <a:lumMod val="50000"/>
                </a:schemeClr>
              </a:buClr>
            </a:pPr>
            <a:r>
              <a:rPr lang="en-US" sz="2000" dirty="0" smtClean="0"/>
              <a:t>Look for bloggers that specialize in backlist books</a:t>
            </a:r>
            <a:r>
              <a:rPr lang="en-US" sz="2000" dirty="0" smtClean="0"/>
              <a:t>, i.e. </a:t>
            </a:r>
            <a:r>
              <a:rPr lang="en-US" sz="2000" dirty="0" smtClean="0">
                <a:hlinkClick r:id="rId3"/>
              </a:rPr>
              <a:t>https://bookbacklist.wordpress.com/about</a:t>
            </a:r>
            <a:r>
              <a:rPr lang="en-US" sz="2000" dirty="0" smtClean="0">
                <a:hlinkClick r:id="rId3"/>
              </a:rPr>
              <a:t>/</a:t>
            </a:r>
            <a:endParaRPr lang="en-US" sz="2000" dirty="0" smtClean="0"/>
          </a:p>
          <a:p>
            <a:pPr lvl="0">
              <a:buClr>
                <a:schemeClr val="accent2">
                  <a:lumMod val="50000"/>
                </a:schemeClr>
              </a:buClr>
            </a:pPr>
            <a:r>
              <a:rPr lang="en-US" sz="2000" dirty="0" smtClean="0"/>
              <a:t>Watch for local resources such as regional magazines or online magazines that do book reviews.</a:t>
            </a:r>
          </a:p>
          <a:p>
            <a:pPr lvl="0">
              <a:buClr>
                <a:schemeClr val="accent2">
                  <a:lumMod val="50000"/>
                </a:schemeClr>
              </a:buClr>
            </a:pPr>
            <a:r>
              <a:rPr lang="en-US" sz="2000" dirty="0" smtClean="0"/>
              <a:t>Find magazines that focus on your genre.</a:t>
            </a:r>
          </a:p>
          <a:p>
            <a:pPr lvl="0">
              <a:buClr>
                <a:schemeClr val="accent2">
                  <a:lumMod val="50000"/>
                </a:schemeClr>
              </a:buClr>
            </a:pPr>
            <a:r>
              <a:rPr lang="en-US" sz="2000" dirty="0" smtClean="0"/>
              <a:t>Ask your social media circles if they would post reviews on your book on Amazon or Goodreads. You might be surprised how many people have read your book, but just don’t think of posting a review. </a:t>
            </a:r>
            <a:endParaRPr lang="en-US" sz="2000" dirty="0" smtClean="0"/>
          </a:p>
          <a:p>
            <a:pPr lvl="0">
              <a:buClr>
                <a:schemeClr val="accent2">
                  <a:lumMod val="50000"/>
                </a:schemeClr>
              </a:buClr>
              <a:buNone/>
            </a:pPr>
            <a:endParaRPr lang="en-US" sz="3000" dirty="0" smtClean="0"/>
          </a:p>
          <a:p>
            <a:pPr lvl="0">
              <a:buClr>
                <a:schemeClr val="accent2">
                  <a:lumMod val="50000"/>
                </a:schemeClr>
              </a:buCl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b="1" dirty="0" smtClean="0"/>
              <a:t>Book Clubs</a:t>
            </a:r>
            <a:endParaRPr lang="en-US" b="1" dirty="0"/>
          </a:p>
        </p:txBody>
      </p:sp>
      <p:sp>
        <p:nvSpPr>
          <p:cNvPr id="3" name="Content Placeholder 2"/>
          <p:cNvSpPr>
            <a:spLocks noGrp="1"/>
          </p:cNvSpPr>
          <p:nvPr>
            <p:ph idx="1"/>
          </p:nvPr>
        </p:nvSpPr>
        <p:spPr>
          <a:xfrm>
            <a:off x="457200" y="1524000"/>
            <a:ext cx="8229600" cy="4800600"/>
          </a:xfrm>
        </p:spPr>
        <p:txBody>
          <a:bodyPr>
            <a:normAutofit fontScale="40000" lnSpcReduction="20000"/>
          </a:bodyPr>
          <a:lstStyle/>
          <a:p>
            <a:pPr lvl="0" algn="ctr">
              <a:buClr>
                <a:schemeClr val="accent2">
                  <a:lumMod val="50000"/>
                </a:schemeClr>
              </a:buClr>
              <a:buNone/>
            </a:pPr>
            <a:r>
              <a:rPr lang="en-US" sz="4200" b="1" dirty="0" smtClean="0"/>
              <a:t>Many well-known authors have kicked up their awareness through book clubs. </a:t>
            </a:r>
          </a:p>
          <a:p>
            <a:pPr lvl="0">
              <a:buClr>
                <a:schemeClr val="accent2">
                  <a:lumMod val="50000"/>
                </a:schemeClr>
              </a:buClr>
              <a:buNone/>
            </a:pPr>
            <a:endParaRPr lang="en-US" sz="4200" b="1" u="sng" dirty="0" smtClean="0"/>
          </a:p>
          <a:p>
            <a:pPr lvl="0">
              <a:buClr>
                <a:schemeClr val="accent2">
                  <a:lumMod val="50000"/>
                </a:schemeClr>
              </a:buClr>
              <a:buNone/>
            </a:pPr>
            <a:r>
              <a:rPr lang="en-US" sz="4200" b="1" u="sng" dirty="0" smtClean="0"/>
              <a:t>Finding them:</a:t>
            </a:r>
          </a:p>
          <a:p>
            <a:pPr lvl="0">
              <a:buClr>
                <a:schemeClr val="accent2">
                  <a:lumMod val="50000"/>
                </a:schemeClr>
              </a:buClr>
              <a:buNone/>
            </a:pPr>
            <a:endParaRPr lang="en-US" sz="4200" b="1" u="sng" dirty="0" smtClean="0"/>
          </a:p>
          <a:p>
            <a:pPr lvl="0">
              <a:buClr>
                <a:schemeClr val="accent2">
                  <a:lumMod val="50000"/>
                </a:schemeClr>
              </a:buClr>
              <a:buFont typeface="Arial" pitchFamily="34" charset="0"/>
              <a:buChar char="•"/>
            </a:pPr>
            <a:r>
              <a:rPr lang="en-US" sz="4200" dirty="0" smtClean="0"/>
              <a:t>Ask your friends and acquaintances. </a:t>
            </a:r>
          </a:p>
          <a:p>
            <a:pPr lvl="0">
              <a:buClr>
                <a:schemeClr val="accent2">
                  <a:lumMod val="50000"/>
                </a:schemeClr>
              </a:buClr>
              <a:buFont typeface="Arial" pitchFamily="34" charset="0"/>
              <a:buChar char="•"/>
            </a:pPr>
            <a:r>
              <a:rPr lang="en-US" sz="4200" dirty="0" smtClean="0">
                <a:hlinkClick r:id="rId2"/>
              </a:rPr>
              <a:t>www.wherewriterswin.com</a:t>
            </a:r>
            <a:r>
              <a:rPr lang="en-US" sz="4200" dirty="0" smtClean="0"/>
              <a:t> provides a list of book clubs for their Winner Circle members. </a:t>
            </a:r>
          </a:p>
          <a:p>
            <a:pPr lvl="0">
              <a:buClr>
                <a:schemeClr val="accent2">
                  <a:lumMod val="50000"/>
                </a:schemeClr>
              </a:buClr>
              <a:buFont typeface="Arial" pitchFamily="34" charset="0"/>
              <a:buChar char="•"/>
            </a:pPr>
            <a:r>
              <a:rPr lang="en-US" sz="4200" dirty="0" smtClean="0"/>
              <a:t>Check out your local library, bookstores, or coffee shops where book clubs often meet.</a:t>
            </a:r>
          </a:p>
          <a:p>
            <a:pPr lvl="0">
              <a:buClr>
                <a:schemeClr val="accent2">
                  <a:lumMod val="50000"/>
                </a:schemeClr>
              </a:buClr>
              <a:buFont typeface="Arial" pitchFamily="34" charset="0"/>
              <a:buChar char="•"/>
            </a:pPr>
            <a:r>
              <a:rPr lang="en-US" sz="4200" dirty="0" smtClean="0"/>
              <a:t>Search for book clubs on </a:t>
            </a:r>
            <a:r>
              <a:rPr lang="en-US" sz="4200" dirty="0" err="1" smtClean="0"/>
              <a:t>Facebook</a:t>
            </a:r>
            <a:r>
              <a:rPr lang="en-US" sz="4200" dirty="0" smtClean="0"/>
              <a:t> and Goodreads</a:t>
            </a:r>
          </a:p>
          <a:p>
            <a:pPr lvl="0">
              <a:buClr>
                <a:schemeClr val="accent2">
                  <a:lumMod val="50000"/>
                </a:schemeClr>
              </a:buClr>
              <a:buFont typeface="Arial" pitchFamily="34" charset="0"/>
              <a:buChar char="•"/>
            </a:pPr>
            <a:r>
              <a:rPr lang="en-US" sz="4200" dirty="0" smtClean="0"/>
              <a:t>Search online for book clubs in your city.</a:t>
            </a:r>
          </a:p>
          <a:p>
            <a:pPr lvl="0">
              <a:buClr>
                <a:schemeClr val="accent2">
                  <a:lumMod val="50000"/>
                </a:schemeClr>
              </a:buClr>
              <a:buFont typeface="Arial" pitchFamily="34" charset="0"/>
              <a:buChar char="•"/>
            </a:pPr>
            <a:r>
              <a:rPr lang="en-US" sz="4200" dirty="0" smtClean="0"/>
              <a:t>Create a Google (Giga) Alert for book clubs.</a:t>
            </a:r>
          </a:p>
          <a:p>
            <a:pPr lvl="0">
              <a:buClr>
                <a:schemeClr val="accent2">
                  <a:lumMod val="50000"/>
                </a:schemeClr>
              </a:buClr>
              <a:buFont typeface="Arial" pitchFamily="34" charset="0"/>
              <a:buChar char="•"/>
            </a:pPr>
            <a:r>
              <a:rPr lang="en-US" sz="4200" dirty="0" smtClean="0"/>
              <a:t>Check out </a:t>
            </a:r>
            <a:r>
              <a:rPr lang="en-US" sz="4200" dirty="0" smtClean="0">
                <a:hlinkClick r:id="rId3"/>
              </a:rPr>
              <a:t>http://bookclub.meetup.com</a:t>
            </a:r>
            <a:r>
              <a:rPr lang="en-US" sz="4200" dirty="0" smtClean="0"/>
              <a:t> Put in your zip code and it will list the book clubs in your area along with the pertinent information.</a:t>
            </a:r>
          </a:p>
          <a:p>
            <a:pPr lvl="0">
              <a:buClr>
                <a:schemeClr val="accent2">
                  <a:lumMod val="50000"/>
                </a:schemeClr>
              </a:buClr>
              <a:buFont typeface="Arial" pitchFamily="34" charset="0"/>
              <a:buChar char="•"/>
            </a:pPr>
            <a:r>
              <a:rPr lang="en-US" sz="4200" dirty="0" smtClean="0">
                <a:hlinkClick r:id="rId4"/>
              </a:rPr>
              <a:t>www.readerscircle.org</a:t>
            </a:r>
            <a:r>
              <a:rPr lang="en-US" sz="4200" dirty="0" smtClean="0"/>
              <a:t> let’s you put in a zip code and will provide local book club and contact information. </a:t>
            </a:r>
          </a:p>
          <a:p>
            <a:pPr lvl="0">
              <a:buClr>
                <a:schemeClr val="accent2">
                  <a:lumMod val="50000"/>
                </a:schemeClr>
              </a:buClr>
              <a:buFont typeface="Arial" pitchFamily="34" charset="0"/>
              <a:buChar char="•"/>
            </a:pPr>
            <a:r>
              <a:rPr lang="en-US" sz="4200" dirty="0" smtClean="0"/>
              <a:t>Use relevant hash-tags on your social media. John Daly uses #</a:t>
            </a:r>
            <a:r>
              <a:rPr lang="en-US" sz="4200" dirty="0" err="1" smtClean="0"/>
              <a:t>ColoradoBookClubs</a:t>
            </a:r>
            <a:r>
              <a:rPr lang="en-US" sz="4200" dirty="0" smtClean="0"/>
              <a:t>. </a:t>
            </a:r>
          </a:p>
          <a:p>
            <a:pPr lvl="0">
              <a:buClr>
                <a:schemeClr val="accent2">
                  <a:lumMod val="50000"/>
                </a:schemeClr>
              </a:buClr>
              <a:buFont typeface="Arial" pitchFamily="34" charset="0"/>
              <a:buChar char="•"/>
            </a:pPr>
            <a:r>
              <a:rPr lang="en-US" sz="4200" dirty="0" smtClean="0"/>
              <a:t>Have a list of “Suggested Book Club Questions” on your author website along with your contact information. </a:t>
            </a:r>
            <a:r>
              <a:rPr lang="en-US" sz="4200" dirty="0" smtClean="0"/>
              <a:t> </a:t>
            </a:r>
          </a:p>
          <a:p>
            <a:pPr lvl="1">
              <a:buClr>
                <a:schemeClr val="accent2">
                  <a:lumMod val="50000"/>
                </a:schemeClr>
              </a:buClr>
            </a:pPr>
            <a:endParaRPr lang="en-US" sz="20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b="1" dirty="0" smtClean="0"/>
              <a:t>Book Clubs Continued</a:t>
            </a:r>
            <a:endParaRPr lang="en-US" b="1" dirty="0"/>
          </a:p>
        </p:txBody>
      </p:sp>
      <p:sp>
        <p:nvSpPr>
          <p:cNvPr id="3" name="Content Placeholder 2"/>
          <p:cNvSpPr>
            <a:spLocks noGrp="1"/>
          </p:cNvSpPr>
          <p:nvPr>
            <p:ph idx="1"/>
          </p:nvPr>
        </p:nvSpPr>
        <p:spPr>
          <a:xfrm>
            <a:off x="457200" y="1524000"/>
            <a:ext cx="8229600" cy="4800600"/>
          </a:xfrm>
        </p:spPr>
        <p:txBody>
          <a:bodyPr>
            <a:normAutofit lnSpcReduction="10000"/>
          </a:bodyPr>
          <a:lstStyle/>
          <a:p>
            <a:pPr lvl="0" algn="ctr">
              <a:buClr>
                <a:schemeClr val="accent2">
                  <a:lumMod val="50000"/>
                </a:schemeClr>
              </a:buClr>
              <a:buNone/>
            </a:pPr>
            <a:r>
              <a:rPr lang="en-US" sz="2000" b="1" dirty="0" smtClean="0"/>
              <a:t>Many book clubs love to speak with authors (especially local authors) to learn about their craft and chat about their book. But that doesn’t mean it won’t take work to get in front of a book club.</a:t>
            </a:r>
          </a:p>
          <a:p>
            <a:pPr lvl="0">
              <a:buClr>
                <a:schemeClr val="accent2">
                  <a:lumMod val="50000"/>
                </a:schemeClr>
              </a:buClr>
              <a:buNone/>
            </a:pPr>
            <a:r>
              <a:rPr lang="en-US" sz="2000" b="1" u="sng" dirty="0" smtClean="0"/>
              <a:t>Contacting them:</a:t>
            </a:r>
            <a:endParaRPr lang="en-US" sz="2000" b="1" u="sng" dirty="0" smtClean="0"/>
          </a:p>
          <a:p>
            <a:pPr lvl="0">
              <a:buClr>
                <a:schemeClr val="accent2">
                  <a:lumMod val="50000"/>
                </a:schemeClr>
              </a:buClr>
            </a:pPr>
            <a:r>
              <a:rPr lang="en-US" sz="2000" dirty="0" smtClean="0"/>
              <a:t>Research the book club to find out the type of books they read. If they don’t read your genre, don’t waste your time.</a:t>
            </a:r>
          </a:p>
          <a:p>
            <a:pPr lvl="0">
              <a:buClr>
                <a:schemeClr val="accent2">
                  <a:lumMod val="50000"/>
                </a:schemeClr>
              </a:buClr>
            </a:pPr>
            <a:r>
              <a:rPr lang="en-US" sz="2000" dirty="0" smtClean="0"/>
              <a:t>Once you’ve researched the club, contact the organizer to introduce yourself, provide a book description, and explain that you’re interested in participating as a visiting author. </a:t>
            </a:r>
          </a:p>
          <a:p>
            <a:pPr lvl="0">
              <a:buClr>
                <a:schemeClr val="accent2">
                  <a:lumMod val="50000"/>
                </a:schemeClr>
              </a:buClr>
            </a:pPr>
            <a:r>
              <a:rPr lang="en-US" sz="2000" dirty="0" smtClean="0"/>
              <a:t>Keep in mind that book clubs often plan their reading lists months in advance.</a:t>
            </a:r>
          </a:p>
          <a:p>
            <a:pPr lvl="0">
              <a:buClr>
                <a:schemeClr val="accent2">
                  <a:lumMod val="50000"/>
                </a:schemeClr>
              </a:buClr>
            </a:pPr>
            <a:r>
              <a:rPr lang="en-US" sz="2000" dirty="0" smtClean="0"/>
              <a:t>The group organizer may ask you where they can find your book, if it’s available through the library, or if they can get a discount if they buy several at a time for their members. Be prepared to answer these questions.</a:t>
            </a:r>
            <a:endParaRPr lang="en-US" sz="2000" dirty="0" smtClean="0"/>
          </a:p>
          <a:p>
            <a:pPr lvl="1">
              <a:buClr>
                <a:schemeClr val="accent2">
                  <a:lumMod val="50000"/>
                </a:schemeClr>
              </a:buClr>
            </a:pPr>
            <a:endParaRPr lang="en-US" sz="2000" dirty="0" smtClean="0"/>
          </a:p>
          <a:p>
            <a:pPr lvl="0">
              <a:buClr>
                <a:schemeClr val="accent2">
                  <a:lumMod val="50000"/>
                </a:schemeClr>
              </a:buCl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b="1" dirty="0" smtClean="0"/>
              <a:t>Book Clubs Continued</a:t>
            </a:r>
            <a:endParaRPr lang="en-US" b="1" dirty="0"/>
          </a:p>
        </p:txBody>
      </p:sp>
      <p:sp>
        <p:nvSpPr>
          <p:cNvPr id="3" name="Content Placeholder 2"/>
          <p:cNvSpPr>
            <a:spLocks noGrp="1"/>
          </p:cNvSpPr>
          <p:nvPr>
            <p:ph idx="1"/>
          </p:nvPr>
        </p:nvSpPr>
        <p:spPr>
          <a:xfrm>
            <a:off x="457200" y="1524000"/>
            <a:ext cx="8229600" cy="4800600"/>
          </a:xfrm>
        </p:spPr>
        <p:txBody>
          <a:bodyPr>
            <a:normAutofit fontScale="92500" lnSpcReduction="20000"/>
          </a:bodyPr>
          <a:lstStyle/>
          <a:p>
            <a:pPr lvl="0" algn="ctr">
              <a:buClr>
                <a:schemeClr val="accent2">
                  <a:lumMod val="50000"/>
                </a:schemeClr>
              </a:buClr>
              <a:buNone/>
            </a:pPr>
            <a:r>
              <a:rPr lang="en-US" sz="2000" b="1" dirty="0" smtClean="0"/>
              <a:t>If you get invited to a book club. Prepare!</a:t>
            </a:r>
          </a:p>
          <a:p>
            <a:pPr lvl="0">
              <a:buClr>
                <a:schemeClr val="accent2">
                  <a:lumMod val="50000"/>
                </a:schemeClr>
              </a:buClr>
              <a:buNone/>
            </a:pPr>
            <a:r>
              <a:rPr lang="en-US" sz="2000" b="1" u="sng" dirty="0" smtClean="0"/>
              <a:t>Your appearance:</a:t>
            </a:r>
            <a:endParaRPr lang="en-US" sz="2000" b="1" u="sng" dirty="0" smtClean="0"/>
          </a:p>
          <a:p>
            <a:pPr lvl="0">
              <a:buClr>
                <a:schemeClr val="accent2">
                  <a:lumMod val="50000"/>
                </a:schemeClr>
              </a:buClr>
            </a:pPr>
            <a:r>
              <a:rPr lang="en-US" sz="2000" dirty="0" smtClean="0"/>
              <a:t>Be on time. </a:t>
            </a:r>
          </a:p>
          <a:p>
            <a:pPr lvl="0">
              <a:buClr>
                <a:schemeClr val="accent2">
                  <a:lumMod val="50000"/>
                </a:schemeClr>
              </a:buClr>
            </a:pPr>
            <a:r>
              <a:rPr lang="en-US" sz="2000" dirty="0" smtClean="0"/>
              <a:t>Decide if you want to prepare a list of discussion points or speak on the fly. If you prepare discussion points, provide the list to the organizer before the event. If you want to speak on the fly, still be prepared to discuss certain topics.  Knowing what you want to discuss can prevent moments of awkward silence. </a:t>
            </a:r>
          </a:p>
          <a:p>
            <a:pPr lvl="0">
              <a:buClr>
                <a:schemeClr val="accent2">
                  <a:lumMod val="50000"/>
                </a:schemeClr>
              </a:buClr>
            </a:pPr>
            <a:r>
              <a:rPr lang="en-US" sz="2000" dirty="0" smtClean="0"/>
              <a:t>Ask questions. Engage the readers. Ask them what they liked about the book or what didn’t work for them. Be prepared to get both praise and criticism. Don’t take the criticism personally and don’t try to turn their opinion. Just accept it. Keep it cordial. Enjoy the experience.</a:t>
            </a:r>
          </a:p>
          <a:p>
            <a:pPr lvl="0">
              <a:buClr>
                <a:schemeClr val="accent2">
                  <a:lumMod val="50000"/>
                </a:schemeClr>
              </a:buClr>
            </a:pPr>
            <a:r>
              <a:rPr lang="en-US" sz="2000" dirty="0" smtClean="0"/>
              <a:t>Remember, whether or not someone liked your book, they can walk away really liking their experience with you and that can add to your author branding. </a:t>
            </a:r>
          </a:p>
          <a:p>
            <a:pPr lvl="0">
              <a:buClr>
                <a:schemeClr val="accent2">
                  <a:lumMod val="50000"/>
                </a:schemeClr>
              </a:buClr>
            </a:pPr>
            <a:r>
              <a:rPr lang="en-US" sz="2000" dirty="0" smtClean="0"/>
              <a:t>Bring a bookmark for everyone. </a:t>
            </a:r>
          </a:p>
          <a:p>
            <a:pPr lvl="0">
              <a:buClr>
                <a:schemeClr val="accent2">
                  <a:lumMod val="50000"/>
                </a:schemeClr>
              </a:buClr>
            </a:pPr>
            <a:r>
              <a:rPr lang="en-US" sz="2000" dirty="0" smtClean="0"/>
              <a:t>Offer to sign their copies of your book.</a:t>
            </a:r>
          </a:p>
          <a:p>
            <a:pPr lvl="0">
              <a:buClr>
                <a:schemeClr val="accent2">
                  <a:lumMod val="50000"/>
                </a:schemeClr>
              </a:buClr>
            </a:pPr>
            <a:r>
              <a:rPr lang="en-US" sz="2000" dirty="0" smtClean="0"/>
              <a:t> Ask if they would consider leaving a review on Amazon or Goodreads. </a:t>
            </a:r>
            <a:endParaRPr lang="en-US" sz="2000" dirty="0" smtClean="0"/>
          </a:p>
          <a:p>
            <a:pPr lvl="0">
              <a:buClr>
                <a:schemeClr val="accent2">
                  <a:lumMod val="50000"/>
                </a:schemeClr>
              </a:buCl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Publicity</a:t>
            </a:r>
            <a:endParaRPr lang="en-US" b="1" dirty="0"/>
          </a:p>
        </p:txBody>
      </p:sp>
      <p:sp>
        <p:nvSpPr>
          <p:cNvPr id="3" name="Content Placeholder 2"/>
          <p:cNvSpPr>
            <a:spLocks noGrp="1"/>
          </p:cNvSpPr>
          <p:nvPr>
            <p:ph idx="1"/>
          </p:nvPr>
        </p:nvSpPr>
        <p:spPr/>
        <p:txBody>
          <a:bodyPr>
            <a:normAutofit fontScale="85000" lnSpcReduction="10000"/>
          </a:bodyPr>
          <a:lstStyle/>
          <a:p>
            <a:pPr>
              <a:buClr>
                <a:schemeClr val="accent2">
                  <a:lumMod val="50000"/>
                </a:schemeClr>
              </a:buClr>
              <a:buNone/>
            </a:pPr>
            <a:r>
              <a:rPr lang="en-US" sz="2000" dirty="0" smtClean="0"/>
              <a:t>Publicity is everything from print interviews online or in magazines, articles, radio interviews, television interviews, etc.  </a:t>
            </a:r>
            <a:endParaRPr lang="en-US" sz="2000" dirty="0" smtClean="0"/>
          </a:p>
          <a:p>
            <a:pPr>
              <a:buClr>
                <a:schemeClr val="accent2">
                  <a:lumMod val="50000"/>
                </a:schemeClr>
              </a:buClr>
            </a:pPr>
            <a:r>
              <a:rPr lang="en-US" sz="2000" dirty="0" smtClean="0"/>
              <a:t>Think </a:t>
            </a:r>
            <a:r>
              <a:rPr lang="en-US" sz="2000" dirty="0" smtClean="0"/>
              <a:t>outside the box and beyond your book.</a:t>
            </a:r>
          </a:p>
          <a:p>
            <a:pPr lvl="1">
              <a:buClr>
                <a:schemeClr val="accent2">
                  <a:lumMod val="50000"/>
                </a:schemeClr>
              </a:buClr>
              <a:buFont typeface="Wingdings" pitchFamily="2" charset="2"/>
              <a:buChar char="§"/>
            </a:pPr>
            <a:r>
              <a:rPr lang="en-US" sz="2000" dirty="0" smtClean="0"/>
              <a:t>For instance, </a:t>
            </a:r>
            <a:r>
              <a:rPr lang="en-US" sz="2000" dirty="0" smtClean="0"/>
              <a:t>Millie West, one </a:t>
            </a:r>
            <a:r>
              <a:rPr lang="en-US" sz="2000" dirty="0" smtClean="0"/>
              <a:t>of our </a:t>
            </a:r>
            <a:r>
              <a:rPr lang="en-US" sz="2000" dirty="0" smtClean="0"/>
              <a:t>authors, </a:t>
            </a:r>
            <a:r>
              <a:rPr lang="en-US" sz="2000" dirty="0" smtClean="0"/>
              <a:t>submitted an article on her flower gardens to a local magazine and was featured with a mention of her book. </a:t>
            </a:r>
          </a:p>
          <a:p>
            <a:pPr lvl="1">
              <a:buClr>
                <a:schemeClr val="accent2">
                  <a:lumMod val="50000"/>
                </a:schemeClr>
              </a:buClr>
              <a:buFont typeface="Wingdings" pitchFamily="2" charset="2"/>
              <a:buChar char="§"/>
            </a:pPr>
            <a:r>
              <a:rPr lang="en-US" sz="2000" dirty="0" smtClean="0"/>
              <a:t>Elena Stowell, whose book is about overcoming </a:t>
            </a:r>
            <a:r>
              <a:rPr lang="en-US" sz="2000" dirty="0" smtClean="0"/>
              <a:t>grief </a:t>
            </a:r>
            <a:r>
              <a:rPr lang="en-US" sz="2000" dirty="0" smtClean="0"/>
              <a:t>with </a:t>
            </a:r>
            <a:r>
              <a:rPr lang="en-US" sz="2000" dirty="0" err="1" smtClean="0"/>
              <a:t>Jiu-Jitsu</a:t>
            </a:r>
            <a:r>
              <a:rPr lang="en-US" sz="2000" dirty="0" smtClean="0"/>
              <a:t> </a:t>
            </a:r>
            <a:r>
              <a:rPr lang="en-US" sz="2000" dirty="0" smtClean="0"/>
              <a:t>is involved in Jiu-Jitsu and submits articles to Jiu-Jitsu magazines and her book is mentioned in the articles. </a:t>
            </a:r>
            <a:endParaRPr lang="en-US" sz="2000" dirty="0" smtClean="0"/>
          </a:p>
          <a:p>
            <a:pPr lvl="1">
              <a:buClr>
                <a:schemeClr val="accent2">
                  <a:lumMod val="50000"/>
                </a:schemeClr>
              </a:buClr>
              <a:buFont typeface="Wingdings" pitchFamily="2" charset="2"/>
              <a:buChar char="§"/>
            </a:pPr>
            <a:r>
              <a:rPr lang="en-US" sz="2000" dirty="0" smtClean="0"/>
              <a:t>Ted </a:t>
            </a:r>
            <a:r>
              <a:rPr lang="en-US" sz="2000" dirty="0" err="1" smtClean="0"/>
              <a:t>Edlich</a:t>
            </a:r>
            <a:r>
              <a:rPr lang="en-US" sz="2000" dirty="0" smtClean="0"/>
              <a:t> whose book will release in April of 2016, was recently featured in the Roanoke newspaper in regard to his black belt in Karate.</a:t>
            </a:r>
          </a:p>
          <a:p>
            <a:pPr lvl="1">
              <a:buClr>
                <a:schemeClr val="accent2">
                  <a:lumMod val="50000"/>
                </a:schemeClr>
              </a:buClr>
              <a:buFont typeface="Wingdings" pitchFamily="2" charset="2"/>
              <a:buChar char="§"/>
            </a:pPr>
            <a:r>
              <a:rPr lang="en-US" sz="2000" dirty="0" smtClean="0"/>
              <a:t>Harriet Hodgson is a prolific writer who is involved with a myriad of organizations connected with the genres of her book and she writes articles for them.</a:t>
            </a:r>
            <a:endParaRPr lang="en-US" sz="2000" dirty="0" smtClean="0"/>
          </a:p>
          <a:p>
            <a:pPr lvl="0">
              <a:buClr>
                <a:schemeClr val="accent2">
                  <a:lumMod val="50000"/>
                </a:schemeClr>
              </a:buClr>
            </a:pPr>
            <a:r>
              <a:rPr lang="en-US" sz="2000" dirty="0" smtClean="0"/>
              <a:t>Go after low hanging fruit like HARO (help a reporter out) </a:t>
            </a:r>
            <a:r>
              <a:rPr lang="en-US" sz="2000" dirty="0" smtClean="0">
                <a:hlinkClick r:id="rId2"/>
              </a:rPr>
              <a:t>www.helpareporterout.com</a:t>
            </a:r>
            <a:r>
              <a:rPr lang="en-US" sz="2000" dirty="0" smtClean="0"/>
              <a:t> which seeks sources for articles and media </a:t>
            </a:r>
            <a:r>
              <a:rPr lang="en-US" sz="2000" dirty="0" smtClean="0"/>
              <a:t>coverage. You can sign up for their email which is sent several times a week.  </a:t>
            </a:r>
            <a:endParaRPr lang="en-US" sz="2000" dirty="0" smtClean="0"/>
          </a:p>
          <a:p>
            <a:pPr lvl="0">
              <a:buClr>
                <a:schemeClr val="accent2">
                  <a:lumMod val="50000"/>
                </a:schemeClr>
              </a:buClr>
              <a:buNone/>
            </a:pPr>
            <a:endParaRPr lang="en-US" sz="3000" dirty="0" smtClean="0"/>
          </a:p>
          <a:p>
            <a:pPr lvl="0">
              <a:buClr>
                <a:schemeClr val="accent2">
                  <a:lumMod val="50000"/>
                </a:schemeClr>
              </a:buClr>
            </a:pPr>
            <a:endParaRPr lang="en-US" dirty="0"/>
          </a:p>
        </p:txBody>
      </p:sp>
      <p:sp>
        <p:nvSpPr>
          <p:cNvPr id="4" name="AutoShape 2" descr="data:image/jpeg;base64,/9j/4AAQSkZJRgABAQAAAQABAAD/2wCEAAkGBhQSEQ8SEhIWFBUVFyEYFxgTGBQWHxoUGhsXIBcXGRgaHycfGR0jHRweITsjIycqLCwtGCE0NTA2NTIsMSwBCQoKBQUFDQUFDSkYEhgpKSkpKSkpKSkpKSkpKSkpKSkpKSkpKSkpKSkpKSkpKSkpKSkpKSkpKSkpKSkpKSkpKf/AABEIAG0AbQMBIgACEQEDEQH/xAAcAAEBAQACAwEAAAAAAAAAAAAABwgFBgEDBAL/xABDEAABAwICBQcHCgQHAAAAAAABAAIDBBEFEgcTITFBBghRYXGBsiIyNXSCkbEjQlJUYnKSk6HBFqPR0hUXJTNDc6L/xAAUAQEAAAAAAAAAAAAAAAAAAAAA/8QAFBEBAAAAAAAAAAAAAAAAAAAAAP/aAAwDAQACEQMRAD8AuKIiAiIgIiICIiAiIgIiICIiAiIgIiIC8PeACSbAbSTssOleivr44Y3yyvbHGwXc5xsAOsrOOlHTDJXl9NSl0dLuJ3Om63fRZ9njx6AHPaUtNxfnpMNeQ3dJUNNi7pbEeA+3vPDZtPnm88o6iSpqqeSZ8keq1gD3OdZ4c0XF91wVE1Webj6QqfVz42INFIi6Dpi5cT4bSRPp2jPLJkzuGYMAaTu3Fx4X2bCg5vSJV1EWGVslJfXNZdpbtIbmbnc3rDMxHWFC9GGluelqmx1k8ktPKbOMri8xuO6QF223SN1jfgqRog0puxESU1VlFQwZmloyiSPj5O4ObxA3g7thUv00chRh9ZrYW2p6i7mAbmPHns7Ntx1G3BBp4G+1eVM9BXLI1dEaeV15aWzbne6E/wC2eu1i3uCpiD48WxeKlifPUSNjjYLuc79Bs2knoG0rqB03YT9aP5U39q4nnEOP+Fx9dQ2/4ZFm1Bqj/O/CfrR/Km/tX4l044SASKlziBewilueoXaBftKy0iDumkXSdPikltsVM0/JxA/+5D8536DhxJ6WiICrPNx9IVPq58bFJlWebj6QqfVz42IKdy20wUuG1Dad8ckr7Bz9Xlsxp3XzEXJG2w4WXNYpQU2MYcW3D4ahmaN9trXfNeOhzTw7QeKlXOK5JZXQ4gwefaKX7wB1bu8At9kL7ublykLo6qheb6v5WO/BrjaQDqzWPa4oJDSzz4XiAPmzUspBHTlNnDra4XHWHLR/L7Co8WwZ74xmJiFRAeOYNzAdpaS3vUt5xOAiKtgqmiwqI7O65I7C/wCEt9y79oBxfXYVqnG5glcz2HWe39XOHcgjuiDlCaTFaY3syY6l/wB19svueGnuWrljrldhxo8Sq4meTqp3FnU3Nmj/AEIWusJrhNBBMN0sbXjsc0EfFBOOcT6Li9Yb4ZFm5aR5xPouL1hvhkWbkBERAREQFWebj6QqfVz42KTKs83H0hU+rnxsQV3SxQCbCMQaR5sWsHUYyHjw/qoXoJrTHjMDRulZIw9gY5/xYFcdLeIiHB68k+fHqx1mQhuzuJPcVENA9CZMYheN0Ucjz2FhZ8ZAgoPORpgaKjk4tny9zmOJ8IXGc2ipP+pR8Bq3d51g/ZclzkqoCio4+Lpy7uawg+MLjubRSm2JScCY2941h/dB0nTfDlxqrP0hG7+Uwfsr/oynz4ThpPCBrfwjKPgs/wCm2fNjVZ9nVt90TCfitA6NKcswnDQeNOx34hmHxQdX5wkDnYU0gEhk7C63AWeLnquQO9ZqW4JoWvaWvaHNIsQ4AgjoIO9cR/BNB9RpvyYv6IMbItk/wTQfUab8mL+i9c/IPD3tc11DT2cLG0TAe4gAg9Y2oMdIqNpO0RS4c508GaWkJ373RX+bJ0jod77HfOUBVnm4+kKn1c+NikyrPNx9IVPq58bEHIc4vlUXSwUDPNYBNJ1vcCGDubc+2Fy3N05MmOCorXi2uOrjv9Bh8tw6i7Z7BXduV+i6ixKWOaoa8SMGXNE7LmaDsa7YbgXO0WO3evr5R41T4Rh7pA0MjhYGRRj5z7WYwcdvE9AJKCKc4XHxNXxUzTcU0flf9klnH3Ny+9UXQNhGowlsjhYzyOk27PIHktv+EnsKgWE4fNimINZculqZS57ui5LpHnqAue5aL0lY0zC8HfHF5JMYpoB2ty39lgJ7QOlBnTlPXmtxGqkZt187sn3XOtGPdYLXuGUQhhhibujY1g7GtAHwWXtDXJw1eK05IuyD5Z/sWyDveW911qpAREQEREH5liDgWuAc0ixBAIIO8EHeFANKehQwayrw9pdF50kI2mMcXM4uZ1bx2btAogw4qzzcfSFT6ufGxdo0p6ExPnq8PYGzHbJCLNbJ0uZwa7jbce3f82gbkNV0s9TU1MLoWmPVtEgyuc4uBJy77ADeelBa10zSnyCditKyKOQRyRvzsz3yu2EFrrXI377G1l3NEE70WaLRhTZZp3sfUPFi5l8scY2lrS4Am5FybDcFHdL/AC7GI1tojenguyL7R+fJ3kbOoBaH5eYVNU4dWQU7ssskdm7bX2i7b8Mwu32lFtGehiofVtlxCB0UEJzZH2vI8HyW2B8ziTuO4bzYKFoR5FmiodbK201TZ7gd7Y/+Np6DYl1vtW4KjIiAiIgIiICIiAiIgIiICIiAiIg//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Q8SEhIWFBUVFyEYFxgTGBQWHxoUGhsXIBcXGRgaHycfGR0jHRweITsjIycqLCwtGCE0NTA2NTIsMSwBCQoKBQUFDQUFDSkYEhgpKSkpKSkpKSkpKSkpKSkpKSkpKSkpKSkpKSkpKSkpKSkpKSkpKSkpKSkpKSkpKSkpKf/AABEIAG0AbQMBIgACEQEDEQH/xAAcAAEBAQACAwEAAAAAAAAAAAAABwgFBgEDBAL/xABDEAABAwICBQcHCgQHAAAAAAABAAIDBBEFEgcTITFBBghRYXGBsiIyNXSCkbEjQlJUYnKSk6HBFqPR0hUXJTNDc6L/xAAUAQEAAAAAAAAAAAAAAAAAAAAA/8QAFBEBAAAAAAAAAAAAAAAAAAAAAP/aAAwDAQACEQMRAD8AuKIiAiIgIiICIiAiIgIiICIiAiIgIiIC8PeACSbAbSTssOleivr44Y3yyvbHGwXc5xsAOsrOOlHTDJXl9NSl0dLuJ3Om63fRZ9njx6AHPaUtNxfnpMNeQ3dJUNNi7pbEeA+3vPDZtPnm88o6iSpqqeSZ8keq1gD3OdZ4c0XF91wVE1Webj6QqfVz42INFIi6Dpi5cT4bSRPp2jPLJkzuGYMAaTu3Fx4X2bCg5vSJV1EWGVslJfXNZdpbtIbmbnc3rDMxHWFC9GGluelqmx1k8ktPKbOMri8xuO6QF223SN1jfgqRog0puxESU1VlFQwZmloyiSPj5O4ObxA3g7thUv00chRh9ZrYW2p6i7mAbmPHns7Ntx1G3BBp4G+1eVM9BXLI1dEaeV15aWzbne6E/wC2eu1i3uCpiD48WxeKlifPUSNjjYLuc79Bs2knoG0rqB03YT9aP5U39q4nnEOP+Fx9dQ2/4ZFm1Bqj/O/CfrR/Km/tX4l044SASKlziBewilueoXaBftKy0iDumkXSdPikltsVM0/JxA/+5D8536DhxJ6WiICrPNx9IVPq58bFJlWebj6QqfVz42IKdy20wUuG1Dad8ckr7Bz9Xlsxp3XzEXJG2w4WXNYpQU2MYcW3D4ahmaN9trXfNeOhzTw7QeKlXOK5JZXQ4gwefaKX7wB1bu8At9kL7ublykLo6qheb6v5WO/BrjaQDqzWPa4oJDSzz4XiAPmzUspBHTlNnDra4XHWHLR/L7Co8WwZ74xmJiFRAeOYNzAdpaS3vUt5xOAiKtgqmiwqI7O65I7C/wCEt9y79oBxfXYVqnG5glcz2HWe39XOHcgjuiDlCaTFaY3syY6l/wB19svueGnuWrljrldhxo8Sq4meTqp3FnU3Nmj/AEIWusJrhNBBMN0sbXjsc0EfFBOOcT6Li9Yb4ZFm5aR5xPouL1hvhkWbkBERAREQFWebj6QqfVz42KTKs83H0hU+rnxsQV3SxQCbCMQaR5sWsHUYyHjw/qoXoJrTHjMDRulZIw9gY5/xYFcdLeIiHB68k+fHqx1mQhuzuJPcVENA9CZMYheN0Ucjz2FhZ8ZAgoPORpgaKjk4tny9zmOJ8IXGc2ipP+pR8Bq3d51g/ZclzkqoCio4+Lpy7uawg+MLjubRSm2JScCY2941h/dB0nTfDlxqrP0hG7+Uwfsr/oynz4ThpPCBrfwjKPgs/wCm2fNjVZ9nVt90TCfitA6NKcswnDQeNOx34hmHxQdX5wkDnYU0gEhk7C63AWeLnquQO9ZqW4JoWvaWvaHNIsQ4AgjoIO9cR/BNB9RpvyYv6IMbItk/wTQfUab8mL+i9c/IPD3tc11DT2cLG0TAe4gAg9Y2oMdIqNpO0RS4c508GaWkJ373RX+bJ0jod77HfOUBVnm4+kKn1c+NikyrPNx9IVPq58bEHIc4vlUXSwUDPNYBNJ1vcCGDubc+2Fy3N05MmOCorXi2uOrjv9Bh8tw6i7Z7BXduV+i6ixKWOaoa8SMGXNE7LmaDsa7YbgXO0WO3evr5R41T4Rh7pA0MjhYGRRj5z7WYwcdvE9AJKCKc4XHxNXxUzTcU0flf9klnH3Ny+9UXQNhGowlsjhYzyOk27PIHktv+EnsKgWE4fNimINZculqZS57ui5LpHnqAue5aL0lY0zC8HfHF5JMYpoB2ty39lgJ7QOlBnTlPXmtxGqkZt187sn3XOtGPdYLXuGUQhhhibujY1g7GtAHwWXtDXJw1eK05IuyD5Z/sWyDveW911qpAREQEREH5liDgWuAc0ixBAIIO8EHeFANKehQwayrw9pdF50kI2mMcXM4uZ1bx2btAogw4qzzcfSFT6ufGxdo0p6ExPnq8PYGzHbJCLNbJ0uZwa7jbce3f82gbkNV0s9TU1MLoWmPVtEgyuc4uBJy77ADeelBa10zSnyCditKyKOQRyRvzsz3yu2EFrrXI377G1l3NEE70WaLRhTZZp3sfUPFi5l8scY2lrS4Am5FybDcFHdL/AC7GI1tojenguyL7R+fJ3kbOoBaH5eYVNU4dWQU7ssskdm7bX2i7b8Mwu32lFtGehiofVtlxCB0UEJzZH2vI8HyW2B8ziTuO4bzYKFoR5FmiodbK201TZ7gd7Y/+Np6DYl1vtW4KjIiAiIgIiICIiAiIgIiICIiAiIg//9k="/>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academictech.doit.wisc.edu/sites/all/images/OTR/speakers.pn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67200" y="727076"/>
            <a:ext cx="1304925" cy="130492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Publicity continued … </a:t>
            </a:r>
            <a:endParaRPr lang="en-US" b="1" dirty="0"/>
          </a:p>
        </p:txBody>
      </p:sp>
      <p:sp>
        <p:nvSpPr>
          <p:cNvPr id="3" name="Content Placeholder 2"/>
          <p:cNvSpPr>
            <a:spLocks noGrp="1"/>
          </p:cNvSpPr>
          <p:nvPr>
            <p:ph idx="1"/>
          </p:nvPr>
        </p:nvSpPr>
        <p:spPr/>
        <p:txBody>
          <a:bodyPr>
            <a:normAutofit fontScale="92500" lnSpcReduction="20000"/>
          </a:bodyPr>
          <a:lstStyle/>
          <a:p>
            <a:pPr lvl="0">
              <a:buClr>
                <a:schemeClr val="accent2">
                  <a:lumMod val="50000"/>
                </a:schemeClr>
              </a:buClr>
            </a:pPr>
            <a:r>
              <a:rPr lang="en-US" sz="2000" dirty="0" smtClean="0"/>
              <a:t>Grace Mortensen, BQB/</a:t>
            </a:r>
            <a:r>
              <a:rPr lang="en-US" sz="2000" dirty="0" err="1" smtClean="0"/>
              <a:t>WriteLife’s</a:t>
            </a:r>
            <a:r>
              <a:rPr lang="en-US" sz="2000" dirty="0" smtClean="0"/>
              <a:t> press release writer does </a:t>
            </a:r>
            <a:r>
              <a:rPr lang="en-US" sz="2000" dirty="0" smtClean="0"/>
              <a:t>the initial press release on every book we publish.</a:t>
            </a:r>
          </a:p>
          <a:p>
            <a:pPr lvl="0">
              <a:buClr>
                <a:schemeClr val="accent2">
                  <a:lumMod val="50000"/>
                </a:schemeClr>
              </a:buClr>
            </a:pPr>
            <a:r>
              <a:rPr lang="en-US" sz="2000" dirty="0" smtClean="0"/>
              <a:t>But press releases can be an ongoing occurrence as you and your book gain attention, i.e. if you are a </a:t>
            </a:r>
            <a:r>
              <a:rPr lang="en-US" sz="2000" dirty="0" smtClean="0"/>
              <a:t>presenter, speaker, your book can be connected to a news event, etc.</a:t>
            </a:r>
          </a:p>
          <a:p>
            <a:pPr lvl="1">
              <a:buClr>
                <a:schemeClr val="accent2">
                  <a:lumMod val="50000"/>
                </a:schemeClr>
              </a:buClr>
              <a:buFont typeface="Wingdings" pitchFamily="2" charset="2"/>
              <a:buChar char="§"/>
            </a:pPr>
            <a:r>
              <a:rPr lang="en-US" sz="2000" dirty="0" smtClean="0"/>
              <a:t>Post </a:t>
            </a:r>
            <a:r>
              <a:rPr lang="en-US" sz="2000" dirty="0" smtClean="0"/>
              <a:t>press releases on the Internet through resources such as PR Log </a:t>
            </a:r>
            <a:r>
              <a:rPr lang="en-US" sz="2000" dirty="0" smtClean="0">
                <a:hlinkClick r:id="rId2"/>
              </a:rPr>
              <a:t>www.prlog.org</a:t>
            </a:r>
            <a:r>
              <a:rPr lang="en-US" sz="2000" dirty="0" smtClean="0"/>
              <a:t> a free press release distribution </a:t>
            </a:r>
            <a:r>
              <a:rPr lang="en-US" sz="2000" dirty="0" smtClean="0"/>
              <a:t>resource.</a:t>
            </a:r>
          </a:p>
          <a:p>
            <a:pPr lvl="1">
              <a:buClr>
                <a:schemeClr val="accent2">
                  <a:lumMod val="50000"/>
                </a:schemeClr>
              </a:buClr>
              <a:buFont typeface="Wingdings" pitchFamily="2" charset="2"/>
              <a:buChar char="§"/>
            </a:pPr>
            <a:r>
              <a:rPr lang="en-US" sz="2000" dirty="0" smtClean="0"/>
              <a:t>Research local media sources to send your release to. </a:t>
            </a:r>
            <a:endParaRPr lang="en-US" sz="2000" dirty="0" smtClean="0"/>
          </a:p>
          <a:p>
            <a:pPr lvl="1">
              <a:buClr>
                <a:schemeClr val="accent2">
                  <a:lumMod val="50000"/>
                </a:schemeClr>
              </a:buClr>
            </a:pPr>
            <a:r>
              <a:rPr lang="en-US" sz="2000" dirty="0" smtClean="0"/>
              <a:t>Before you </a:t>
            </a:r>
            <a:r>
              <a:rPr lang="en-US" sz="2000" dirty="0" smtClean="0"/>
              <a:t>do, </a:t>
            </a:r>
            <a:r>
              <a:rPr lang="en-US" sz="2000" dirty="0" smtClean="0"/>
              <a:t>know the basics of a good press </a:t>
            </a:r>
            <a:r>
              <a:rPr lang="en-US" sz="2000" dirty="0" smtClean="0"/>
              <a:t>release.</a:t>
            </a:r>
          </a:p>
          <a:p>
            <a:pPr lvl="1">
              <a:buClr>
                <a:schemeClr val="accent2">
                  <a:lumMod val="50000"/>
                </a:schemeClr>
              </a:buClr>
            </a:pPr>
            <a:r>
              <a:rPr lang="en-US" sz="2000" dirty="0" smtClean="0"/>
              <a:t>If you don’t want to write and post your own releases, contact Grace - </a:t>
            </a:r>
            <a:r>
              <a:rPr lang="en-US" sz="2000" dirty="0" smtClean="0">
                <a:hlinkClick r:id="rId3"/>
              </a:rPr>
              <a:t>grace@bqbpublishing.com</a:t>
            </a:r>
            <a:r>
              <a:rPr lang="en-US" sz="2000" dirty="0" smtClean="0"/>
              <a:t> to inquire about her services for BQB/WriteLife authors.  </a:t>
            </a:r>
            <a:endParaRPr lang="en-US" sz="2000" dirty="0" smtClean="0"/>
          </a:p>
          <a:p>
            <a:pPr lvl="0">
              <a:buClr>
                <a:schemeClr val="accent2">
                  <a:lumMod val="50000"/>
                </a:schemeClr>
              </a:buClr>
            </a:pPr>
            <a:r>
              <a:rPr lang="en-US" sz="2000" dirty="0" smtClean="0"/>
              <a:t>Build relationships with media (especially local media</a:t>
            </a:r>
            <a:r>
              <a:rPr lang="en-US" sz="2000" dirty="0" smtClean="0"/>
              <a:t>).</a:t>
            </a:r>
            <a:endParaRPr lang="en-US" sz="2000" dirty="0" smtClean="0"/>
          </a:p>
          <a:p>
            <a:pPr lvl="0">
              <a:buClr>
                <a:schemeClr val="accent2">
                  <a:lumMod val="50000"/>
                </a:schemeClr>
              </a:buClr>
            </a:pPr>
            <a:r>
              <a:rPr lang="en-US" sz="2000" dirty="0" smtClean="0"/>
              <a:t>Use local media posting sites for  listing any events you </a:t>
            </a:r>
            <a:r>
              <a:rPr lang="en-US" sz="2000" dirty="0" smtClean="0"/>
              <a:t>do.</a:t>
            </a:r>
            <a:r>
              <a:rPr lang="en-US" dirty="0" smtClean="0"/>
              <a:t/>
            </a:r>
            <a:br>
              <a:rPr lang="en-US" dirty="0" smtClean="0"/>
            </a:br>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b="1" dirty="0" smtClean="0"/>
              <a:t>Publicity continued … </a:t>
            </a:r>
            <a:endParaRPr lang="en-US" b="1" dirty="0"/>
          </a:p>
        </p:txBody>
      </p:sp>
      <p:sp>
        <p:nvSpPr>
          <p:cNvPr id="3" name="Content Placeholder 2"/>
          <p:cNvSpPr>
            <a:spLocks noGrp="1"/>
          </p:cNvSpPr>
          <p:nvPr>
            <p:ph idx="1"/>
          </p:nvPr>
        </p:nvSpPr>
        <p:spPr>
          <a:xfrm>
            <a:off x="457200" y="1447800"/>
            <a:ext cx="8229600" cy="4876800"/>
          </a:xfrm>
        </p:spPr>
        <p:txBody>
          <a:bodyPr>
            <a:normAutofit fontScale="92500" lnSpcReduction="20000"/>
          </a:bodyPr>
          <a:lstStyle/>
          <a:p>
            <a:pPr lvl="0">
              <a:buClr>
                <a:schemeClr val="accent2">
                  <a:lumMod val="50000"/>
                </a:schemeClr>
              </a:buClr>
              <a:buNone/>
            </a:pPr>
            <a:r>
              <a:rPr lang="en-US" sz="2000" b="1" u="sng" dirty="0" smtClean="0"/>
              <a:t>Getting Interviews  on Local TV Talk Shows</a:t>
            </a:r>
          </a:p>
          <a:p>
            <a:pPr lvl="0">
              <a:buClr>
                <a:schemeClr val="accent2">
                  <a:lumMod val="50000"/>
                </a:schemeClr>
              </a:buClr>
              <a:buNone/>
            </a:pPr>
            <a:r>
              <a:rPr lang="en-US" sz="2000" dirty="0" smtClean="0"/>
              <a:t>One of our authors, Bob Fiacco, has had great success in book appearances on local TV Talk Shows in both Virginia and South Carolina. This is his approach: </a:t>
            </a:r>
          </a:p>
          <a:p>
            <a:pPr lvl="0">
              <a:buClr>
                <a:schemeClr val="accent2">
                  <a:lumMod val="50000"/>
                </a:schemeClr>
              </a:buClr>
              <a:buSzPct val="75000"/>
            </a:pPr>
            <a:r>
              <a:rPr lang="en-US" sz="2000" dirty="0" smtClean="0"/>
              <a:t>Do your research</a:t>
            </a:r>
          </a:p>
          <a:p>
            <a:pPr lvl="1">
              <a:buClr>
                <a:schemeClr val="accent2">
                  <a:lumMod val="50000"/>
                </a:schemeClr>
              </a:buClr>
              <a:buSzPct val="75000"/>
              <a:buFont typeface="Wingdings" pitchFamily="2" charset="2"/>
              <a:buChar char="§"/>
            </a:pPr>
            <a:r>
              <a:rPr lang="en-US" sz="2000" dirty="0" smtClean="0"/>
              <a:t>Know what local talk shows air in your area</a:t>
            </a:r>
          </a:p>
          <a:p>
            <a:pPr lvl="1">
              <a:buClr>
                <a:schemeClr val="accent2">
                  <a:lumMod val="50000"/>
                </a:schemeClr>
              </a:buClr>
              <a:buSzPct val="75000"/>
              <a:buFont typeface="Wingdings" pitchFamily="2" charset="2"/>
              <a:buChar char="§"/>
            </a:pPr>
            <a:r>
              <a:rPr lang="en-US" sz="2000" dirty="0" smtClean="0"/>
              <a:t>Pay attention to the types of shows they do, and then pitch ideas according to their trend.</a:t>
            </a:r>
          </a:p>
          <a:p>
            <a:pPr lvl="1">
              <a:buClr>
                <a:schemeClr val="accent2">
                  <a:lumMod val="50000"/>
                </a:schemeClr>
              </a:buClr>
              <a:buSzPct val="75000"/>
              <a:buFont typeface="Wingdings" pitchFamily="2" charset="2"/>
              <a:buChar char="§"/>
            </a:pPr>
            <a:r>
              <a:rPr lang="en-US" sz="2000" dirty="0" smtClean="0"/>
              <a:t>Find out who to contact. Bookings are usually handled by the show’s producer or assistant producer.</a:t>
            </a:r>
            <a:endParaRPr lang="en-US" sz="2000" dirty="0" smtClean="0"/>
          </a:p>
          <a:p>
            <a:pPr lvl="0">
              <a:buClr>
                <a:schemeClr val="accent2">
                  <a:lumMod val="50000"/>
                </a:schemeClr>
              </a:buClr>
              <a:buSzPct val="75000"/>
            </a:pPr>
            <a:r>
              <a:rPr lang="en-US" sz="2000" dirty="0" smtClean="0"/>
              <a:t>Contact them</a:t>
            </a:r>
          </a:p>
          <a:p>
            <a:pPr lvl="1">
              <a:buClr>
                <a:schemeClr val="accent2">
                  <a:lumMod val="50000"/>
                </a:schemeClr>
              </a:buClr>
              <a:buSzPct val="75000"/>
              <a:buFont typeface="Wingdings" pitchFamily="2" charset="2"/>
              <a:buChar char="§"/>
            </a:pPr>
            <a:r>
              <a:rPr lang="en-US" sz="2000" dirty="0" smtClean="0"/>
              <a:t>Send or leave a professional author press kit.</a:t>
            </a:r>
          </a:p>
          <a:p>
            <a:pPr lvl="1">
              <a:buClr>
                <a:schemeClr val="accent2">
                  <a:lumMod val="50000"/>
                </a:schemeClr>
              </a:buClr>
              <a:buSzPct val="75000"/>
              <a:buFont typeface="Wingdings" pitchFamily="2" charset="2"/>
              <a:buChar char="§"/>
            </a:pPr>
            <a:r>
              <a:rPr lang="en-US" sz="2000" dirty="0" smtClean="0"/>
              <a:t>Include a listing of any local events (speaking events, book signings, etc. that you have planned.)</a:t>
            </a:r>
          </a:p>
          <a:p>
            <a:pPr lvl="1">
              <a:buClr>
                <a:schemeClr val="accent2">
                  <a:lumMod val="50000"/>
                </a:schemeClr>
              </a:buClr>
              <a:buSzPct val="75000"/>
              <a:buFont typeface="Wingdings" pitchFamily="2" charset="2"/>
              <a:buChar char="§"/>
            </a:pPr>
            <a:r>
              <a:rPr lang="en-US" sz="2000" dirty="0" smtClean="0"/>
              <a:t>Include a video of an appearance (or the link to one).</a:t>
            </a:r>
          </a:p>
          <a:p>
            <a:pPr lvl="1">
              <a:buClr>
                <a:schemeClr val="accent2">
                  <a:lumMod val="50000"/>
                </a:schemeClr>
              </a:buClr>
              <a:buSzPct val="75000"/>
              <a:buFont typeface="Wingdings" pitchFamily="2" charset="2"/>
              <a:buChar char="§"/>
            </a:pPr>
            <a:r>
              <a:rPr lang="en-US" sz="2000" dirty="0" smtClean="0"/>
              <a:t>One attempt will probably not be enough. Be professional, but it’s okay to be persistent. </a:t>
            </a:r>
            <a:endParaRPr lang="en-US" sz="20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b="1" dirty="0" smtClean="0"/>
              <a:t>Publicity continued … </a:t>
            </a:r>
            <a:endParaRPr lang="en-US" b="1" dirty="0"/>
          </a:p>
        </p:txBody>
      </p:sp>
      <p:sp>
        <p:nvSpPr>
          <p:cNvPr id="3" name="Content Placeholder 2"/>
          <p:cNvSpPr>
            <a:spLocks noGrp="1"/>
          </p:cNvSpPr>
          <p:nvPr>
            <p:ph idx="1"/>
          </p:nvPr>
        </p:nvSpPr>
        <p:spPr>
          <a:xfrm>
            <a:off x="457200" y="1447800"/>
            <a:ext cx="8229600" cy="4876800"/>
          </a:xfrm>
        </p:spPr>
        <p:txBody>
          <a:bodyPr>
            <a:normAutofit/>
          </a:bodyPr>
          <a:lstStyle/>
          <a:p>
            <a:pPr lvl="0">
              <a:buClr>
                <a:schemeClr val="accent2">
                  <a:lumMod val="50000"/>
                </a:schemeClr>
              </a:buClr>
              <a:buNone/>
            </a:pPr>
            <a:r>
              <a:rPr lang="en-US" sz="2000" b="1" u="sng" dirty="0" smtClean="0"/>
              <a:t>Your Appearance</a:t>
            </a:r>
          </a:p>
          <a:p>
            <a:pPr lvl="0">
              <a:buClr>
                <a:schemeClr val="accent2">
                  <a:lumMod val="50000"/>
                </a:schemeClr>
              </a:buClr>
              <a:buSzPct val="75000"/>
            </a:pPr>
            <a:r>
              <a:rPr lang="en-US" sz="2000" dirty="0" smtClean="0"/>
              <a:t>When you’re successful in booking an appearance, go prepared:</a:t>
            </a:r>
          </a:p>
          <a:p>
            <a:pPr lvl="1">
              <a:buClr>
                <a:schemeClr val="accent2">
                  <a:lumMod val="50000"/>
                </a:schemeClr>
              </a:buClr>
              <a:buSzPct val="75000"/>
              <a:buFont typeface="Wingdings" pitchFamily="2" charset="2"/>
              <a:buChar char="§"/>
            </a:pPr>
            <a:r>
              <a:rPr lang="en-US" sz="2000" dirty="0" smtClean="0"/>
              <a:t>Dress the part. </a:t>
            </a:r>
          </a:p>
          <a:p>
            <a:pPr lvl="1">
              <a:buClr>
                <a:schemeClr val="accent2">
                  <a:lumMod val="50000"/>
                </a:schemeClr>
              </a:buClr>
              <a:buSzPct val="75000"/>
              <a:buFont typeface="Wingdings" pitchFamily="2" charset="2"/>
              <a:buChar char="§"/>
            </a:pPr>
            <a:r>
              <a:rPr lang="en-US" sz="2000" dirty="0" smtClean="0"/>
              <a:t>Provide a list of interview questions.</a:t>
            </a:r>
          </a:p>
          <a:p>
            <a:pPr lvl="1">
              <a:buClr>
                <a:schemeClr val="accent2">
                  <a:lumMod val="50000"/>
                </a:schemeClr>
              </a:buClr>
              <a:buSzPct val="75000"/>
              <a:buFont typeface="Wingdings" pitchFamily="2" charset="2"/>
              <a:buChar char="§"/>
            </a:pPr>
            <a:r>
              <a:rPr lang="en-US" sz="2000" dirty="0" smtClean="0"/>
              <a:t>Bring a copy of your book. (After the show, it’s always a nice gesture to sign the book and leave it with your host)</a:t>
            </a:r>
            <a:endParaRPr lang="en-US" sz="2000" dirty="0" smtClean="0"/>
          </a:p>
          <a:p>
            <a:pPr lvl="1">
              <a:buClr>
                <a:schemeClr val="accent2">
                  <a:lumMod val="50000"/>
                </a:schemeClr>
              </a:buClr>
              <a:buSzPct val="75000"/>
              <a:buFont typeface="Wingdings" pitchFamily="2" charset="2"/>
              <a:buChar char="§"/>
            </a:pPr>
            <a:r>
              <a:rPr lang="en-US" sz="2000" dirty="0" smtClean="0"/>
              <a:t>Provide your website URL – they may post it on the screen during your interview.</a:t>
            </a:r>
          </a:p>
          <a:p>
            <a:pPr lvl="1">
              <a:buClr>
                <a:schemeClr val="accent2">
                  <a:lumMod val="50000"/>
                </a:schemeClr>
              </a:buClr>
              <a:buSzPct val="75000"/>
              <a:buFont typeface="Wingdings" pitchFamily="2" charset="2"/>
              <a:buChar char="§"/>
            </a:pPr>
            <a:r>
              <a:rPr lang="en-US" sz="2000" dirty="0" smtClean="0"/>
              <a:t>Provide a list of local events you’ll be doing in close proximity to your interview. </a:t>
            </a:r>
          </a:p>
          <a:p>
            <a:pPr lvl="1">
              <a:buClr>
                <a:schemeClr val="accent2">
                  <a:lumMod val="50000"/>
                </a:schemeClr>
              </a:buClr>
              <a:buSzPct val="75000"/>
              <a:buFont typeface="Wingdings" pitchFamily="2" charset="2"/>
              <a:buChar char="§"/>
            </a:pPr>
            <a:r>
              <a:rPr lang="en-US" sz="2000" dirty="0" smtClean="0"/>
              <a:t>Provide a list of where your book can be purchased. </a:t>
            </a:r>
            <a:endParaRPr lang="en-US" sz="2000"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b="1" dirty="0" smtClean="0"/>
              <a:t>Publicity continued … </a:t>
            </a:r>
            <a:endParaRPr lang="en-US" b="1" dirty="0"/>
          </a:p>
        </p:txBody>
      </p:sp>
      <p:sp>
        <p:nvSpPr>
          <p:cNvPr id="3" name="Content Placeholder 2"/>
          <p:cNvSpPr>
            <a:spLocks noGrp="1"/>
          </p:cNvSpPr>
          <p:nvPr>
            <p:ph idx="1"/>
          </p:nvPr>
        </p:nvSpPr>
        <p:spPr>
          <a:xfrm>
            <a:off x="457200" y="1447800"/>
            <a:ext cx="8229600" cy="4876800"/>
          </a:xfrm>
        </p:spPr>
        <p:txBody>
          <a:bodyPr>
            <a:normAutofit fontScale="92500" lnSpcReduction="10000"/>
          </a:bodyPr>
          <a:lstStyle/>
          <a:p>
            <a:pPr lvl="0">
              <a:buClr>
                <a:schemeClr val="accent2">
                  <a:lumMod val="50000"/>
                </a:schemeClr>
              </a:buClr>
              <a:buNone/>
            </a:pPr>
            <a:r>
              <a:rPr lang="en-US" sz="2000" b="1" u="sng" dirty="0" smtClean="0"/>
              <a:t>Radio </a:t>
            </a:r>
            <a:r>
              <a:rPr lang="en-US" sz="2000" b="1" u="sng" dirty="0" err="1" smtClean="0"/>
              <a:t>Inteviews</a:t>
            </a:r>
            <a:endParaRPr lang="en-US" sz="2000" b="1" u="sng" dirty="0" smtClean="0"/>
          </a:p>
          <a:p>
            <a:pPr lvl="0">
              <a:buClr>
                <a:schemeClr val="accent2">
                  <a:lumMod val="50000"/>
                </a:schemeClr>
              </a:buClr>
              <a:buSzPct val="75000"/>
            </a:pPr>
            <a:r>
              <a:rPr lang="en-US" sz="2000" dirty="0" smtClean="0"/>
              <a:t>Radio or blog radio interviews can help build your author brand.</a:t>
            </a:r>
          </a:p>
          <a:p>
            <a:pPr lvl="0">
              <a:buClr>
                <a:schemeClr val="accent2">
                  <a:lumMod val="50000"/>
                </a:schemeClr>
              </a:buClr>
              <a:buSzPct val="75000"/>
            </a:pPr>
            <a:r>
              <a:rPr lang="en-US" sz="2000" dirty="0" smtClean="0"/>
              <a:t>Do </a:t>
            </a:r>
            <a:r>
              <a:rPr lang="en-US" sz="2000" dirty="0" smtClean="0"/>
              <a:t>your research</a:t>
            </a:r>
          </a:p>
          <a:p>
            <a:pPr lvl="1">
              <a:buClr>
                <a:schemeClr val="accent2">
                  <a:lumMod val="50000"/>
                </a:schemeClr>
              </a:buClr>
              <a:buSzPct val="75000"/>
              <a:buFont typeface="Wingdings" pitchFamily="2" charset="2"/>
              <a:buChar char="§"/>
            </a:pPr>
            <a:r>
              <a:rPr lang="en-US" sz="2000" dirty="0" smtClean="0"/>
              <a:t>Start with local radio talk programs.</a:t>
            </a:r>
            <a:endParaRPr lang="en-US" sz="2000" dirty="0" smtClean="0"/>
          </a:p>
          <a:p>
            <a:pPr lvl="1">
              <a:buClr>
                <a:schemeClr val="accent2">
                  <a:lumMod val="50000"/>
                </a:schemeClr>
              </a:buClr>
              <a:buSzPct val="75000"/>
              <a:buFont typeface="Wingdings" pitchFamily="2" charset="2"/>
              <a:buChar char="§"/>
            </a:pPr>
            <a:r>
              <a:rPr lang="en-US" sz="2000" dirty="0" smtClean="0"/>
              <a:t>Pay attention to the types of shows they do, and then pitch ideas according to their trend.</a:t>
            </a:r>
          </a:p>
          <a:p>
            <a:pPr lvl="1">
              <a:buClr>
                <a:schemeClr val="accent2">
                  <a:lumMod val="50000"/>
                </a:schemeClr>
              </a:buClr>
              <a:buSzPct val="75000"/>
              <a:buFont typeface="Wingdings" pitchFamily="2" charset="2"/>
              <a:buChar char="§"/>
            </a:pPr>
            <a:r>
              <a:rPr lang="en-US" sz="2000" dirty="0" smtClean="0"/>
              <a:t>Find out who to contact. Bookings are usually handled by the show’s producer or assistant producer.</a:t>
            </a:r>
          </a:p>
          <a:p>
            <a:pPr lvl="0">
              <a:buClr>
                <a:schemeClr val="accent2">
                  <a:lumMod val="50000"/>
                </a:schemeClr>
              </a:buClr>
              <a:buSzPct val="75000"/>
            </a:pPr>
            <a:r>
              <a:rPr lang="en-US" sz="2000" dirty="0" smtClean="0"/>
              <a:t>Contact them</a:t>
            </a:r>
          </a:p>
          <a:p>
            <a:pPr lvl="1">
              <a:buClr>
                <a:schemeClr val="accent2">
                  <a:lumMod val="50000"/>
                </a:schemeClr>
              </a:buClr>
              <a:buSzPct val="75000"/>
              <a:buFont typeface="Wingdings" pitchFamily="2" charset="2"/>
              <a:buChar char="§"/>
            </a:pPr>
            <a:r>
              <a:rPr lang="en-US" sz="2000" dirty="0" smtClean="0"/>
              <a:t>Send or leave a professional author press kit.</a:t>
            </a:r>
          </a:p>
          <a:p>
            <a:pPr lvl="1">
              <a:buClr>
                <a:schemeClr val="accent2">
                  <a:lumMod val="50000"/>
                </a:schemeClr>
              </a:buClr>
              <a:buSzPct val="75000"/>
              <a:buFont typeface="Wingdings" pitchFamily="2" charset="2"/>
              <a:buChar char="§"/>
            </a:pPr>
            <a:r>
              <a:rPr lang="en-US" sz="2000" dirty="0" smtClean="0"/>
              <a:t>Include a listing of any local events (speaking events, book signings, etc. that you have planned.)</a:t>
            </a:r>
          </a:p>
          <a:p>
            <a:pPr lvl="1">
              <a:buClr>
                <a:schemeClr val="accent2">
                  <a:lumMod val="50000"/>
                </a:schemeClr>
              </a:buClr>
              <a:buSzPct val="75000"/>
              <a:buFont typeface="Wingdings" pitchFamily="2" charset="2"/>
              <a:buChar char="§"/>
            </a:pPr>
            <a:r>
              <a:rPr lang="en-US" sz="2000" dirty="0" smtClean="0"/>
              <a:t>Include </a:t>
            </a:r>
            <a:r>
              <a:rPr lang="en-US" sz="2000" dirty="0" smtClean="0"/>
              <a:t>an audio tape or link of any previous radio interviews you’ve done.</a:t>
            </a:r>
            <a:endParaRPr lang="en-US" sz="2000" dirty="0" smtClean="0"/>
          </a:p>
          <a:p>
            <a:pPr lvl="1">
              <a:buClr>
                <a:schemeClr val="accent2">
                  <a:lumMod val="50000"/>
                </a:schemeClr>
              </a:buClr>
              <a:buSzPct val="75000"/>
              <a:buFont typeface="Wingdings" pitchFamily="2" charset="2"/>
              <a:buChar char="§"/>
            </a:pPr>
            <a:r>
              <a:rPr lang="en-US" sz="2000" dirty="0" smtClean="0"/>
              <a:t>One attempt will probably not be enough. Be professional, but it’s okay to be persistent. </a:t>
            </a:r>
          </a:p>
          <a:p>
            <a:pPr lvl="0">
              <a:buClr>
                <a:schemeClr val="accent2">
                  <a:lumMod val="50000"/>
                </a:schemeClr>
              </a:buClr>
              <a:buSzPct val="75000"/>
            </a:pPr>
            <a:endParaRPr lang="en-US" sz="2000"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b="1" dirty="0" smtClean="0"/>
              <a:t>Publicity continued … </a:t>
            </a:r>
            <a:endParaRPr lang="en-US" b="1" dirty="0"/>
          </a:p>
        </p:txBody>
      </p:sp>
      <p:sp>
        <p:nvSpPr>
          <p:cNvPr id="3" name="Content Placeholder 2"/>
          <p:cNvSpPr>
            <a:spLocks noGrp="1"/>
          </p:cNvSpPr>
          <p:nvPr>
            <p:ph idx="1"/>
          </p:nvPr>
        </p:nvSpPr>
        <p:spPr>
          <a:xfrm>
            <a:off x="457200" y="1447800"/>
            <a:ext cx="8229600" cy="4876800"/>
          </a:xfrm>
        </p:spPr>
        <p:txBody>
          <a:bodyPr>
            <a:normAutofit lnSpcReduction="10000"/>
          </a:bodyPr>
          <a:lstStyle/>
          <a:p>
            <a:pPr lvl="0">
              <a:buClr>
                <a:schemeClr val="accent2">
                  <a:lumMod val="50000"/>
                </a:schemeClr>
              </a:buClr>
              <a:buNone/>
            </a:pPr>
            <a:r>
              <a:rPr lang="en-US" sz="2000" b="1" u="sng" dirty="0" smtClean="0"/>
              <a:t>Your Appearance</a:t>
            </a:r>
          </a:p>
          <a:p>
            <a:pPr lvl="0">
              <a:buClr>
                <a:schemeClr val="accent2">
                  <a:lumMod val="50000"/>
                </a:schemeClr>
              </a:buClr>
              <a:buSzPct val="75000"/>
            </a:pPr>
            <a:r>
              <a:rPr lang="en-US" sz="2000" dirty="0" smtClean="0"/>
              <a:t>When you’re successful in booking an appearance, go prepared:</a:t>
            </a:r>
          </a:p>
          <a:p>
            <a:pPr lvl="1">
              <a:buClr>
                <a:schemeClr val="accent2">
                  <a:lumMod val="50000"/>
                </a:schemeClr>
              </a:buClr>
              <a:buSzPct val="75000"/>
              <a:buFont typeface="Wingdings" pitchFamily="2" charset="2"/>
              <a:buChar char="§"/>
            </a:pPr>
            <a:r>
              <a:rPr lang="en-US" sz="2000" dirty="0" smtClean="0"/>
              <a:t>Arrive early.</a:t>
            </a:r>
          </a:p>
          <a:p>
            <a:pPr lvl="1">
              <a:buClr>
                <a:schemeClr val="accent2">
                  <a:lumMod val="50000"/>
                </a:schemeClr>
              </a:buClr>
              <a:buSzPct val="75000"/>
              <a:buFont typeface="Wingdings" pitchFamily="2" charset="2"/>
              <a:buChar char="§"/>
            </a:pPr>
            <a:r>
              <a:rPr lang="en-US" sz="2000" dirty="0" smtClean="0"/>
              <a:t>Dress the part. </a:t>
            </a:r>
            <a:r>
              <a:rPr lang="en-US" sz="2000" dirty="0" smtClean="0"/>
              <a:t>(Even though the listeners can’t see you, the producers and host can.)</a:t>
            </a:r>
            <a:endParaRPr lang="en-US" sz="2000" dirty="0" smtClean="0"/>
          </a:p>
          <a:p>
            <a:pPr lvl="1">
              <a:buClr>
                <a:schemeClr val="accent2">
                  <a:lumMod val="50000"/>
                </a:schemeClr>
              </a:buClr>
              <a:buSzPct val="75000"/>
              <a:buFont typeface="Wingdings" pitchFamily="2" charset="2"/>
              <a:buChar char="§"/>
            </a:pPr>
            <a:r>
              <a:rPr lang="en-US" sz="2000" dirty="0" smtClean="0"/>
              <a:t>Compile a sheet of bullet points to help keep you on track during the interview.</a:t>
            </a:r>
          </a:p>
          <a:p>
            <a:pPr lvl="1">
              <a:buClr>
                <a:schemeClr val="accent2">
                  <a:lumMod val="50000"/>
                </a:schemeClr>
              </a:buClr>
              <a:buSzPct val="75000"/>
              <a:buFont typeface="Wingdings" pitchFamily="2" charset="2"/>
              <a:buChar char="§"/>
            </a:pPr>
            <a:r>
              <a:rPr lang="en-US" sz="2000" dirty="0" smtClean="0"/>
              <a:t>If possible, chat with the presenter before you go on the air regarding the questions they want to ask you and the content you’d like to communicate.</a:t>
            </a:r>
            <a:endParaRPr lang="en-US" sz="2000" dirty="0" smtClean="0"/>
          </a:p>
          <a:p>
            <a:pPr lvl="1">
              <a:buClr>
                <a:schemeClr val="accent2">
                  <a:lumMod val="50000"/>
                </a:schemeClr>
              </a:buClr>
              <a:buSzPct val="75000"/>
              <a:buFont typeface="Wingdings" pitchFamily="2" charset="2"/>
              <a:buChar char="§"/>
            </a:pPr>
            <a:r>
              <a:rPr lang="en-US" sz="2000" dirty="0" smtClean="0"/>
              <a:t>During the interview, maintain good eye contact with the presenter.</a:t>
            </a:r>
          </a:p>
          <a:p>
            <a:pPr lvl="1">
              <a:buClr>
                <a:schemeClr val="accent2">
                  <a:lumMod val="50000"/>
                </a:schemeClr>
              </a:buClr>
              <a:buSzPct val="75000"/>
              <a:buFont typeface="Wingdings" pitchFamily="2" charset="2"/>
              <a:buChar char="§"/>
            </a:pPr>
            <a:r>
              <a:rPr lang="en-US" sz="2000" dirty="0" smtClean="0"/>
              <a:t>Speak clearly and enthusiastically. </a:t>
            </a:r>
          </a:p>
          <a:p>
            <a:pPr lvl="1">
              <a:buClr>
                <a:schemeClr val="accent2">
                  <a:lumMod val="50000"/>
                </a:schemeClr>
              </a:buClr>
              <a:buSzPct val="75000"/>
              <a:buFont typeface="Wingdings" pitchFamily="2" charset="2"/>
              <a:buChar char="§"/>
            </a:pPr>
            <a:r>
              <a:rPr lang="en-US" sz="2000" dirty="0" smtClean="0"/>
              <a:t>If you can, let listeners know where your book can be purchased. </a:t>
            </a:r>
          </a:p>
          <a:p>
            <a:pPr lvl="1">
              <a:buClr>
                <a:schemeClr val="accent2">
                  <a:lumMod val="50000"/>
                </a:schemeClr>
              </a:buClr>
              <a:buSzPct val="75000"/>
              <a:buFont typeface="Wingdings" pitchFamily="2" charset="2"/>
              <a:buChar char="§"/>
            </a:pPr>
            <a:r>
              <a:rPr lang="en-US" sz="2000" dirty="0" smtClean="0"/>
              <a:t>After the show, thank the presenter and ask for a </a:t>
            </a:r>
            <a:r>
              <a:rPr lang="en-US" sz="2000" dirty="0" err="1" smtClean="0"/>
              <a:t>compy</a:t>
            </a:r>
            <a:r>
              <a:rPr lang="en-US" sz="2000" dirty="0" smtClean="0"/>
              <a:t> of the interview.</a:t>
            </a:r>
            <a:endParaRPr lang="en-US" sz="20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09600"/>
          </a:xfrm>
        </p:spPr>
        <p:txBody>
          <a:bodyPr>
            <a:normAutofit fontScale="90000"/>
          </a:bodyPr>
          <a:lstStyle/>
          <a:p>
            <a:r>
              <a:rPr lang="en-US" b="1" dirty="0" smtClean="0"/>
              <a:t>Overview	</a:t>
            </a:r>
            <a:endParaRPr lang="en-US" b="1" dirty="0"/>
          </a:p>
        </p:txBody>
      </p:sp>
      <p:sp>
        <p:nvSpPr>
          <p:cNvPr id="3" name="Content Placeholder 2"/>
          <p:cNvSpPr>
            <a:spLocks noGrp="1"/>
          </p:cNvSpPr>
          <p:nvPr>
            <p:ph idx="1"/>
          </p:nvPr>
        </p:nvSpPr>
        <p:spPr>
          <a:xfrm>
            <a:off x="457200" y="1447800"/>
            <a:ext cx="8229600" cy="5410200"/>
          </a:xfrm>
        </p:spPr>
        <p:txBody>
          <a:bodyPr>
            <a:normAutofit/>
          </a:bodyPr>
          <a:lstStyle/>
          <a:p>
            <a:pPr lvl="0">
              <a:buClr>
                <a:schemeClr val="accent2">
                  <a:lumMod val="50000"/>
                </a:schemeClr>
              </a:buClr>
            </a:pPr>
            <a:r>
              <a:rPr lang="en-US" sz="2000" dirty="0" smtClean="0"/>
              <a:t>Plan on taking charge of </a:t>
            </a:r>
            <a:r>
              <a:rPr lang="en-US" sz="2000" dirty="0" smtClean="0"/>
              <a:t>your marketing– author involvement in today’s publishing environment is crucial for success. </a:t>
            </a:r>
            <a:endParaRPr lang="en-US" sz="2000" dirty="0" smtClean="0"/>
          </a:p>
          <a:p>
            <a:pPr lvl="0">
              <a:buClr>
                <a:schemeClr val="accent2">
                  <a:lumMod val="50000"/>
                </a:schemeClr>
              </a:buClr>
            </a:pPr>
            <a:r>
              <a:rPr lang="en-US" sz="2000" dirty="0" smtClean="0"/>
              <a:t>There are major elements that </a:t>
            </a:r>
            <a:r>
              <a:rPr lang="en-US" sz="2000" dirty="0" smtClean="0"/>
              <a:t>need to be strongly considered as a </a:t>
            </a:r>
            <a:r>
              <a:rPr lang="en-US" sz="2000" dirty="0" smtClean="0"/>
              <a:t>part of your marketing </a:t>
            </a:r>
            <a:r>
              <a:rPr lang="en-US" sz="2000" dirty="0" smtClean="0"/>
              <a:t>plan.</a:t>
            </a:r>
          </a:p>
          <a:p>
            <a:pPr lvl="0">
              <a:buClr>
                <a:schemeClr val="accent2">
                  <a:lumMod val="50000"/>
                </a:schemeClr>
              </a:buClr>
            </a:pPr>
            <a:r>
              <a:rPr lang="en-US" sz="2000" dirty="0" smtClean="0"/>
              <a:t>We all have different personalities and approaches to life. Use your personality and likes to help you build a marketing plan that will be effective for you. In today’s world, we have a myriad of choices, but if you want to be successful, not marketing at all is not one of those choices.</a:t>
            </a:r>
          </a:p>
          <a:p>
            <a:pPr lvl="0">
              <a:buClr>
                <a:schemeClr val="accent2">
                  <a:lumMod val="50000"/>
                </a:schemeClr>
              </a:buClr>
            </a:pPr>
            <a:r>
              <a:rPr lang="en-US" sz="2000" dirty="0" smtClean="0"/>
              <a:t>Marketing is not “selling.” Marketing is about building a brand and relationships so that people know who you are and what you write. That’s how you build a following and a fan base. </a:t>
            </a:r>
            <a:endParaRPr lang="en-US" sz="2000" dirty="0" smtClean="0"/>
          </a:p>
          <a:p>
            <a:pPr lvl="0">
              <a:buClr>
                <a:schemeClr val="accent2">
                  <a:lumMod val="50000"/>
                </a:schemeClr>
              </a:buClr>
            </a:pPr>
            <a:r>
              <a:rPr lang="en-US" sz="2000" dirty="0" smtClean="0"/>
              <a:t>Approach all of </a:t>
            </a:r>
            <a:r>
              <a:rPr lang="en-US" sz="2000" dirty="0" smtClean="0"/>
              <a:t>the following ideas </a:t>
            </a:r>
            <a:r>
              <a:rPr lang="en-US" sz="2000" dirty="0" smtClean="0"/>
              <a:t>with a “think outside the box” mentality. You’re competing with MILLIONS – you MUST stand out in a positive, creative </a:t>
            </a:r>
            <a:r>
              <a:rPr lang="en-US" sz="2000" dirty="0" smtClean="0"/>
              <a:t>way. </a:t>
            </a:r>
            <a:endParaRPr lang="en-US" sz="2000" dirty="0" smtClean="0"/>
          </a:p>
          <a:p>
            <a:endParaRPr lang="en-US" dirty="0"/>
          </a:p>
        </p:txBody>
      </p:sp>
    </p:spTree>
    <p:extLst>
      <p:ext uri="{BB962C8B-B14F-4D97-AF65-F5344CB8AC3E}">
        <p14:creationId xmlns:p14="http://schemas.microsoft.com/office/powerpoint/2010/main" xmlns="" val="4077101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fontScale="90000"/>
          </a:bodyPr>
          <a:lstStyle/>
          <a:p>
            <a:r>
              <a:rPr lang="en-US" b="1" dirty="0" smtClean="0"/>
              <a:t>Award </a:t>
            </a:r>
            <a:r>
              <a:rPr lang="en-US" b="1" dirty="0" smtClean="0"/>
              <a:t>Entries</a:t>
            </a:r>
            <a:endParaRPr lang="en-US" b="1" dirty="0"/>
          </a:p>
        </p:txBody>
      </p:sp>
      <p:sp>
        <p:nvSpPr>
          <p:cNvPr id="3" name="Content Placeholder 2"/>
          <p:cNvSpPr>
            <a:spLocks noGrp="1"/>
          </p:cNvSpPr>
          <p:nvPr>
            <p:ph idx="1"/>
          </p:nvPr>
        </p:nvSpPr>
        <p:spPr>
          <a:xfrm>
            <a:off x="457200" y="1447800"/>
            <a:ext cx="8229600" cy="4876800"/>
          </a:xfrm>
        </p:spPr>
        <p:txBody>
          <a:bodyPr>
            <a:normAutofit lnSpcReduction="10000"/>
          </a:bodyPr>
          <a:lstStyle/>
          <a:p>
            <a:pPr lvl="0">
              <a:buClr>
                <a:schemeClr val="accent2">
                  <a:lumMod val="50000"/>
                </a:schemeClr>
              </a:buClr>
              <a:buNone/>
            </a:pPr>
            <a:r>
              <a:rPr lang="en-US" sz="2000" dirty="0" smtClean="0"/>
              <a:t>Winning awards for your book(s) can help garner</a:t>
            </a:r>
          </a:p>
          <a:p>
            <a:pPr lvl="0">
              <a:buClr>
                <a:schemeClr val="accent2">
                  <a:lumMod val="50000"/>
                </a:schemeClr>
              </a:buClr>
              <a:buNone/>
            </a:pPr>
            <a:r>
              <a:rPr lang="en-US" sz="2000" dirty="0" smtClean="0"/>
              <a:t>publicity and help build your author brand.</a:t>
            </a:r>
          </a:p>
          <a:p>
            <a:pPr lvl="0">
              <a:buClr>
                <a:schemeClr val="accent2">
                  <a:lumMod val="50000"/>
                </a:schemeClr>
              </a:buClr>
            </a:pPr>
            <a:r>
              <a:rPr lang="en-US" sz="2000" dirty="0" smtClean="0"/>
              <a:t>Research </a:t>
            </a:r>
            <a:r>
              <a:rPr lang="en-US" sz="2000" dirty="0" smtClean="0"/>
              <a:t>awards for your book(s</a:t>
            </a:r>
            <a:r>
              <a:rPr lang="en-US" sz="2000" dirty="0" smtClean="0"/>
              <a:t>).</a:t>
            </a:r>
            <a:endParaRPr lang="en-US" sz="2000" dirty="0" smtClean="0"/>
          </a:p>
          <a:p>
            <a:pPr lvl="0">
              <a:buClr>
                <a:schemeClr val="accent2">
                  <a:lumMod val="50000"/>
                </a:schemeClr>
              </a:buClr>
            </a:pPr>
            <a:r>
              <a:rPr lang="en-US" sz="2000" dirty="0" smtClean="0"/>
              <a:t>Variety of award programs available – Indie Awards; </a:t>
            </a:r>
            <a:r>
              <a:rPr lang="en-US" sz="2000" dirty="0" err="1" smtClean="0"/>
              <a:t>Ippy</a:t>
            </a:r>
            <a:r>
              <a:rPr lang="en-US" sz="2000" dirty="0" smtClean="0"/>
              <a:t> Awards; American Library Association Awards; National Book Award, etc. </a:t>
            </a:r>
          </a:p>
          <a:p>
            <a:pPr lvl="0">
              <a:buClr>
                <a:schemeClr val="accent2">
                  <a:lumMod val="50000"/>
                </a:schemeClr>
              </a:buClr>
            </a:pPr>
            <a:r>
              <a:rPr lang="en-US" sz="2000" dirty="0" smtClean="0"/>
              <a:t>Helps build </a:t>
            </a:r>
            <a:r>
              <a:rPr lang="en-US" sz="2000" dirty="0" smtClean="0"/>
              <a:t>recognition.</a:t>
            </a:r>
            <a:endParaRPr lang="en-US" sz="2000" dirty="0" smtClean="0"/>
          </a:p>
          <a:p>
            <a:pPr>
              <a:buClr>
                <a:schemeClr val="accent2">
                  <a:lumMod val="50000"/>
                </a:schemeClr>
              </a:buClr>
            </a:pPr>
            <a:r>
              <a:rPr lang="en-US" sz="2000" dirty="0" smtClean="0"/>
              <a:t>Generates Media </a:t>
            </a:r>
            <a:r>
              <a:rPr lang="en-US" sz="2000" dirty="0" smtClean="0"/>
              <a:t>Opportunities.</a:t>
            </a:r>
            <a:endParaRPr lang="en-US" sz="2000" dirty="0" smtClean="0"/>
          </a:p>
          <a:p>
            <a:pPr lvl="0">
              <a:buClr>
                <a:schemeClr val="accent2">
                  <a:lumMod val="50000"/>
                </a:schemeClr>
              </a:buClr>
            </a:pPr>
            <a:r>
              <a:rPr lang="en-US" sz="2000" dirty="0" smtClean="0"/>
              <a:t>Helps grow fan </a:t>
            </a:r>
            <a:r>
              <a:rPr lang="en-US" sz="2000" dirty="0" smtClean="0"/>
              <a:t>base.</a:t>
            </a:r>
            <a:endParaRPr lang="en-US" sz="2000" dirty="0" smtClean="0"/>
          </a:p>
          <a:p>
            <a:pPr lvl="0">
              <a:buClr>
                <a:schemeClr val="accent2">
                  <a:lumMod val="50000"/>
                </a:schemeClr>
              </a:buClr>
            </a:pPr>
            <a:r>
              <a:rPr lang="en-US" sz="2000" dirty="0" smtClean="0"/>
              <a:t>Integrate the entry fee costs into your marketing </a:t>
            </a:r>
            <a:r>
              <a:rPr lang="en-US" sz="2000" dirty="0" smtClean="0"/>
              <a:t>budget.</a:t>
            </a:r>
          </a:p>
          <a:p>
            <a:pPr lvl="0">
              <a:buClr>
                <a:schemeClr val="accent2">
                  <a:lumMod val="50000"/>
                </a:schemeClr>
              </a:buClr>
            </a:pPr>
            <a:r>
              <a:rPr lang="en-US" sz="2000" dirty="0" smtClean="0"/>
              <a:t>If you win, try to attend the ceremony. </a:t>
            </a:r>
          </a:p>
          <a:p>
            <a:pPr lvl="0">
              <a:buClr>
                <a:schemeClr val="accent2">
                  <a:lumMod val="50000"/>
                </a:schemeClr>
              </a:buClr>
            </a:pPr>
            <a:r>
              <a:rPr lang="en-US" sz="2000" dirty="0" smtClean="0"/>
              <a:t>Get the jpg or </a:t>
            </a:r>
            <a:r>
              <a:rPr lang="en-US" sz="2000" dirty="0" err="1" smtClean="0"/>
              <a:t>eps</a:t>
            </a:r>
            <a:r>
              <a:rPr lang="en-US" sz="2000" dirty="0" smtClean="0"/>
              <a:t> </a:t>
            </a:r>
            <a:r>
              <a:rPr lang="en-US" sz="2000" dirty="0" smtClean="0"/>
              <a:t>file of the award and get to Terri so it can be added to the front cover file of your book for all future printing.</a:t>
            </a:r>
          </a:p>
          <a:p>
            <a:pPr lvl="0">
              <a:buClr>
                <a:schemeClr val="accent2">
                  <a:lumMod val="50000"/>
                </a:schemeClr>
              </a:buClr>
            </a:pPr>
            <a:r>
              <a:rPr lang="en-US" sz="2000" dirty="0" smtClean="0"/>
              <a:t>Get winning info to our social media manager and post blurbs and pictures on your social media as well.</a:t>
            </a:r>
          </a:p>
          <a:p>
            <a:pPr lvl="0">
              <a:buClr>
                <a:schemeClr val="accent2">
                  <a:lumMod val="50000"/>
                </a:schemeClr>
              </a:buClr>
            </a:pPr>
            <a:r>
              <a:rPr lang="en-US" sz="2000" dirty="0" smtClean="0"/>
              <a:t>Consider doing a press release for local media to try to garner publicity. </a:t>
            </a:r>
            <a:endParaRPr lang="en-US" sz="2000" dirty="0" smtClean="0"/>
          </a:p>
          <a:p>
            <a:endParaRPr lang="en-US" dirty="0"/>
          </a:p>
        </p:txBody>
      </p:sp>
      <p:pic>
        <p:nvPicPr>
          <p:cNvPr id="4100" name="Picture 4" descr="http://inkwaterpress.com/wp-content/uploads/2011/05/IppyLogo.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43800" y="914400"/>
            <a:ext cx="1066800" cy="10668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watchdognation.com/wp-content/uploads/2009/05/indie-book-awards-logo.gif">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86400" y="3076042"/>
            <a:ext cx="914400" cy="991133"/>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http://a0.twimg.com/profile_images/496848050/Moonbeam_logo_Twitter_1__normal.JPG">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391400" y="3352800"/>
            <a:ext cx="1133475" cy="113347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BFA Silver Winner"/>
          <p:cNvPicPr/>
          <p:nvPr/>
        </p:nvPicPr>
        <p:blipFill>
          <a:blip r:embed="rId8" cstate="print"/>
          <a:srcRect/>
          <a:stretch>
            <a:fillRect/>
          </a:stretch>
        </p:blipFill>
        <p:spPr bwMode="auto">
          <a:xfrm>
            <a:off x="6172200" y="1447800"/>
            <a:ext cx="1143000" cy="121412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603" y="609600"/>
            <a:ext cx="8229600" cy="762000"/>
          </a:xfrm>
        </p:spPr>
        <p:txBody>
          <a:bodyPr>
            <a:normAutofit fontScale="90000"/>
          </a:bodyPr>
          <a:lstStyle/>
          <a:p>
            <a:r>
              <a:rPr lang="en-US" b="1" dirty="0" smtClean="0"/>
              <a:t>Events</a:t>
            </a:r>
            <a:endParaRPr lang="en-US" b="1" dirty="0"/>
          </a:p>
        </p:txBody>
      </p:sp>
      <p:sp>
        <p:nvSpPr>
          <p:cNvPr id="4" name="Content Placeholder 2"/>
          <p:cNvSpPr txBox="1">
            <a:spLocks/>
          </p:cNvSpPr>
          <p:nvPr/>
        </p:nvSpPr>
        <p:spPr>
          <a:xfrm>
            <a:off x="461121" y="1371600"/>
            <a:ext cx="8229600" cy="51054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chemeClr val="accent2">
                  <a:lumMod val="50000"/>
                </a:schemeClr>
              </a:buClr>
              <a:buNone/>
            </a:pPr>
            <a:r>
              <a:rPr lang="en-US" sz="2000" dirty="0" smtClean="0"/>
              <a:t>Create and attend events </a:t>
            </a:r>
            <a:r>
              <a:rPr lang="en-US" sz="2000" dirty="0" smtClean="0"/>
              <a:t>that will </a:t>
            </a:r>
            <a:br>
              <a:rPr lang="en-US" sz="2000" dirty="0" smtClean="0"/>
            </a:br>
            <a:r>
              <a:rPr lang="en-US" sz="2000" dirty="0" smtClean="0"/>
              <a:t>bring attention to </a:t>
            </a:r>
            <a:r>
              <a:rPr lang="en-US" sz="2000" dirty="0" smtClean="0"/>
              <a:t>you and </a:t>
            </a:r>
            <a:r>
              <a:rPr lang="en-US" sz="2000" dirty="0" smtClean="0"/>
              <a:t>your book(s</a:t>
            </a:r>
            <a:r>
              <a:rPr lang="en-US" sz="2000" dirty="0" smtClean="0"/>
              <a:t>):</a:t>
            </a:r>
            <a:endParaRPr lang="en-US" sz="2000" dirty="0" smtClean="0"/>
          </a:p>
          <a:p>
            <a:pPr>
              <a:buClr>
                <a:schemeClr val="accent2">
                  <a:lumMod val="50000"/>
                </a:schemeClr>
              </a:buClr>
            </a:pPr>
            <a:r>
              <a:rPr lang="en-US" sz="2000" dirty="0" smtClean="0"/>
              <a:t>Signings</a:t>
            </a:r>
          </a:p>
          <a:p>
            <a:pPr>
              <a:buClr>
                <a:schemeClr val="accent2">
                  <a:lumMod val="50000"/>
                </a:schemeClr>
              </a:buClr>
            </a:pPr>
            <a:r>
              <a:rPr lang="en-US" sz="2000" dirty="0" smtClean="0"/>
              <a:t>Readings</a:t>
            </a:r>
          </a:p>
          <a:p>
            <a:pPr>
              <a:buClr>
                <a:schemeClr val="accent2">
                  <a:lumMod val="50000"/>
                </a:schemeClr>
              </a:buClr>
            </a:pPr>
            <a:r>
              <a:rPr lang="en-US" sz="2000" dirty="0" smtClean="0"/>
              <a:t>Launch Parties</a:t>
            </a:r>
          </a:p>
          <a:p>
            <a:pPr marL="0" indent="0">
              <a:buClr>
                <a:schemeClr val="accent2">
                  <a:lumMod val="50000"/>
                </a:schemeClr>
              </a:buClr>
            </a:pPr>
            <a:r>
              <a:rPr lang="en-US" sz="2000" dirty="0" smtClean="0"/>
              <a:t>Try </a:t>
            </a:r>
            <a:r>
              <a:rPr lang="en-US" sz="2000" dirty="0" smtClean="0"/>
              <a:t>to participate in </a:t>
            </a:r>
            <a:r>
              <a:rPr lang="en-US" sz="2000" dirty="0" smtClean="0"/>
              <a:t>events </a:t>
            </a:r>
            <a:r>
              <a:rPr lang="en-US" sz="2000" dirty="0" smtClean="0"/>
              <a:t>being sponsored by local bookstores</a:t>
            </a:r>
          </a:p>
          <a:p>
            <a:pPr>
              <a:buClr>
                <a:schemeClr val="accent2">
                  <a:lumMod val="50000"/>
                </a:schemeClr>
              </a:buClr>
            </a:pPr>
            <a:r>
              <a:rPr lang="en-US" sz="2000" dirty="0" smtClean="0"/>
              <a:t>Attend </a:t>
            </a:r>
            <a:r>
              <a:rPr lang="en-US" sz="2000" dirty="0" smtClean="0"/>
              <a:t>and/or exhibit at larger </a:t>
            </a:r>
            <a:r>
              <a:rPr lang="en-US" sz="2000" dirty="0" smtClean="0"/>
              <a:t>events where people who love books and reading congregate</a:t>
            </a:r>
          </a:p>
          <a:p>
            <a:pPr>
              <a:buClr>
                <a:schemeClr val="accent2">
                  <a:lumMod val="50000"/>
                </a:schemeClr>
              </a:buClr>
            </a:pPr>
            <a:r>
              <a:rPr lang="en-US" sz="2000" dirty="0" smtClean="0"/>
              <a:t>Festivals (book related and beyond!)</a:t>
            </a:r>
          </a:p>
          <a:p>
            <a:pPr>
              <a:buClr>
                <a:schemeClr val="accent2">
                  <a:lumMod val="50000"/>
                </a:schemeClr>
              </a:buClr>
            </a:pPr>
            <a:r>
              <a:rPr lang="en-US" sz="2000" dirty="0" smtClean="0"/>
              <a:t>Writers </a:t>
            </a:r>
            <a:r>
              <a:rPr lang="en-US" sz="2000" dirty="0" smtClean="0"/>
              <a:t>conferences (writers are readers too)</a:t>
            </a:r>
            <a:endParaRPr lang="en-US" sz="2000" dirty="0" smtClean="0"/>
          </a:p>
          <a:p>
            <a:pPr>
              <a:buClr>
                <a:schemeClr val="accent2">
                  <a:lumMod val="50000"/>
                </a:schemeClr>
              </a:buClr>
            </a:pPr>
            <a:r>
              <a:rPr lang="en-US" sz="2000" dirty="0" smtClean="0"/>
              <a:t>Local events – Arts Fair, Library, Schools</a:t>
            </a:r>
          </a:p>
          <a:p>
            <a:pPr>
              <a:buClr>
                <a:schemeClr val="accent2">
                  <a:lumMod val="50000"/>
                </a:schemeClr>
              </a:buClr>
            </a:pPr>
            <a:r>
              <a:rPr lang="en-US" sz="2000" dirty="0" smtClean="0"/>
              <a:t>Seek out speaking opportunities</a:t>
            </a:r>
          </a:p>
        </p:txBody>
      </p:sp>
      <p:pic>
        <p:nvPicPr>
          <p:cNvPr id="5124" name="Picture 4" descr="https://scontent-b-iad.xx.fbcdn.net/hphotos-ash3/1184929_549313411785271_2051614736_n.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040" t="12501" r="16085" b="21389"/>
          <a:stretch/>
        </p:blipFill>
        <p:spPr bwMode="auto">
          <a:xfrm>
            <a:off x="5562600" y="1295400"/>
            <a:ext cx="3126936" cy="190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6549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603" y="609600"/>
            <a:ext cx="8229600" cy="762000"/>
          </a:xfrm>
        </p:spPr>
        <p:txBody>
          <a:bodyPr>
            <a:normAutofit fontScale="90000"/>
          </a:bodyPr>
          <a:lstStyle/>
          <a:p>
            <a:r>
              <a:rPr lang="en-US" b="1" dirty="0" smtClean="0"/>
              <a:t>Other Things to Consider</a:t>
            </a:r>
            <a:endParaRPr lang="en-US" b="1" dirty="0"/>
          </a:p>
        </p:txBody>
      </p:sp>
      <p:sp>
        <p:nvSpPr>
          <p:cNvPr id="4" name="Content Placeholder 2"/>
          <p:cNvSpPr txBox="1">
            <a:spLocks/>
          </p:cNvSpPr>
          <p:nvPr/>
        </p:nvSpPr>
        <p:spPr>
          <a:xfrm>
            <a:off x="461121" y="1371600"/>
            <a:ext cx="8229600" cy="51054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chemeClr val="accent2">
                  <a:lumMod val="50000"/>
                </a:schemeClr>
              </a:buClr>
            </a:pPr>
            <a:r>
              <a:rPr lang="en-US" sz="2000" dirty="0" smtClean="0"/>
              <a:t>Book trailers.</a:t>
            </a:r>
          </a:p>
          <a:p>
            <a:pPr>
              <a:buClr>
                <a:schemeClr val="accent2">
                  <a:lumMod val="50000"/>
                </a:schemeClr>
              </a:buClr>
            </a:pPr>
            <a:r>
              <a:rPr lang="en-US" sz="2000" dirty="0" smtClean="0"/>
              <a:t>Blog. </a:t>
            </a:r>
          </a:p>
          <a:p>
            <a:pPr>
              <a:buClr>
                <a:schemeClr val="accent2">
                  <a:lumMod val="50000"/>
                </a:schemeClr>
              </a:buClr>
            </a:pPr>
            <a:r>
              <a:rPr lang="en-US" sz="2000" dirty="0" smtClean="0"/>
              <a:t>Participate in BQB/WriteLife blog by responding to the questions and themes Holly sends out each week with the link to the current blog. </a:t>
            </a:r>
          </a:p>
          <a:p>
            <a:pPr>
              <a:buClr>
                <a:schemeClr val="accent2">
                  <a:lumMod val="50000"/>
                </a:schemeClr>
              </a:buClr>
            </a:pPr>
            <a:r>
              <a:rPr lang="en-US" sz="2000" dirty="0" smtClean="0"/>
              <a:t>Do a presentation at a local </a:t>
            </a:r>
            <a:r>
              <a:rPr lang="en-US" sz="2000" dirty="0" err="1" smtClean="0"/>
              <a:t>meetup</a:t>
            </a:r>
            <a:r>
              <a:rPr lang="en-US" sz="2000" dirty="0" smtClean="0"/>
              <a:t> group.</a:t>
            </a:r>
          </a:p>
          <a:p>
            <a:pPr>
              <a:buClr>
                <a:schemeClr val="accent2">
                  <a:lumMod val="50000"/>
                </a:schemeClr>
              </a:buClr>
            </a:pPr>
            <a:r>
              <a:rPr lang="en-US" sz="2000" dirty="0" smtClean="0"/>
              <a:t>Give a talk at a local school or business club if your content is appropriate for the group.</a:t>
            </a:r>
          </a:p>
          <a:p>
            <a:pPr>
              <a:buClr>
                <a:schemeClr val="accent2">
                  <a:lumMod val="50000"/>
                </a:schemeClr>
              </a:buClr>
            </a:pPr>
            <a:r>
              <a:rPr lang="en-US" sz="2000" dirty="0" smtClean="0"/>
              <a:t>Create a discussion on </a:t>
            </a:r>
            <a:r>
              <a:rPr lang="en-US" sz="2000" dirty="0" smtClean="0">
                <a:hlinkClick r:id="rId2"/>
              </a:rPr>
              <a:t>http://www.quora.com</a:t>
            </a:r>
            <a:r>
              <a:rPr lang="en-US" sz="2000" dirty="0" smtClean="0"/>
              <a:t>. Ask questions, engage users.</a:t>
            </a:r>
          </a:p>
          <a:p>
            <a:pPr>
              <a:buClr>
                <a:schemeClr val="accent2">
                  <a:lumMod val="50000"/>
                </a:schemeClr>
              </a:buClr>
            </a:pPr>
            <a:r>
              <a:rPr lang="en-US" sz="2000" dirty="0" smtClean="0"/>
              <a:t>Get on a podcast.</a:t>
            </a:r>
          </a:p>
          <a:p>
            <a:pPr>
              <a:buClr>
                <a:schemeClr val="accent2">
                  <a:lumMod val="50000"/>
                </a:schemeClr>
              </a:buClr>
            </a:pPr>
            <a:r>
              <a:rPr lang="en-US" sz="2000" dirty="0" smtClean="0"/>
              <a:t>Create an event on </a:t>
            </a:r>
            <a:r>
              <a:rPr lang="en-US" sz="2000" dirty="0" err="1" smtClean="0"/>
              <a:t>GoodReads</a:t>
            </a:r>
            <a:endParaRPr lang="en-US" sz="2000" dirty="0" smtClean="0"/>
          </a:p>
          <a:p>
            <a:pPr>
              <a:buClr>
                <a:schemeClr val="accent2">
                  <a:lumMod val="50000"/>
                </a:schemeClr>
              </a:buClr>
            </a:pPr>
            <a:r>
              <a:rPr lang="en-US" sz="2000" dirty="0" smtClean="0"/>
              <a:t>Create a virtual book tour.</a:t>
            </a:r>
          </a:p>
          <a:p>
            <a:pPr>
              <a:buClr>
                <a:schemeClr val="accent2">
                  <a:lumMod val="50000"/>
                </a:schemeClr>
              </a:buClr>
            </a:pPr>
            <a:r>
              <a:rPr lang="en-US" sz="2000" dirty="0" smtClean="0"/>
              <a:t>If your book is nonfiction, or fiction with topics that relate to daily life, create short presentations and put them on </a:t>
            </a:r>
            <a:r>
              <a:rPr lang="en-US" sz="2000" dirty="0" smtClean="0">
                <a:hlinkClick r:id="rId3"/>
              </a:rPr>
              <a:t>www.slideshare.com</a:t>
            </a:r>
            <a:r>
              <a:rPr lang="en-US" sz="2000" dirty="0" smtClean="0"/>
              <a:t> </a:t>
            </a:r>
          </a:p>
          <a:p>
            <a:pPr>
              <a:buClr>
                <a:schemeClr val="accent2">
                  <a:lumMod val="50000"/>
                </a:schemeClr>
              </a:buClr>
            </a:pPr>
            <a:endParaRPr lang="en-US" sz="2000" dirty="0" smtClean="0"/>
          </a:p>
        </p:txBody>
      </p:sp>
    </p:spTree>
    <p:extLst>
      <p:ext uri="{BB962C8B-B14F-4D97-AF65-F5344CB8AC3E}">
        <p14:creationId xmlns:p14="http://schemas.microsoft.com/office/powerpoint/2010/main" xmlns="" val="19765496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noAutofit/>
          </a:bodyPr>
          <a:lstStyle/>
          <a:p>
            <a:r>
              <a:rPr lang="en-US" sz="4000" b="1" dirty="0" smtClean="0"/>
              <a:t>Other Things to Consider - Continued</a:t>
            </a:r>
            <a:endParaRPr lang="en-US" sz="4000" b="1" dirty="0"/>
          </a:p>
        </p:txBody>
      </p:sp>
      <p:sp>
        <p:nvSpPr>
          <p:cNvPr id="4" name="Content Placeholder 2"/>
          <p:cNvSpPr txBox="1">
            <a:spLocks/>
          </p:cNvSpPr>
          <p:nvPr/>
        </p:nvSpPr>
        <p:spPr>
          <a:xfrm>
            <a:off x="457200" y="1752600"/>
            <a:ext cx="8229600" cy="51054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chemeClr val="accent2">
                  <a:lumMod val="50000"/>
                </a:schemeClr>
              </a:buClr>
            </a:pPr>
            <a:r>
              <a:rPr lang="en-US" sz="2000" dirty="0" smtClean="0"/>
              <a:t>Do an </a:t>
            </a:r>
            <a:r>
              <a:rPr lang="en-US" sz="2000" dirty="0" err="1" smtClean="0"/>
              <a:t>ebook</a:t>
            </a:r>
            <a:r>
              <a:rPr lang="en-US" sz="2000" dirty="0" smtClean="0"/>
              <a:t> signing. This is a new and growing field – here’s some great info to get </a:t>
            </a:r>
            <a:r>
              <a:rPr lang="en-US" sz="2000" dirty="0" smtClean="0"/>
              <a:t>you started: </a:t>
            </a:r>
            <a:r>
              <a:rPr lang="en-US" sz="2000" dirty="0" smtClean="0">
                <a:hlinkClick r:id="rId2"/>
              </a:rPr>
              <a:t>http://www.nytimes.com/2011/04/14/fashion/14NOTICED.html?_</a:t>
            </a:r>
            <a:r>
              <a:rPr lang="en-US" sz="2000" dirty="0" smtClean="0">
                <a:hlinkClick r:id="rId2"/>
              </a:rPr>
              <a:t>r=0</a:t>
            </a:r>
            <a:endParaRPr lang="en-US" sz="2000" dirty="0" smtClean="0"/>
          </a:p>
          <a:p>
            <a:pPr>
              <a:buClr>
                <a:schemeClr val="accent2">
                  <a:lumMod val="50000"/>
                </a:schemeClr>
              </a:buClr>
            </a:pPr>
            <a:r>
              <a:rPr lang="en-US" sz="2000" dirty="0" smtClean="0"/>
              <a:t>Here’s a link to a site that allows you to do </a:t>
            </a:r>
            <a:r>
              <a:rPr lang="en-US" sz="2000" dirty="0" err="1" smtClean="0"/>
              <a:t>ebook</a:t>
            </a:r>
            <a:r>
              <a:rPr lang="en-US" sz="2000" dirty="0" smtClean="0"/>
              <a:t> signings: </a:t>
            </a:r>
            <a:r>
              <a:rPr lang="en-US" sz="2000" dirty="0" smtClean="0">
                <a:hlinkClick r:id="rId3"/>
              </a:rPr>
              <a:t>https://www.authorgraph.com</a:t>
            </a:r>
            <a:r>
              <a:rPr lang="en-US" sz="2000" dirty="0" smtClean="0">
                <a:hlinkClick r:id="rId3"/>
              </a:rPr>
              <a:t>/</a:t>
            </a:r>
            <a:endParaRPr lang="en-US" sz="2000" dirty="0" smtClean="0"/>
          </a:p>
          <a:p>
            <a:pPr>
              <a:buClr>
                <a:schemeClr val="accent2">
                  <a:lumMod val="50000"/>
                </a:schemeClr>
              </a:buClr>
            </a:pPr>
            <a:r>
              <a:rPr lang="en-US" sz="2000" dirty="0" smtClean="0"/>
              <a:t>Hold a virtual event just like you’d hold physical events – on a Google hangout, a webinar, a </a:t>
            </a:r>
            <a:r>
              <a:rPr lang="en-US" sz="2000" dirty="0" err="1" smtClean="0"/>
              <a:t>Facebook</a:t>
            </a:r>
            <a:r>
              <a:rPr lang="en-US" sz="2000" dirty="0" smtClean="0"/>
              <a:t> event. Have prizes and giveaways to keep people on the line and engaged, to get them interested enough to spread the news of you, your book(s), and your events. </a:t>
            </a:r>
          </a:p>
          <a:p>
            <a:pPr>
              <a:buClr>
                <a:schemeClr val="accent2">
                  <a:lumMod val="50000"/>
                </a:schemeClr>
              </a:buClr>
            </a:pPr>
            <a:r>
              <a:rPr lang="en-US" sz="2000" dirty="0" smtClean="0"/>
              <a:t>Run a </a:t>
            </a:r>
            <a:r>
              <a:rPr lang="en-US" sz="2000" dirty="0" smtClean="0"/>
              <a:t>G</a:t>
            </a:r>
            <a:r>
              <a:rPr lang="en-US" sz="2000" dirty="0" smtClean="0"/>
              <a:t>oogle hangout (using your slides from </a:t>
            </a:r>
            <a:r>
              <a:rPr lang="en-US" sz="2000" dirty="0" err="1" smtClean="0"/>
              <a:t>SlideShare</a:t>
            </a:r>
            <a:r>
              <a:rPr lang="en-US" sz="2000" dirty="0" smtClean="0"/>
              <a:t>) </a:t>
            </a:r>
            <a:r>
              <a:rPr lang="en-US" sz="2000" dirty="0" smtClean="0"/>
              <a:t>or other pictures and information </a:t>
            </a:r>
            <a:r>
              <a:rPr lang="en-US" sz="2000" dirty="0" smtClean="0">
                <a:hlinkClick r:id="rId4"/>
              </a:rPr>
              <a:t>http</a:t>
            </a:r>
            <a:r>
              <a:rPr lang="en-US" sz="2000" dirty="0" smtClean="0">
                <a:hlinkClick r:id="rId4"/>
              </a:rPr>
              <a:t>://www.google.com/+/learnmore/hangouts</a:t>
            </a:r>
            <a:r>
              <a:rPr lang="en-US" sz="2000" dirty="0" smtClean="0">
                <a:hlinkClick r:id="rId4"/>
              </a:rPr>
              <a:t>/</a:t>
            </a:r>
            <a:endParaRPr lang="en-US" sz="2000" dirty="0" smtClean="0"/>
          </a:p>
          <a:p>
            <a:pPr>
              <a:buClr>
                <a:schemeClr val="accent2">
                  <a:lumMod val="50000"/>
                </a:schemeClr>
              </a:buClr>
            </a:pPr>
            <a:endParaRPr lang="en-US" sz="2000" dirty="0" smtClean="0"/>
          </a:p>
          <a:p>
            <a:pPr>
              <a:buClr>
                <a:schemeClr val="accent2">
                  <a:lumMod val="50000"/>
                </a:schemeClr>
              </a:buClr>
            </a:pPr>
            <a:endParaRPr lang="en-US" sz="2000" dirty="0" smtClean="0"/>
          </a:p>
        </p:txBody>
      </p:sp>
    </p:spTree>
    <p:extLst>
      <p:ext uri="{BB962C8B-B14F-4D97-AF65-F5344CB8AC3E}">
        <p14:creationId xmlns:p14="http://schemas.microsoft.com/office/powerpoint/2010/main" xmlns="" val="1976549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p:txBody>
          <a:bodyPr/>
          <a:lstStyle/>
          <a:p>
            <a:pPr marL="0" indent="0">
              <a:buNone/>
            </a:pPr>
            <a:r>
              <a:rPr lang="en-US" dirty="0" smtClean="0"/>
              <a:t>Type any questions in the chat feature here!</a:t>
            </a:r>
          </a:p>
          <a:p>
            <a:endParaRPr lang="en-US" dirty="0"/>
          </a:p>
        </p:txBody>
      </p:sp>
      <p:cxnSp>
        <p:nvCxnSpPr>
          <p:cNvPr id="5" name="Straight Arrow Connector 4"/>
          <p:cNvCxnSpPr/>
          <p:nvPr/>
        </p:nvCxnSpPr>
        <p:spPr>
          <a:xfrm flipH="1">
            <a:off x="2057400" y="3581400"/>
            <a:ext cx="2286000" cy="838200"/>
          </a:xfrm>
          <a:prstGeom prst="straightConnector1">
            <a:avLst/>
          </a:prstGeom>
          <a:ln w="1174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74220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Next Author Call</a:t>
            </a:r>
            <a:endParaRPr lang="en-US" dirty="0"/>
          </a:p>
        </p:txBody>
      </p:sp>
      <p:sp>
        <p:nvSpPr>
          <p:cNvPr id="3" name="Content Placeholder 2"/>
          <p:cNvSpPr>
            <a:spLocks noGrp="1"/>
          </p:cNvSpPr>
          <p:nvPr>
            <p:ph idx="1"/>
          </p:nvPr>
        </p:nvSpPr>
        <p:spPr/>
        <p:txBody>
          <a:bodyPr/>
          <a:lstStyle/>
          <a:p>
            <a:endParaRPr lang="en-US" dirty="0" smtClean="0"/>
          </a:p>
          <a:p>
            <a:endParaRPr lang="en-US" b="1" dirty="0" smtClean="0"/>
          </a:p>
          <a:p>
            <a:pPr algn="ctr"/>
            <a:r>
              <a:rPr lang="en-US" b="1" dirty="0" smtClean="0"/>
              <a:t>Saturday, July 25</a:t>
            </a:r>
            <a:r>
              <a:rPr lang="en-US" b="1" baseline="30000" dirty="0" smtClean="0"/>
              <a:t>th</a:t>
            </a:r>
            <a:endParaRPr lang="en-US" b="1" dirty="0" smtClean="0"/>
          </a:p>
          <a:p>
            <a:pPr algn="ctr"/>
            <a:r>
              <a:rPr lang="en-US" b="1" dirty="0" smtClean="0"/>
              <a:t>10:00 a.m. ET </a:t>
            </a:r>
          </a:p>
          <a:p>
            <a:pPr algn="ctr"/>
            <a:r>
              <a:rPr lang="en-US" b="1" dirty="0" smtClean="0"/>
              <a:t>“Understanding Twitter and Making it Work for You”</a:t>
            </a: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905000"/>
            <a:ext cx="10439400" cy="510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n-US" b="1" dirty="0" smtClean="0"/>
              <a:t>Thanks for joining us!</a:t>
            </a:r>
            <a:endParaRPr lang="en-US" b="1" dirty="0"/>
          </a:p>
        </p:txBody>
      </p:sp>
      <p:sp>
        <p:nvSpPr>
          <p:cNvPr id="3" name="Content Placeholder 2"/>
          <p:cNvSpPr>
            <a:spLocks noGrp="1"/>
          </p:cNvSpPr>
          <p:nvPr>
            <p:ph idx="1"/>
          </p:nvPr>
        </p:nvSpPr>
        <p:spPr>
          <a:xfrm>
            <a:off x="152400" y="2011680"/>
            <a:ext cx="8229600" cy="4693920"/>
          </a:xfrm>
        </p:spPr>
        <p:txBody>
          <a:bodyPr>
            <a:normAutofit lnSpcReduction="10000"/>
          </a:bodyPr>
          <a:lstStyle/>
          <a:p>
            <a:pPr marL="0" indent="0" algn="ctr">
              <a:buNone/>
            </a:pPr>
            <a:r>
              <a:rPr lang="en-US" dirty="0" smtClean="0"/>
              <a:t>Have a great </a:t>
            </a:r>
            <a:r>
              <a:rPr lang="en-US" dirty="0" smtClean="0"/>
              <a:t>weekend!</a:t>
            </a: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dirty="0" smtClean="0"/>
              <a:t>B</a:t>
            </a:r>
            <a:r>
              <a:rPr lang="en-US" dirty="0" smtClean="0"/>
              <a:t>qbpublishing.com</a:t>
            </a:r>
          </a:p>
          <a:p>
            <a:pPr marL="0" indent="0" algn="ctr">
              <a:buNone/>
            </a:pPr>
            <a:r>
              <a:rPr lang="en-US" dirty="0" smtClean="0"/>
              <a:t>Writelife.com</a:t>
            </a:r>
            <a:endParaRPr lang="en-US" dirty="0"/>
          </a:p>
        </p:txBody>
      </p:sp>
      <p:pic>
        <p:nvPicPr>
          <p:cNvPr id="4" name="Picture 3"/>
          <p:cNvPicPr>
            <a:picLocks noChangeAspect="1"/>
          </p:cNvPicPr>
          <p:nvPr/>
        </p:nvPicPr>
        <p:blipFill>
          <a:blip r:embed="rId2" cstate="print"/>
          <a:stretch>
            <a:fillRect/>
          </a:stretch>
        </p:blipFill>
        <p:spPr>
          <a:xfrm>
            <a:off x="2514600" y="3009261"/>
            <a:ext cx="4191000" cy="2357437"/>
          </a:xfrm>
          <a:prstGeom prst="rect">
            <a:avLst/>
          </a:prstGeom>
        </p:spPr>
      </p:pic>
    </p:spTree>
    <p:extLst>
      <p:ext uri="{BB962C8B-B14F-4D97-AF65-F5344CB8AC3E}">
        <p14:creationId xmlns:p14="http://schemas.microsoft.com/office/powerpoint/2010/main" xmlns="" val="158206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09600"/>
          </a:xfrm>
        </p:spPr>
        <p:txBody>
          <a:bodyPr>
            <a:normAutofit fontScale="90000"/>
          </a:bodyPr>
          <a:lstStyle/>
          <a:p>
            <a:r>
              <a:rPr lang="en-US" sz="4000" b="1" dirty="0" smtClean="0"/>
              <a:t>Author </a:t>
            </a:r>
            <a:r>
              <a:rPr lang="en-US" sz="4000" b="1" dirty="0" smtClean="0"/>
              <a:t>Website</a:t>
            </a:r>
            <a:endParaRPr lang="en-US" sz="4000" b="1" dirty="0"/>
          </a:p>
        </p:txBody>
      </p:sp>
      <p:sp>
        <p:nvSpPr>
          <p:cNvPr id="3" name="Content Placeholder 2"/>
          <p:cNvSpPr>
            <a:spLocks noGrp="1"/>
          </p:cNvSpPr>
          <p:nvPr>
            <p:ph idx="1"/>
          </p:nvPr>
        </p:nvSpPr>
        <p:spPr>
          <a:xfrm>
            <a:off x="457200" y="1524000"/>
            <a:ext cx="8229600" cy="4800600"/>
          </a:xfrm>
        </p:spPr>
        <p:txBody>
          <a:bodyPr>
            <a:normAutofit fontScale="92500" lnSpcReduction="10000"/>
          </a:bodyPr>
          <a:lstStyle/>
          <a:p>
            <a:pPr lvl="0">
              <a:buClr>
                <a:schemeClr val="accent2">
                  <a:lumMod val="50000"/>
                </a:schemeClr>
              </a:buClr>
            </a:pPr>
            <a:r>
              <a:rPr lang="en-US" sz="2200" dirty="0" smtClean="0"/>
              <a:t>An author website helps you build your author brand.</a:t>
            </a:r>
          </a:p>
          <a:p>
            <a:pPr lvl="0">
              <a:buClr>
                <a:schemeClr val="accent2">
                  <a:lumMod val="50000"/>
                </a:schemeClr>
              </a:buClr>
            </a:pPr>
            <a:r>
              <a:rPr lang="en-US" sz="2200" dirty="0" smtClean="0"/>
              <a:t>It can be a simple 4-5 page site that provides information about you as an author and your book(s).</a:t>
            </a:r>
          </a:p>
          <a:p>
            <a:pPr lvl="0">
              <a:buClr>
                <a:schemeClr val="accent2">
                  <a:lumMod val="50000"/>
                </a:schemeClr>
              </a:buClr>
            </a:pPr>
            <a:r>
              <a:rPr lang="en-US" sz="2200" dirty="0" smtClean="0"/>
              <a:t>It should reflect you and your personality.</a:t>
            </a:r>
            <a:endParaRPr lang="en-US" sz="2200" dirty="0" smtClean="0"/>
          </a:p>
          <a:p>
            <a:pPr lvl="0">
              <a:buClr>
                <a:schemeClr val="accent2">
                  <a:lumMod val="50000"/>
                </a:schemeClr>
              </a:buClr>
            </a:pPr>
            <a:r>
              <a:rPr lang="en-US" sz="2200" dirty="0" smtClean="0"/>
              <a:t>Keep </a:t>
            </a:r>
            <a:r>
              <a:rPr lang="en-US" sz="2200" dirty="0" smtClean="0"/>
              <a:t>it professional and </a:t>
            </a:r>
            <a:r>
              <a:rPr lang="en-US" sz="2200" dirty="0" smtClean="0"/>
              <a:t>clean.</a:t>
            </a:r>
            <a:endParaRPr lang="en-US" sz="2200" dirty="0" smtClean="0"/>
          </a:p>
          <a:p>
            <a:pPr lvl="0">
              <a:buClr>
                <a:schemeClr val="accent2">
                  <a:lumMod val="50000"/>
                </a:schemeClr>
              </a:buClr>
            </a:pPr>
            <a:r>
              <a:rPr lang="en-US" sz="2200" dirty="0" smtClean="0"/>
              <a:t>Keep it updated and interesting with fresh </a:t>
            </a:r>
            <a:r>
              <a:rPr lang="en-US" sz="2200" dirty="0" smtClean="0"/>
              <a:t>content.</a:t>
            </a:r>
            <a:endParaRPr lang="en-US" sz="2200" dirty="0" smtClean="0"/>
          </a:p>
          <a:p>
            <a:pPr lvl="0">
              <a:buClr>
                <a:schemeClr val="accent2">
                  <a:lumMod val="50000"/>
                </a:schemeClr>
              </a:buClr>
            </a:pPr>
            <a:r>
              <a:rPr lang="en-US" sz="2200" dirty="0" smtClean="0"/>
              <a:t>Include </a:t>
            </a:r>
            <a:r>
              <a:rPr lang="en-US" sz="2200" dirty="0" smtClean="0"/>
              <a:t>social media buttons so readers can follow </a:t>
            </a:r>
            <a:r>
              <a:rPr lang="en-US" sz="2200" dirty="0" smtClean="0"/>
              <a:t>you.</a:t>
            </a:r>
            <a:endParaRPr lang="en-US" sz="2200" dirty="0" smtClean="0"/>
          </a:p>
          <a:p>
            <a:pPr lvl="0">
              <a:buClr>
                <a:schemeClr val="accent2">
                  <a:lumMod val="50000"/>
                </a:schemeClr>
              </a:buClr>
            </a:pPr>
            <a:r>
              <a:rPr lang="en-US" sz="2200" dirty="0" smtClean="0"/>
              <a:t>Learn basics </a:t>
            </a:r>
            <a:r>
              <a:rPr lang="en-US" sz="2200" dirty="0" smtClean="0"/>
              <a:t>of SEO </a:t>
            </a:r>
            <a:r>
              <a:rPr lang="en-US" sz="2200" dirty="0" smtClean="0"/>
              <a:t>- Search Engine Optimization, so people can find </a:t>
            </a:r>
            <a:r>
              <a:rPr lang="en-US" sz="2200" dirty="0" smtClean="0"/>
              <a:t>you.</a:t>
            </a:r>
          </a:p>
          <a:p>
            <a:pPr>
              <a:buClr>
                <a:schemeClr val="accent2">
                  <a:lumMod val="50000"/>
                </a:schemeClr>
              </a:buClr>
            </a:pPr>
            <a:r>
              <a:rPr lang="en-US" sz="2200" dirty="0" smtClean="0"/>
              <a:t>Include direct links to where your book(s) can be purchased (both print and eBooks).</a:t>
            </a:r>
          </a:p>
          <a:p>
            <a:pPr lvl="0">
              <a:buClr>
                <a:schemeClr val="accent2">
                  <a:lumMod val="50000"/>
                </a:schemeClr>
              </a:buClr>
            </a:pPr>
            <a:r>
              <a:rPr lang="en-US" sz="2200" dirty="0" smtClean="0"/>
              <a:t>For additional income, check out affiliate programs at Amazon, Barnes &amp; Noble etc. where you are paid a % for anyone who gets to their site (and makes a purchase) through your link. </a:t>
            </a:r>
            <a:endParaRPr lang="en-US" sz="2200" dirty="0" smtClean="0"/>
          </a:p>
          <a:p>
            <a:endParaRPr lang="en-US" dirty="0"/>
          </a:p>
        </p:txBody>
      </p:sp>
    </p:spTree>
    <p:extLst>
      <p:ext uri="{BB962C8B-B14F-4D97-AF65-F5344CB8AC3E}">
        <p14:creationId xmlns:p14="http://schemas.microsoft.com/office/powerpoint/2010/main" xmlns="" val="4020783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b="1" dirty="0" smtClean="0"/>
              <a:t>Example A</a:t>
            </a:r>
            <a:endParaRPr lang="en-US" b="1" dirty="0"/>
          </a:p>
        </p:txBody>
      </p:sp>
      <p:pic>
        <p:nvPicPr>
          <p:cNvPr id="3"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b="1" dirty="0" smtClean="0"/>
              <a:t>Example B</a:t>
            </a:r>
            <a:endParaRPr lang="en-US" b="1" dirty="0"/>
          </a:p>
        </p:txBody>
      </p:sp>
      <p:pic>
        <p:nvPicPr>
          <p:cNvPr id="3"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xmlns="" val="89786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b="1" dirty="0" smtClean="0"/>
              <a:t>Example B</a:t>
            </a:r>
            <a:endParaRPr lang="en-US" b="1" dirty="0"/>
          </a:p>
        </p:txBody>
      </p:sp>
      <p:pic>
        <p:nvPicPr>
          <p:cNvPr id="3074"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Tree>
    <p:extLst>
      <p:ext uri="{BB962C8B-B14F-4D97-AF65-F5344CB8AC3E}">
        <p14:creationId xmlns:p14="http://schemas.microsoft.com/office/powerpoint/2010/main" xmlns="" val="89786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b="1" dirty="0" smtClean="0"/>
              <a:t>Example B</a:t>
            </a:r>
            <a:endParaRPr lang="en-US" b="1" dirty="0"/>
          </a:p>
        </p:txBody>
      </p:sp>
      <p:pic>
        <p:nvPicPr>
          <p:cNvPr id="4099" name="Picture 3"/>
          <p:cNvPicPr>
            <a:picLocks noChangeAspect="1" noChangeArrowheads="1"/>
          </p:cNvPicPr>
          <p:nvPr/>
        </p:nvPicPr>
        <p:blipFill>
          <a:blip r:embed="rId2" cstate="print"/>
          <a:srcRect/>
          <a:stretch>
            <a:fillRect/>
          </a:stretch>
        </p:blipFill>
        <p:spPr bwMode="auto">
          <a:xfrm>
            <a:off x="-1524000" y="0"/>
            <a:ext cx="12192000" cy="6858000"/>
          </a:xfrm>
          <a:prstGeom prst="rect">
            <a:avLst/>
          </a:prstGeom>
          <a:noFill/>
          <a:ln w="9525">
            <a:noFill/>
            <a:miter lim="800000"/>
            <a:headEnd/>
            <a:tailEnd/>
          </a:ln>
        </p:spPr>
      </p:pic>
    </p:spTree>
    <p:extLst>
      <p:ext uri="{BB962C8B-B14F-4D97-AF65-F5344CB8AC3E}">
        <p14:creationId xmlns:p14="http://schemas.microsoft.com/office/powerpoint/2010/main" xmlns="" val="897866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838200"/>
          </a:xfrm>
        </p:spPr>
        <p:txBody>
          <a:bodyPr>
            <a:normAutofit/>
          </a:bodyPr>
          <a:lstStyle/>
          <a:p>
            <a:r>
              <a:rPr lang="en-US" b="1" dirty="0" smtClean="0"/>
              <a:t>Social </a:t>
            </a:r>
            <a:r>
              <a:rPr lang="en-US" b="1" dirty="0" smtClean="0"/>
              <a:t>Media</a:t>
            </a:r>
            <a:endParaRPr lang="en-US" b="1" dirty="0"/>
          </a:p>
        </p:txBody>
      </p:sp>
      <p:sp>
        <p:nvSpPr>
          <p:cNvPr id="3" name="Content Placeholder 2"/>
          <p:cNvSpPr>
            <a:spLocks noGrp="1"/>
          </p:cNvSpPr>
          <p:nvPr>
            <p:ph idx="1"/>
          </p:nvPr>
        </p:nvSpPr>
        <p:spPr>
          <a:xfrm>
            <a:off x="457200" y="1752600"/>
            <a:ext cx="8229600" cy="4572000"/>
          </a:xfrm>
        </p:spPr>
        <p:txBody>
          <a:bodyPr>
            <a:noAutofit/>
          </a:bodyPr>
          <a:lstStyle/>
          <a:p>
            <a:pPr lvl="0">
              <a:buClr>
                <a:schemeClr val="accent2">
                  <a:lumMod val="50000"/>
                </a:schemeClr>
              </a:buClr>
            </a:pPr>
            <a:r>
              <a:rPr lang="en-US" sz="2000" dirty="0" smtClean="0"/>
              <a:t>Social media doesn’t necessarily help sell books, but it can help build your author brand and awareness of you and your book(s).</a:t>
            </a:r>
          </a:p>
          <a:p>
            <a:pPr lvl="0">
              <a:buClr>
                <a:schemeClr val="accent2">
                  <a:lumMod val="50000"/>
                </a:schemeClr>
              </a:buClr>
            </a:pPr>
            <a:r>
              <a:rPr lang="en-US" sz="2000" dirty="0" smtClean="0"/>
              <a:t>Social media is for connecting and building on-line connections and relationships. </a:t>
            </a:r>
          </a:p>
          <a:p>
            <a:pPr lvl="0">
              <a:buClr>
                <a:schemeClr val="accent2">
                  <a:lumMod val="50000"/>
                </a:schemeClr>
              </a:buClr>
            </a:pPr>
            <a:r>
              <a:rPr lang="en-US" sz="2000" dirty="0" smtClean="0"/>
              <a:t>It is also a strong component of SEO and can help people find you and your website. </a:t>
            </a:r>
          </a:p>
          <a:p>
            <a:pPr lvl="0">
              <a:buClr>
                <a:schemeClr val="accent2">
                  <a:lumMod val="50000"/>
                </a:schemeClr>
              </a:buClr>
            </a:pPr>
            <a:r>
              <a:rPr lang="en-US" sz="2000" dirty="0" smtClean="0"/>
              <a:t>Have </a:t>
            </a:r>
            <a:r>
              <a:rPr lang="en-US" sz="2000" dirty="0" smtClean="0"/>
              <a:t>a presence on main sites like Facebook, Twitter, </a:t>
            </a:r>
            <a:r>
              <a:rPr lang="en-US" sz="2000" dirty="0" smtClean="0"/>
              <a:t>LinkedIn.</a:t>
            </a:r>
            <a:endParaRPr lang="en-US" sz="2000" dirty="0" smtClean="0"/>
          </a:p>
          <a:p>
            <a:pPr lvl="0">
              <a:buClr>
                <a:schemeClr val="accent2">
                  <a:lumMod val="50000"/>
                </a:schemeClr>
              </a:buClr>
            </a:pPr>
            <a:r>
              <a:rPr lang="en-US" sz="2000" dirty="0" smtClean="0"/>
              <a:t>Create a separate author page or author account for yourself to </a:t>
            </a:r>
            <a:r>
              <a:rPr lang="en-US" sz="2000" dirty="0" smtClean="0"/>
              <a:t>help build your author identity and brand.</a:t>
            </a:r>
          </a:p>
          <a:p>
            <a:pPr lvl="0">
              <a:buClr>
                <a:schemeClr val="accent2">
                  <a:lumMod val="50000"/>
                </a:schemeClr>
              </a:buClr>
            </a:pPr>
            <a:r>
              <a:rPr lang="en-US" sz="2000" dirty="0" smtClean="0"/>
              <a:t>Consider using </a:t>
            </a:r>
            <a:r>
              <a:rPr lang="en-US" sz="2000" dirty="0" smtClean="0"/>
              <a:t>a manager tool to link them to one place for ease of use and a single dashboard. </a:t>
            </a:r>
            <a:endParaRPr lang="en-US" sz="2000" dirty="0"/>
          </a:p>
          <a:p>
            <a:pPr lvl="1">
              <a:buClr>
                <a:schemeClr val="accent2">
                  <a:lumMod val="50000"/>
                </a:schemeClr>
              </a:buClr>
            </a:pPr>
            <a:r>
              <a:rPr lang="en-US" sz="2000" dirty="0" smtClean="0"/>
              <a:t>Examples: </a:t>
            </a:r>
            <a:r>
              <a:rPr lang="en-US" sz="2000" dirty="0" err="1" smtClean="0"/>
              <a:t>Hootsuite</a:t>
            </a:r>
            <a:r>
              <a:rPr lang="en-US" sz="2000" dirty="0" smtClean="0"/>
              <a:t> </a:t>
            </a:r>
            <a:r>
              <a:rPr lang="en-US" sz="2000" dirty="0" smtClean="0">
                <a:hlinkClick r:id="rId2"/>
              </a:rPr>
              <a:t>www.hootsuite.com</a:t>
            </a:r>
            <a:r>
              <a:rPr lang="en-US" sz="2000" dirty="0" smtClean="0"/>
              <a:t>, </a:t>
            </a:r>
            <a:r>
              <a:rPr lang="en-US" sz="2000" dirty="0" err="1" smtClean="0"/>
              <a:t>TweetDeck</a:t>
            </a:r>
            <a:r>
              <a:rPr lang="en-US" sz="2000" dirty="0" smtClean="0"/>
              <a:t>, </a:t>
            </a:r>
            <a:r>
              <a:rPr lang="en-US" sz="2000" dirty="0" err="1" smtClean="0"/>
              <a:t>SocialOomph</a:t>
            </a:r>
            <a:r>
              <a:rPr lang="en-US" sz="2000" dirty="0" smtClean="0"/>
              <a:t>, </a:t>
            </a:r>
            <a:r>
              <a:rPr lang="en-US" sz="2000" dirty="0" err="1" smtClean="0"/>
              <a:t>Seesmic</a:t>
            </a:r>
            <a:endParaRPr lang="en-US" sz="2000" dirty="0" smtClean="0"/>
          </a:p>
          <a:p>
            <a:pPr lvl="0">
              <a:buClr>
                <a:schemeClr val="accent2">
                  <a:lumMod val="50000"/>
                </a:schemeClr>
              </a:buClr>
            </a:pPr>
            <a:endParaRPr lang="en-US" sz="1800" dirty="0"/>
          </a:p>
        </p:txBody>
      </p:sp>
      <p:pic>
        <p:nvPicPr>
          <p:cNvPr id="1026" name="Picture 2" descr="http://www.graphicsfuel.com/wp-content/uploads/2013/03/20-social-media-icons.pn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52000"/>
          <a:stretch/>
        </p:blipFill>
        <p:spPr bwMode="auto">
          <a:xfrm>
            <a:off x="4648200" y="457200"/>
            <a:ext cx="3370385" cy="8763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graphicsfuel.com/wp-content/uploads/2013/03/20-social-media-icons.pn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54769" r="72055"/>
          <a:stretch/>
        </p:blipFill>
        <p:spPr bwMode="auto">
          <a:xfrm>
            <a:off x="7848600" y="609600"/>
            <a:ext cx="885425" cy="7762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10184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666666"/>
      </a:dk2>
      <a:lt2>
        <a:srgbClr val="D2D2D2"/>
      </a:lt2>
      <a:accent1>
        <a:srgbClr val="FF388C"/>
      </a:accent1>
      <a:accent2>
        <a:srgbClr val="E40059"/>
      </a:accent2>
      <a:accent3>
        <a:srgbClr val="FFFFFF"/>
      </a:accent3>
      <a:accent4>
        <a:srgbClr val="68007F"/>
      </a:accent4>
      <a:accent5>
        <a:srgbClr val="005BD3"/>
      </a:accent5>
      <a:accent6>
        <a:srgbClr val="00349E"/>
      </a:accent6>
      <a:hlink>
        <a:srgbClr val="17BBFD"/>
      </a:hlink>
      <a:folHlink>
        <a:srgbClr val="751D5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10046</TotalTime>
  <Words>2826</Words>
  <Application>Microsoft Office PowerPoint</Application>
  <PresentationFormat>On-screen Show (4:3)</PresentationFormat>
  <Paragraphs>227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Flow</vt:lpstr>
      <vt:lpstr>Must-Dos &amp; Other Helpful Tips for Successful Book Marketing</vt:lpstr>
      <vt:lpstr>Presenter </vt:lpstr>
      <vt:lpstr>Overview </vt:lpstr>
      <vt:lpstr>Author Website</vt:lpstr>
      <vt:lpstr>Example A</vt:lpstr>
      <vt:lpstr>Example B</vt:lpstr>
      <vt:lpstr>Example B</vt:lpstr>
      <vt:lpstr>Example B</vt:lpstr>
      <vt:lpstr>Social Media</vt:lpstr>
      <vt:lpstr>Slide 10</vt:lpstr>
      <vt:lpstr>Slide 11</vt:lpstr>
      <vt:lpstr>Slide 12</vt:lpstr>
      <vt:lpstr>Social Media Continued</vt:lpstr>
      <vt:lpstr>Social Marketing</vt:lpstr>
      <vt:lpstr>Slide 15</vt:lpstr>
      <vt:lpstr>Slide 16</vt:lpstr>
      <vt:lpstr>Social Marketing Continued</vt:lpstr>
      <vt:lpstr>Slide 18</vt:lpstr>
      <vt:lpstr>Book Reviews</vt:lpstr>
      <vt:lpstr>Book Reviews Continued</vt:lpstr>
      <vt:lpstr>Book Clubs</vt:lpstr>
      <vt:lpstr>Book Clubs Continued</vt:lpstr>
      <vt:lpstr>Book Clubs Continued</vt:lpstr>
      <vt:lpstr>Publicity</vt:lpstr>
      <vt:lpstr>Publicity continued … </vt:lpstr>
      <vt:lpstr>Publicity continued … </vt:lpstr>
      <vt:lpstr>Publicity continued … </vt:lpstr>
      <vt:lpstr>Publicity continued … </vt:lpstr>
      <vt:lpstr>Publicity continued … </vt:lpstr>
      <vt:lpstr>Award Entries</vt:lpstr>
      <vt:lpstr>Events</vt:lpstr>
      <vt:lpstr>Other Things to Consider</vt:lpstr>
      <vt:lpstr>Other Things to Consider - Continued</vt:lpstr>
      <vt:lpstr>Questions?</vt:lpstr>
      <vt:lpstr>Our Next Author Call</vt:lpstr>
      <vt:lpstr>Thanks for joining us!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&amp; Marc</dc:creator>
  <cp:lastModifiedBy>Terri Leidich</cp:lastModifiedBy>
  <cp:revision>497</cp:revision>
  <cp:lastPrinted>2013-04-13T13:17:15Z</cp:lastPrinted>
  <dcterms:created xsi:type="dcterms:W3CDTF">2013-04-11T21:57:35Z</dcterms:created>
  <dcterms:modified xsi:type="dcterms:W3CDTF">2015-06-25T16:15:18Z</dcterms:modified>
</cp:coreProperties>
</file>