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sldIdLst>
    <p:sldId id="256" r:id="rId2"/>
    <p:sldId id="309" r:id="rId3"/>
    <p:sldId id="271" r:id="rId4"/>
    <p:sldId id="310" r:id="rId5"/>
    <p:sldId id="282" r:id="rId6"/>
    <p:sldId id="289" r:id="rId7"/>
    <p:sldId id="312" r:id="rId8"/>
    <p:sldId id="313" r:id="rId9"/>
    <p:sldId id="326" r:id="rId10"/>
    <p:sldId id="315" r:id="rId11"/>
    <p:sldId id="328" r:id="rId12"/>
    <p:sldId id="329" r:id="rId13"/>
    <p:sldId id="330" r:id="rId14"/>
    <p:sldId id="327" r:id="rId15"/>
    <p:sldId id="314" r:id="rId16"/>
    <p:sldId id="316" r:id="rId17"/>
    <p:sldId id="332" r:id="rId18"/>
    <p:sldId id="333" r:id="rId19"/>
    <p:sldId id="331" r:id="rId20"/>
    <p:sldId id="325" r:id="rId21"/>
    <p:sldId id="291" r:id="rId22"/>
    <p:sldId id="323" r:id="rId23"/>
    <p:sldId id="334" r:id="rId24"/>
    <p:sldId id="324" r:id="rId25"/>
    <p:sldId id="317" r:id="rId26"/>
    <p:sldId id="338" r:id="rId27"/>
    <p:sldId id="318" r:id="rId28"/>
    <p:sldId id="319" r:id="rId29"/>
    <p:sldId id="320" r:id="rId30"/>
    <p:sldId id="321" r:id="rId31"/>
    <p:sldId id="322" r:id="rId32"/>
    <p:sldId id="297" r:id="rId33"/>
    <p:sldId id="335" r:id="rId34"/>
    <p:sldId id="336" r:id="rId35"/>
    <p:sldId id="337" r:id="rId36"/>
    <p:sldId id="305" r:id="rId37"/>
    <p:sldId id="270" r:id="rId38"/>
    <p:sldId id="339" r:id="rId39"/>
    <p:sldId id="266" r:id="rId40"/>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3748"/>
    <a:srgbClr val="BF3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8" autoAdjust="0"/>
  </p:normalViewPr>
  <p:slideViewPr>
    <p:cSldViewPr>
      <p:cViewPr varScale="1">
        <p:scale>
          <a:sx n="65" d="100"/>
          <a:sy n="65" d="100"/>
        </p:scale>
        <p:origin x="-129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7/21/2015</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dirty="0"/>
          </a:p>
        </p:txBody>
      </p:sp>
    </p:spTree>
    <p:extLst>
      <p:ext uri="{BB962C8B-B14F-4D97-AF65-F5344CB8AC3E}">
        <p14:creationId xmlns:p14="http://schemas.microsoft.com/office/powerpoint/2010/main" xmlns=""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4</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79202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13</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dirty="0"/>
          </a:p>
        </p:txBody>
      </p:sp>
    </p:spTree>
    <p:extLst>
      <p:ext uri="{BB962C8B-B14F-4D97-AF65-F5344CB8AC3E}">
        <p14:creationId xmlns:p14="http://schemas.microsoft.com/office/powerpoint/2010/main" xmlns="" val="2989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14</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33265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15</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88135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16</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57912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17</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64024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18</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33223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19</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64060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20</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20779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A99ABFC-F0A5-4BCF-9BAE-CB48C4B20695}" type="slidenum">
              <a:rPr lang="en-US"/>
              <a:pPr/>
              <a:t>21</a:t>
            </a:fld>
            <a:endParaRPr lang="en-US"/>
          </a:p>
        </p:txBody>
      </p:sp>
      <p:sp>
        <p:nvSpPr>
          <p:cNvPr id="62465"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87942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22</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47950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5</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810981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23</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dirty="0"/>
          </a:p>
        </p:txBody>
      </p:sp>
    </p:spTree>
    <p:extLst>
      <p:ext uri="{BB962C8B-B14F-4D97-AF65-F5344CB8AC3E}">
        <p14:creationId xmlns:p14="http://schemas.microsoft.com/office/powerpoint/2010/main" xmlns="" val="2328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24</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324803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25</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02272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27</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478465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28</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249428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29</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74530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30</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445567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31</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406992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E285357-15EC-4665-A0B6-0B06E4A4D769}" type="slidenum">
              <a:rPr lang="en-US"/>
              <a:pPr/>
              <a:t>32</a:t>
            </a:fld>
            <a:endParaRPr lang="en-US"/>
          </a:p>
        </p:txBody>
      </p:sp>
      <p:sp>
        <p:nvSpPr>
          <p:cNvPr id="6860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366336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E285357-15EC-4665-A0B6-0B06E4A4D769}" type="slidenum">
              <a:rPr lang="en-US"/>
              <a:pPr/>
              <a:t>33</a:t>
            </a:fld>
            <a:endParaRPr lang="en-US"/>
          </a:p>
        </p:txBody>
      </p:sp>
      <p:sp>
        <p:nvSpPr>
          <p:cNvPr id="6860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29807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13E85F4-C409-4F48-ABE5-932A2A320D05}" type="slidenum">
              <a:rPr lang="en-US"/>
              <a:pPr/>
              <a:t>6</a:t>
            </a:fld>
            <a:endParaRPr lang="en-US"/>
          </a:p>
        </p:txBody>
      </p:sp>
      <p:sp>
        <p:nvSpPr>
          <p:cNvPr id="60417"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4684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E285357-15EC-4665-A0B6-0B06E4A4D769}" type="slidenum">
              <a:rPr lang="en-US"/>
              <a:pPr/>
              <a:t>34</a:t>
            </a:fld>
            <a:endParaRPr lang="en-US"/>
          </a:p>
        </p:txBody>
      </p:sp>
      <p:sp>
        <p:nvSpPr>
          <p:cNvPr id="6860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988740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E285357-15EC-4665-A0B6-0B06E4A4D769}" type="slidenum">
              <a:rPr lang="en-US"/>
              <a:pPr/>
              <a:t>35</a:t>
            </a:fld>
            <a:endParaRPr lang="en-US"/>
          </a:p>
        </p:txBody>
      </p:sp>
      <p:sp>
        <p:nvSpPr>
          <p:cNvPr id="6860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156109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133B478-865A-403E-97DB-B2F92B023E77}" type="slidenum">
              <a:rPr lang="en-US"/>
              <a:pPr/>
              <a:t>36</a:t>
            </a:fld>
            <a:endParaRPr lang="en-US"/>
          </a:p>
        </p:txBody>
      </p:sp>
      <p:sp>
        <p:nvSpPr>
          <p:cNvPr id="76801" name="Rectangle 1"/>
          <p:cNvSpPr txBox="1">
            <a:spLocks noGrp="1" noRot="1" noChangeAspect="1" noChangeArrowheads="1"/>
          </p:cNvSpPr>
          <p:nvPr>
            <p:ph type="sldImg"/>
          </p:nvPr>
        </p:nvSpPr>
        <p:spPr bwMode="auto">
          <a:xfrm>
            <a:off x="1268413" y="688975"/>
            <a:ext cx="4537075" cy="3402013"/>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08286" y="4310871"/>
            <a:ext cx="5659059" cy="4081644"/>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264515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7</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101764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8</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3341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9</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dirty="0"/>
          </a:p>
        </p:txBody>
      </p:sp>
    </p:spTree>
    <p:extLst>
      <p:ext uri="{BB962C8B-B14F-4D97-AF65-F5344CB8AC3E}">
        <p14:creationId xmlns:p14="http://schemas.microsoft.com/office/powerpoint/2010/main" xmlns="" val="362520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10</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xmlns="" val="39421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11</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dirty="0"/>
          </a:p>
        </p:txBody>
      </p:sp>
    </p:spTree>
    <p:extLst>
      <p:ext uri="{BB962C8B-B14F-4D97-AF65-F5344CB8AC3E}">
        <p14:creationId xmlns:p14="http://schemas.microsoft.com/office/powerpoint/2010/main" xmlns="" val="281300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1C628B-D1D6-4E6B-A7DE-3E93905A7520}" type="slidenum">
              <a:rPr lang="en-US"/>
              <a:pPr/>
              <a:t>12</a:t>
            </a:fld>
            <a:endParaRPr lang="en-US"/>
          </a:p>
        </p:txBody>
      </p:sp>
      <p:sp>
        <p:nvSpPr>
          <p:cNvPr id="53249" name="Rectangle 1"/>
          <p:cNvSpPr txBox="1">
            <a:spLocks noGrp="1" noRot="1" noChangeAspect="1" noChangeArrowheads="1"/>
          </p:cNvSpPr>
          <p:nvPr>
            <p:ph type="sldImg"/>
          </p:nvPr>
        </p:nvSpPr>
        <p:spPr bwMode="auto">
          <a:xfrm>
            <a:off x="1270000" y="688975"/>
            <a:ext cx="4537075" cy="34036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8285" y="4310870"/>
            <a:ext cx="5661950" cy="4084509"/>
          </a:xfrm>
          <a:prstGeom prst="rect">
            <a:avLst/>
          </a:prstGeom>
          <a:noFill/>
          <a:ln cap="flat">
            <a:round/>
            <a:headEnd/>
            <a:tailEnd/>
          </a:ln>
        </p:spPr>
        <p:txBody>
          <a:bodyPr wrap="none" anchor="ctr"/>
          <a:lstStyle/>
          <a:p>
            <a:endParaRPr lang="en-US" dirty="0"/>
          </a:p>
        </p:txBody>
      </p:sp>
    </p:spTree>
    <p:extLst>
      <p:ext uri="{BB962C8B-B14F-4D97-AF65-F5344CB8AC3E}">
        <p14:creationId xmlns:p14="http://schemas.microsoft.com/office/powerpoint/2010/main" xmlns="" val="347741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2400" cy="1139160"/>
          </a:xfrm>
        </p:spPr>
        <p:txBody>
          <a:bodyPr tIns="41473"/>
          <a:lstStyle/>
          <a:p>
            <a:r>
              <a:rPr lang="en-US" smtClean="0"/>
              <a:t>Click to edit Master title style</a:t>
            </a:r>
            <a:endParaRPr lang="en-US"/>
          </a:p>
        </p:txBody>
      </p:sp>
      <p:sp>
        <p:nvSpPr>
          <p:cNvPr id="3" name="Content Placeholder 2"/>
          <p:cNvSpPr>
            <a:spLocks noGrp="1"/>
          </p:cNvSpPr>
          <p:nvPr>
            <p:ph sz="quarter" idx="1"/>
          </p:nvPr>
        </p:nvSpPr>
        <p:spPr>
          <a:xfrm>
            <a:off x="653761" y="1795869"/>
            <a:ext cx="3944160" cy="18059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3761" y="3740073"/>
            <a:ext cx="3944160" cy="18059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36160" y="1795869"/>
            <a:ext cx="3944160" cy="3750154"/>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555841" y="5953585"/>
            <a:ext cx="2124000" cy="466609"/>
          </a:xfrm>
        </p:spPr>
        <p:txBody>
          <a:bodyPr/>
          <a:lstStyle>
            <a:lvl1pPr>
              <a:defRPr/>
            </a:lvl1pPr>
          </a:lstStyle>
          <a:p>
            <a:endParaRPr lang="en-US"/>
          </a:p>
        </p:txBody>
      </p:sp>
      <p:sp>
        <p:nvSpPr>
          <p:cNvPr id="7" name="Footer Placeholder 6"/>
          <p:cNvSpPr>
            <a:spLocks noGrp="1"/>
          </p:cNvSpPr>
          <p:nvPr>
            <p:ph type="ftr" idx="11"/>
          </p:nvPr>
        </p:nvSpPr>
        <p:spPr>
          <a:xfrm>
            <a:off x="3225600" y="5953585"/>
            <a:ext cx="2892960" cy="466609"/>
          </a:xfrm>
        </p:spPr>
        <p:txBody>
          <a:bodyPr/>
          <a:lstStyle>
            <a:lvl1pPr>
              <a:defRPr/>
            </a:lvl1pPr>
          </a:lstStyle>
          <a:p>
            <a:endParaRPr lang="en-US"/>
          </a:p>
        </p:txBody>
      </p:sp>
      <p:sp>
        <p:nvSpPr>
          <p:cNvPr id="8" name="Slide Number Placeholder 7"/>
          <p:cNvSpPr>
            <a:spLocks noGrp="1"/>
          </p:cNvSpPr>
          <p:nvPr>
            <p:ph type="sldNum" idx="12"/>
          </p:nvPr>
        </p:nvSpPr>
        <p:spPr>
          <a:xfrm>
            <a:off x="6654240" y="5953585"/>
            <a:ext cx="2124000" cy="466609"/>
          </a:xfrm>
        </p:spPr>
        <p:txBody>
          <a:bodyPr/>
          <a:lstStyle>
            <a:lvl1pPr>
              <a:defRPr/>
            </a:lvl1pPr>
          </a:lstStyle>
          <a:p>
            <a:fld id="{4E45C13A-A9F2-4244-AD9F-977CB3631E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2400" cy="1139160"/>
          </a:xfrm>
        </p:spPr>
        <p:txBody>
          <a:bodyPr tIns="41473"/>
          <a:lstStyle/>
          <a:p>
            <a:r>
              <a:rPr lang="en-US" smtClean="0"/>
              <a:t>Click to edit Master title style</a:t>
            </a:r>
            <a:endParaRPr lang="en-US"/>
          </a:p>
        </p:txBody>
      </p:sp>
      <p:sp>
        <p:nvSpPr>
          <p:cNvPr id="3" name="Content Placeholder 2"/>
          <p:cNvSpPr>
            <a:spLocks noGrp="1"/>
          </p:cNvSpPr>
          <p:nvPr>
            <p:ph sz="half" idx="1"/>
          </p:nvPr>
        </p:nvSpPr>
        <p:spPr>
          <a:xfrm>
            <a:off x="653760" y="1795869"/>
            <a:ext cx="8026560" cy="18059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3760" y="3740073"/>
            <a:ext cx="8026560" cy="18059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555841" y="5953585"/>
            <a:ext cx="2124000" cy="466609"/>
          </a:xfrm>
        </p:spPr>
        <p:txBody>
          <a:bodyPr/>
          <a:lstStyle>
            <a:lvl1pPr>
              <a:defRPr/>
            </a:lvl1pPr>
          </a:lstStyle>
          <a:p>
            <a:endParaRPr lang="en-US"/>
          </a:p>
        </p:txBody>
      </p:sp>
      <p:sp>
        <p:nvSpPr>
          <p:cNvPr id="6" name="Footer Placeholder 5"/>
          <p:cNvSpPr>
            <a:spLocks noGrp="1"/>
          </p:cNvSpPr>
          <p:nvPr>
            <p:ph type="ftr" idx="11"/>
          </p:nvPr>
        </p:nvSpPr>
        <p:spPr>
          <a:xfrm>
            <a:off x="3225600" y="5953585"/>
            <a:ext cx="2892960" cy="466609"/>
          </a:xfrm>
        </p:spPr>
        <p:txBody>
          <a:bodyPr/>
          <a:lstStyle>
            <a:lvl1pPr>
              <a:defRPr/>
            </a:lvl1pPr>
          </a:lstStyle>
          <a:p>
            <a:endParaRPr lang="en-US"/>
          </a:p>
        </p:txBody>
      </p:sp>
      <p:sp>
        <p:nvSpPr>
          <p:cNvPr id="7" name="Slide Number Placeholder 6"/>
          <p:cNvSpPr>
            <a:spLocks noGrp="1"/>
          </p:cNvSpPr>
          <p:nvPr>
            <p:ph type="sldNum" idx="12"/>
          </p:nvPr>
        </p:nvSpPr>
        <p:spPr>
          <a:xfrm>
            <a:off x="6654240" y="5953585"/>
            <a:ext cx="2124000" cy="466609"/>
          </a:xfrm>
        </p:spPr>
        <p:txBody>
          <a:bodyPr/>
          <a:lstStyle>
            <a:lvl1pPr>
              <a:defRPr/>
            </a:lvl1pPr>
          </a:lstStyle>
          <a:p>
            <a:fld id="{9CEF6992-1E19-4911-A4B9-C1754A8536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7/21/2015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3" r:id="rId12"/>
    <p:sldLayoutId id="214748379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CampbellSoupCo"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July 25, 2015</a:t>
            </a:r>
          </a:p>
          <a:p>
            <a:pPr algn="ctr"/>
            <a:r>
              <a:rPr lang="en-US" dirty="0" smtClean="0">
                <a:solidFill>
                  <a:schemeClr val="accent5">
                    <a:lumMod val="20000"/>
                    <a:lumOff val="80000"/>
                  </a:schemeClr>
                </a:solidFill>
              </a:rPr>
              <a:t>11:00 </a:t>
            </a:r>
            <a:r>
              <a:rPr lang="en-US" dirty="0" smtClean="0">
                <a:solidFill>
                  <a:schemeClr val="accent5">
                    <a:lumMod val="20000"/>
                    <a:lumOff val="80000"/>
                  </a:schemeClr>
                </a:solidFill>
              </a:rPr>
              <a:t>a.m. EST</a:t>
            </a:r>
            <a:endParaRPr lang="en-US" dirty="0">
              <a:solidFill>
                <a:schemeClr val="accent5">
                  <a:lumMod val="20000"/>
                  <a:lumOff val="80000"/>
                </a:schemeClr>
              </a:solidFill>
            </a:endParaRPr>
          </a:p>
        </p:txBody>
      </p:sp>
      <p:sp>
        <p:nvSpPr>
          <p:cNvPr id="5" name="Rectangle 4"/>
          <p:cNvSpPr/>
          <p:nvPr/>
        </p:nvSpPr>
        <p:spPr>
          <a:xfrm>
            <a:off x="-609600" y="10668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stretch>
            <a:fillRect/>
          </a:stretch>
        </p:blipFill>
        <p:spPr>
          <a:xfrm>
            <a:off x="3276600" y="2216536"/>
            <a:ext cx="2247596" cy="1264272"/>
          </a:xfrm>
          <a:prstGeom prst="rect">
            <a:avLst/>
          </a:prstGeom>
        </p:spPr>
      </p:pic>
      <p:sp>
        <p:nvSpPr>
          <p:cNvPr id="2" name="Title 1"/>
          <p:cNvSpPr>
            <a:spLocks noGrp="1"/>
          </p:cNvSpPr>
          <p:nvPr>
            <p:ph type="ctrTitle"/>
          </p:nvPr>
        </p:nvSpPr>
        <p:spPr>
          <a:xfrm>
            <a:off x="758952" y="3810000"/>
            <a:ext cx="7851648" cy="1600200"/>
          </a:xfrm>
        </p:spPr>
        <p:txBody>
          <a:bodyPr>
            <a:normAutofit/>
          </a:bodyPr>
          <a:lstStyle/>
          <a:p>
            <a:pPr algn="ctr"/>
            <a:r>
              <a:rPr lang="en-US" sz="3200" dirty="0" smtClean="0">
                <a:solidFill>
                  <a:schemeClr val="bg1">
                    <a:lumMod val="50000"/>
                    <a:lumOff val="50000"/>
                  </a:schemeClr>
                </a:solidFill>
                <a:latin typeface="Cambria" pitchFamily="18" charset="0"/>
              </a:rPr>
              <a:t>Author Training Call:  </a:t>
            </a:r>
            <a:br>
              <a:rPr lang="en-US" sz="3200" dirty="0" smtClean="0">
                <a:solidFill>
                  <a:schemeClr val="bg1">
                    <a:lumMod val="50000"/>
                    <a:lumOff val="50000"/>
                  </a:schemeClr>
                </a:solidFill>
                <a:latin typeface="Cambria" pitchFamily="18" charset="0"/>
              </a:rPr>
            </a:br>
            <a:r>
              <a:rPr lang="en-US" sz="3200" dirty="0" smtClean="0">
                <a:solidFill>
                  <a:schemeClr val="bg1">
                    <a:lumMod val="50000"/>
                    <a:lumOff val="50000"/>
                  </a:schemeClr>
                </a:solidFill>
                <a:latin typeface="Cambria" pitchFamily="18" charset="0"/>
              </a:rPr>
              <a:t>Using Twitter to Build Your Author Brand and Market Your Book(s)</a:t>
            </a:r>
            <a:endParaRPr lang="en-US" sz="32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p14="http://schemas.microsoft.com/office/powerpoint/2010/main" xmlns=""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Understanding Your Twitter Page</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Understanding Your Twitter Page - Continued</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Notifications Page </a:t>
            </a:r>
            <a:endParaRPr lang="en-US" sz="1800" dirty="0" smtClean="0"/>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List of responses to you or your tweets from other Twitter users (new follows, retweets, favorites, replies, etc.)</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List of trending topics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 can choose to see all notifications or just those from people you follow</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Message Page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Shows all direct messages that come in to you</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Allows you to respond directly to the person</a:t>
            </a:r>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5" end="5"/>
                                            </p:txEl>
                                          </p:spTgt>
                                        </p:tgtEl>
                                        <p:attrNameLst>
                                          <p:attrName>style.visibility</p:attrName>
                                        </p:attrNameLst>
                                      </p:cBhvr>
                                      <p:to>
                                        <p:strVal val="visible"/>
                                      </p:to>
                                    </p:set>
                                    <p:anim calcmode="lin" valueType="num">
                                      <p:cBhvr additive="repl">
                                        <p:cTn id="31"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6" end="6"/>
                                            </p:txEl>
                                          </p:spTgt>
                                        </p:tgtEl>
                                        <p:attrNameLst>
                                          <p:attrName>style.visibility</p:attrName>
                                        </p:attrNameLst>
                                      </p:cBhvr>
                                      <p:to>
                                        <p:strVal val="visible"/>
                                      </p:to>
                                    </p:set>
                                    <p:anim calcmode="lin" valueType="num">
                                      <p:cBhvr additive="repl">
                                        <p:cTn id="37"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7" end="7"/>
                                            </p:txEl>
                                          </p:spTgt>
                                        </p:tgtEl>
                                        <p:attrNameLst>
                                          <p:attrName>style.visibility</p:attrName>
                                        </p:attrNameLst>
                                      </p:cBhvr>
                                      <p:to>
                                        <p:strVal val="visible"/>
                                      </p:to>
                                    </p:set>
                                    <p:anim calcmode="lin" valueType="num">
                                      <p:cBhvr additive="repl">
                                        <p:cTn id="43"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What is a Tweet?</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 tweet is a brief message that you type into a text field and post for the world to see.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 tweet can be no longer than 140 characters.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 can be: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A random thought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A link to a webpage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A photo with descriptive text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Really, anything you want it to be</a:t>
            </a:r>
            <a:endParaRPr lang="en-US" sz="1800" dirty="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Anyone who “follows” you on Twitter will see your tweet appear in their Twitter feed, where they can retweet it (post it to their own followers’ newsfeeds), reply to it, or “favorite” it, which means they like it.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6" end="6"/>
                                            </p:txEl>
                                          </p:spTgt>
                                        </p:tgtEl>
                                        <p:attrNameLst>
                                          <p:attrName>style.visibility</p:attrName>
                                        </p:attrNameLst>
                                      </p:cBhvr>
                                      <p:to>
                                        <p:strVal val="visible"/>
                                      </p:to>
                                    </p:set>
                                    <p:anim calcmode="lin" valueType="num">
                                      <p:cBhvr additive="repl">
                                        <p:cTn id="43"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5362">
                                            <p:txEl>
                                              <p:pRg st="7" end="7"/>
                                            </p:txEl>
                                          </p:spTgt>
                                        </p:tgtEl>
                                        <p:attrNameLst>
                                          <p:attrName>style.visibility</p:attrName>
                                        </p:attrNameLst>
                                      </p:cBhvr>
                                      <p:to>
                                        <p:strVal val="visible"/>
                                      </p:to>
                                    </p:set>
                                    <p:anim calcmode="lin" valueType="num">
                                      <p:cBhvr additive="repl">
                                        <p:cTn id="49"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50"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Example of a Twitter Newsfeed</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905000" y="1524000"/>
            <a:ext cx="4457700" cy="418147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Adding Pictures &amp; Links to Your Tweets</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normAutofit/>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Add pictures to your tweets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To the right of where you type your tweets is a picture of a </a:t>
            </a:r>
            <a:r>
              <a:rPr lang="en-US" sz="1800" dirty="0" smtClean="0"/>
              <a:t>camera.</a:t>
            </a:r>
            <a:endParaRPr lang="en-US" sz="1800" dirty="0" smtClean="0"/>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Click on that picture, it will open a search box where you can find the picture on your computer, click on it, and it will add to your tweet.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 can use pictures of all types — the cover of your book, a picture of you, a picture of something you enjoy, etc.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Adding a link to your tweet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 can add a link to any tweet by typing it in or cutting and </a:t>
            </a:r>
            <a:r>
              <a:rPr lang="en-US" sz="1800" dirty="0" smtClean="0"/>
              <a:t>pasting.</a:t>
            </a:r>
            <a:endParaRPr lang="en-US" sz="1800" dirty="0" smtClean="0"/>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For example, the link to your author site, a Goodreads giveaway, a Bubble on Bublish, an article you want to share, etc.</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5" end="5"/>
                                            </p:txEl>
                                          </p:spTgt>
                                        </p:tgtEl>
                                        <p:attrNameLst>
                                          <p:attrName>style.visibility</p:attrName>
                                        </p:attrNameLst>
                                      </p:cBhvr>
                                      <p:to>
                                        <p:strVal val="visible"/>
                                      </p:to>
                                    </p:set>
                                    <p:anim calcmode="lin" valueType="num">
                                      <p:cBhvr additive="repl">
                                        <p:cTn id="31"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6" end="6"/>
                                            </p:txEl>
                                          </p:spTgt>
                                        </p:tgtEl>
                                        <p:attrNameLst>
                                          <p:attrName>style.visibility</p:attrName>
                                        </p:attrNameLst>
                                      </p:cBhvr>
                                      <p:to>
                                        <p:strVal val="visible"/>
                                      </p:to>
                                    </p:set>
                                    <p:anim calcmode="lin" valueType="num">
                                      <p:cBhvr additive="repl">
                                        <p:cTn id="37"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7" end="7"/>
                                            </p:txEl>
                                          </p:spTgt>
                                        </p:tgtEl>
                                        <p:attrNameLst>
                                          <p:attrName>style.visibility</p:attrName>
                                        </p:attrNameLst>
                                      </p:cBhvr>
                                      <p:to>
                                        <p:strVal val="visible"/>
                                      </p:to>
                                    </p:set>
                                    <p:anim calcmode="lin" valueType="num">
                                      <p:cBhvr additive="repl">
                                        <p:cTn id="43"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Adding Pictures &amp; Links to Your Tweets</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normAutofit/>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Add pictures to your tweets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To the right of where you type your tweets is a picture of a camera</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Click on that picture, it will open a search box where you can find the picture on your computer, click on it, and it will add to your tweet.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 can use pictures of all types — the cover of your book, a picture of you, a picture of something you enjoy, etc.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Adding Pictures &amp; Links to Your Tweets</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normAutofit/>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838200" y="0"/>
            <a:ext cx="12192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What Does the @ Mark Mean on Twitter?</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 marks are “mentions” – to mention another Twitter user like BQB, you use the @ mark in a tweet (all Twitter user names begin with an @ mark).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Example – You know, @</a:t>
            </a:r>
            <a:r>
              <a:rPr lang="en-US" sz="2000" dirty="0" err="1" smtClean="0"/>
              <a:t>BQBpublishing</a:t>
            </a:r>
            <a:r>
              <a:rPr lang="en-US" sz="2000" dirty="0" smtClean="0"/>
              <a:t> offered a great author training call today.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That tweet will show up to BQB when they go to their Mentions page and see who was talking about them.</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 also allows others to see that BQB was mentioned.</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The more you mention others, the more they will mention you — hence, more publicity.</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pic>
        <p:nvPicPr>
          <p:cNvPr id="4" name="Content Placeholder 3" descr="Leidich, Terri Ann.jpg.jpg"/>
          <p:cNvPicPr>
            <a:picLocks noGrp="1" noChangeAspect="1"/>
          </p:cNvPicPr>
          <p:nvPr>
            <p:ph idx="1"/>
          </p:nvPr>
        </p:nvPicPr>
        <p:blipFill>
          <a:blip r:embed="rId2" cstate="print"/>
          <a:stretch>
            <a:fillRect/>
          </a:stretch>
        </p:blipFill>
        <p:spPr>
          <a:xfrm>
            <a:off x="381000" y="2209800"/>
            <a:ext cx="1851196" cy="2503922"/>
          </a:xfrm>
        </p:spPr>
      </p:pic>
      <p:sp>
        <p:nvSpPr>
          <p:cNvPr id="5" name="TextBox 4"/>
          <p:cNvSpPr txBox="1"/>
          <p:nvPr/>
        </p:nvSpPr>
        <p:spPr>
          <a:xfrm>
            <a:off x="381000" y="4953000"/>
            <a:ext cx="8458200" cy="738664"/>
          </a:xfrm>
          <a:prstGeom prst="rect">
            <a:avLst/>
          </a:prstGeom>
          <a:noFill/>
        </p:spPr>
        <p:txBody>
          <a:bodyPr wrap="square" rtlCol="0">
            <a:spAutoFit/>
          </a:bodyPr>
          <a:lstStyle/>
          <a:p>
            <a:r>
              <a:rPr lang="en-US" sz="1400" b="1" dirty="0" smtClean="0"/>
              <a:t>Terri Leidich				John Daly</a:t>
            </a:r>
          </a:p>
          <a:p>
            <a:r>
              <a:rPr lang="en-US" sz="1400" dirty="0" smtClean="0"/>
              <a:t>President/Publisher				BQB &amp; WriteLife Social Media Manager</a:t>
            </a:r>
            <a:br>
              <a:rPr lang="en-US" sz="1400" dirty="0" smtClean="0"/>
            </a:br>
            <a:r>
              <a:rPr lang="en-US" sz="1400" dirty="0" smtClean="0"/>
              <a:t>BQB Publishing/WriteLife Publishing                                      Author 		</a:t>
            </a:r>
            <a:endParaRPr lang="en-US" sz="1400" dirty="0"/>
          </a:p>
        </p:txBody>
      </p:sp>
      <p:pic>
        <p:nvPicPr>
          <p:cNvPr id="1026" name="2494d491-4b72-4394-aee6-eaf0b2316b28" descr="9C82076B-2A4D-4B20-870A-798335C08938"/>
          <p:cNvPicPr>
            <a:picLocks noChangeAspect="1" noChangeArrowheads="1"/>
          </p:cNvPicPr>
          <p:nvPr/>
        </p:nvPicPr>
        <p:blipFill>
          <a:blip r:embed="rId3" cstate="print"/>
          <a:stretch>
            <a:fillRect/>
          </a:stretch>
        </p:blipFill>
        <p:spPr bwMode="auto">
          <a:xfrm>
            <a:off x="4800600" y="2029004"/>
            <a:ext cx="1981200" cy="272157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What Does the # Mean on Twitter?</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 marks before a phrase or word (with no spaces) creates a hashtag.</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 hashtag ties your tweet to a particular sentiment or trending topic.</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By using the # in front of common words, you make them searchable to everyone and that makes your tweet searchable to everyone.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Example: @</a:t>
            </a:r>
            <a:r>
              <a:rPr lang="en-US" sz="2000" dirty="0" err="1" smtClean="0"/>
              <a:t>BQBpublishing</a:t>
            </a:r>
            <a:r>
              <a:rPr lang="en-US" sz="2000" dirty="0" smtClean="0"/>
              <a:t> is a great #publisher of #books and has some fabulous #authors.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Once you make that tweet, anytime someone searches the words “publisher”, “books”, or “authors”, your tweet will show up among all others that have those words in them.</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Use hash tags whenever you can.</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Watch how others use them and avoid using terms that people wouldn’t typically search for.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6" end="6"/>
                                            </p:txEl>
                                          </p:spTgt>
                                        </p:tgtEl>
                                        <p:attrNameLst>
                                          <p:attrName>style.visibility</p:attrName>
                                        </p:attrNameLst>
                                      </p:cBhvr>
                                      <p:to>
                                        <p:strVal val="visible"/>
                                      </p:to>
                                    </p:set>
                                    <p:anim calcmode="lin" valueType="num">
                                      <p:cBhvr additive="repl">
                                        <p:cTn id="43"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6481" y="273629"/>
            <a:ext cx="8226720" cy="114348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a:t>How do people use #</a:t>
            </a:r>
            <a:r>
              <a:rPr lang="en-US" sz="2900" dirty="0" err="1"/>
              <a:t>Hashtags</a:t>
            </a:r>
            <a:r>
              <a:rPr lang="en-US" sz="2900" dirty="0"/>
              <a:t>?</a:t>
            </a:r>
          </a:p>
        </p:txBody>
      </p:sp>
      <p:sp>
        <p:nvSpPr>
          <p:cNvPr id="24578" name="Rectangle 2"/>
          <p:cNvSpPr>
            <a:spLocks noGrp="1" noChangeArrowheads="1"/>
          </p:cNvSpPr>
          <p:nvPr>
            <p:ph type="body" idx="1"/>
          </p:nvPr>
        </p:nvSpPr>
        <p:spPr>
          <a:xfrm>
            <a:off x="653760" y="1795869"/>
            <a:ext cx="7804440" cy="4604931"/>
          </a:xfrm>
          <a:ln/>
        </p:spPr>
        <p:txBody>
          <a:bodyPr>
            <a:normAutofit fontScale="92500" lnSpcReduction="20000"/>
          </a:bodyPr>
          <a:lstStyle/>
          <a:p>
            <a:pPr indent="-30672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400" dirty="0" smtClean="0"/>
              <a:t>Main Subject</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a:t>
            </a:r>
            <a:r>
              <a:rPr lang="en-US" dirty="0" err="1" smtClean="0"/>
              <a:t>TheWalkingDead</a:t>
            </a:r>
            <a:r>
              <a:rPr lang="en-US" dirty="0" smtClean="0"/>
              <a:t> #</a:t>
            </a:r>
            <a:r>
              <a:rPr lang="en-US" dirty="0" err="1" smtClean="0"/>
              <a:t>MarchMadness</a:t>
            </a:r>
            <a:r>
              <a:rPr lang="en-US" dirty="0" smtClean="0"/>
              <a:t> #</a:t>
            </a:r>
            <a:r>
              <a:rPr lang="en-US" dirty="0" err="1" smtClean="0"/>
              <a:t>BookLaunch</a:t>
            </a:r>
            <a:endParaRPr lang="en-US" dirty="0" smtClean="0"/>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672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400" dirty="0" smtClean="0"/>
              <a:t>To “Speak” to the Subject</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Just a quick tweet to let you all know my cancer surgery went well! Thank you for praying and thinking of me! #gratitude</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672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400" dirty="0" err="1" smtClean="0"/>
              <a:t>Punchline</a:t>
            </a:r>
            <a:r>
              <a:rPr lang="en-US" sz="2400" dirty="0" smtClean="0"/>
              <a:t> (not necessarily to connect with others)</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Just saw a guy driving a </a:t>
            </a:r>
            <a:r>
              <a:rPr lang="en-US" dirty="0" err="1" smtClean="0"/>
              <a:t>Prius</a:t>
            </a:r>
            <a:r>
              <a:rPr lang="en-US" dirty="0" smtClean="0"/>
              <a:t> throw a garbage bag out of his window. #ironic</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672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400" dirty="0" smtClean="0"/>
              <a:t>Find People to Follow</a:t>
            </a:r>
          </a:p>
          <a:p>
            <a:pPr lvl="1" indent="-306725">
              <a:buClr>
                <a:srgbClr val="9F3748"/>
              </a:buClr>
              <a:buSzPct val="45000"/>
              <a:buFont typeface="Wingdings" pitchFamily="2" charset="2"/>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a:t>
            </a:r>
            <a:r>
              <a:rPr lang="en-US" dirty="0" err="1" smtClean="0"/>
              <a:t>writingtips</a:t>
            </a:r>
            <a:r>
              <a:rPr lang="en-US" dirty="0" smtClean="0"/>
              <a:t> What’s the best one you’ve read recently?</a:t>
            </a:r>
          </a:p>
          <a:p>
            <a:pPr lvl="1" indent="-306725">
              <a:buClr>
                <a:srgbClr val="9F3748"/>
              </a:buClr>
              <a:buSzPct val="45000"/>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1800" dirty="0"/>
          </a:p>
          <a:p>
            <a:pPr indent="-30672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p:txBody>
      </p:sp>
      <p:sp>
        <p:nvSpPr>
          <p:cNvPr id="24579" name="Text Box 3"/>
          <p:cNvSpPr txBox="1">
            <a:spLocks noChangeArrowheads="1"/>
          </p:cNvSpPr>
          <p:nvPr/>
        </p:nvSpPr>
        <p:spPr bwMode="auto">
          <a:xfrm>
            <a:off x="653760" y="3757355"/>
            <a:ext cx="3918240" cy="1790107"/>
          </a:xfrm>
          <a:prstGeom prst="rect">
            <a:avLst/>
          </a:prstGeom>
          <a:noFill/>
          <a:ln w="9525" cap="flat">
            <a:noFill/>
            <a:round/>
            <a:headEnd/>
            <a:tailEnd/>
          </a:ln>
          <a:effectLst/>
        </p:spPr>
        <p:txBody>
          <a:bodyPr lIns="0" tIns="25471" rIns="0" bIns="0"/>
          <a:lstStyle/>
          <a:p>
            <a:pPr marL="311045" indent="-306725">
              <a:spcAft>
                <a:spcPts val="1293"/>
              </a:spcAft>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sz="2900" dirty="0">
              <a:solidFill>
                <a:srgbClr val="000080"/>
              </a:solidFill>
              <a:cs typeface="Arial Unicode MS" charset="0"/>
            </a:endParaRPr>
          </a:p>
          <a:p>
            <a:pPr marL="311045" indent="-306725">
              <a:spcAft>
                <a:spcPts val="1293"/>
              </a:spcAft>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sz="2900" dirty="0">
              <a:solidFill>
                <a:srgbClr val="000080"/>
              </a:solidFill>
              <a:cs typeface="Arial Unicode MS" charset="0"/>
            </a:endParaRPr>
          </a:p>
          <a:p>
            <a:pPr marL="311045" indent="-306725">
              <a:spcAft>
                <a:spcPts val="1293"/>
              </a:spcAft>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sz="2900" dirty="0">
              <a:solidFill>
                <a:srgbClr val="000080"/>
              </a:solidFill>
              <a:cs typeface="Arial Unicode MS" charset="0"/>
            </a:endParaRPr>
          </a:p>
        </p:txBody>
      </p:sp>
      <p:sp>
        <p:nvSpPr>
          <p:cNvPr id="24580" name="Text Box 4"/>
          <p:cNvSpPr txBox="1">
            <a:spLocks noChangeArrowheads="1"/>
          </p:cNvSpPr>
          <p:nvPr/>
        </p:nvSpPr>
        <p:spPr bwMode="auto">
          <a:xfrm>
            <a:off x="829440" y="1676400"/>
            <a:ext cx="7381440" cy="4411120"/>
          </a:xfrm>
          <a:prstGeom prst="rect">
            <a:avLst/>
          </a:prstGeom>
          <a:noFill/>
          <a:ln w="9525" cap="flat">
            <a:noFill/>
            <a:round/>
            <a:headEnd/>
            <a:tailEnd/>
          </a:ln>
          <a:effectLst/>
        </p:spPr>
        <p:txBody>
          <a:bodyPr lIns="0" tIns="25471" rIns="0" bIns="0"/>
          <a:lstStyle/>
          <a:p>
            <a:pPr marL="311045" indent="-306725">
              <a:spcAft>
                <a:spcPts val="1293"/>
              </a:spcAft>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sz="2000" dirty="0">
              <a:solidFill>
                <a:srgbClr val="000080"/>
              </a:solidFill>
              <a:cs typeface="Arial Unicode MS"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additive="repl">
                                        <p:cTn id="6" dur="1" fill="hold">
                                          <p:stCondLst>
                                            <p:cond delay="0"/>
                                          </p:stCondLst>
                                        </p:cTn>
                                        <p:tgtEl>
                                          <p:spTgt spid="24580">
                                            <p:txEl>
                                              <p:pRg st="0" end="0"/>
                                            </p:txEl>
                                          </p:spTgt>
                                        </p:tgtEl>
                                        <p:attrNameLst>
                                          <p:attrName>style.visibility</p:attrName>
                                        </p:attrNameLst>
                                      </p:cBhvr>
                                      <p:to>
                                        <p:strVal val="visible"/>
                                      </p:to>
                                    </p:set>
                                    <p:animEffect transition="in" filter="blinds(horizontal)">
                                      <p:cBhvr additive="repl">
                                        <p:cTn id="7" dur="5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1143000"/>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How Can I Type Anything Meaningful in 140 Characters or Less? </a:t>
            </a:r>
            <a:endParaRPr lang="en-US" sz="2900" dirty="0"/>
          </a:p>
        </p:txBody>
      </p:sp>
      <p:sp>
        <p:nvSpPr>
          <p:cNvPr id="15362" name="Rectangle 2"/>
          <p:cNvSpPr>
            <a:spLocks noGrp="1" noChangeArrowheads="1"/>
          </p:cNvSpPr>
          <p:nvPr>
            <p:ph type="body" idx="1"/>
          </p:nvPr>
        </p:nvSpPr>
        <p:spPr>
          <a:xfrm>
            <a:off x="609600" y="2362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Twitter is intended for simple, short casual connections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Abbreviate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Use </a:t>
            </a:r>
            <a:r>
              <a:rPr lang="en-US" sz="2000" dirty="0" err="1" smtClean="0"/>
              <a:t>hashtags</a:t>
            </a:r>
            <a:r>
              <a:rPr lang="en-US" sz="2000" dirty="0" smtClean="0"/>
              <a:t> to condense your point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Examples: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It’s 11am and my kids are still asleep. #</a:t>
            </a:r>
            <a:r>
              <a:rPr lang="en-US" sz="2000" dirty="0" err="1" smtClean="0"/>
              <a:t>SummerSchedule</a:t>
            </a:r>
            <a:endParaRPr lang="en-US" sz="2000" dirty="0" smtClean="0"/>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Great #writing day for me!</a:t>
            </a:r>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2" end="2"/>
                                            </p:txEl>
                                          </p:spTgt>
                                        </p:tgtEl>
                                        <p:attrNameLst>
                                          <p:attrName>style.visibility</p:attrName>
                                        </p:attrNameLst>
                                      </p:cBhvr>
                                      <p:to>
                                        <p:strVal val="visible"/>
                                      </p:to>
                                    </p:set>
                                    <p:anim calcmode="lin" valueType="num">
                                      <p:cBhvr additive="repl">
                                        <p:cTn id="7"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3" end="3"/>
                                            </p:txEl>
                                          </p:spTgt>
                                        </p:tgtEl>
                                        <p:attrNameLst>
                                          <p:attrName>style.visibility</p:attrName>
                                        </p:attrNameLst>
                                      </p:cBhvr>
                                      <p:to>
                                        <p:strVal val="visible"/>
                                      </p:to>
                                    </p:set>
                                    <p:anim calcmode="lin" valueType="num">
                                      <p:cBhvr additive="repl">
                                        <p:cTn id="19"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4" end="4"/>
                                            </p:txEl>
                                          </p:spTgt>
                                        </p:tgtEl>
                                        <p:attrNameLst>
                                          <p:attrName>style.visibility</p:attrName>
                                        </p:attrNameLst>
                                      </p:cBhvr>
                                      <p:to>
                                        <p:strVal val="visible"/>
                                      </p:to>
                                    </p:set>
                                    <p:anim calcmode="lin" valueType="num">
                                      <p:cBhvr additive="repl">
                                        <p:cTn id="25"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5" end="5"/>
                                            </p:txEl>
                                          </p:spTgt>
                                        </p:tgtEl>
                                        <p:attrNameLst>
                                          <p:attrName>style.visibility</p:attrName>
                                        </p:attrNameLst>
                                      </p:cBhvr>
                                      <p:to>
                                        <p:strVal val="visible"/>
                                      </p:to>
                                    </p:set>
                                    <p:anim calcmode="lin" valueType="num">
                                      <p:cBhvr additive="repl">
                                        <p:cTn id="31"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6" end="6"/>
                                            </p:txEl>
                                          </p:spTgt>
                                        </p:tgtEl>
                                        <p:attrNameLst>
                                          <p:attrName>style.visibility</p:attrName>
                                        </p:attrNameLst>
                                      </p:cBhvr>
                                      <p:to>
                                        <p:strVal val="visible"/>
                                      </p:to>
                                    </p:set>
                                    <p:anim calcmode="lin" valueType="num">
                                      <p:cBhvr additive="repl">
                                        <p:cTn id="37"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1143000"/>
            <a:ext cx="8228160" cy="685800"/>
          </a:xfrm>
          <a:ln/>
        </p:spPr>
        <p:txBody>
          <a:bodyPr tIns="25471">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smtClean="0"/>
              <a:t>What do “RT”, “MT”, &amp; Periods Mean in Other People’s Tweets? </a:t>
            </a:r>
            <a:endParaRPr lang="en-US" sz="2800" dirty="0"/>
          </a:p>
        </p:txBody>
      </p:sp>
      <p:sp>
        <p:nvSpPr>
          <p:cNvPr id="15362" name="Rectangle 2"/>
          <p:cNvSpPr>
            <a:spLocks noGrp="1" noChangeArrowheads="1"/>
          </p:cNvSpPr>
          <p:nvPr>
            <p:ph type="body" idx="1"/>
          </p:nvPr>
        </p:nvSpPr>
        <p:spPr>
          <a:xfrm>
            <a:off x="609600" y="1981200"/>
            <a:ext cx="8033760" cy="5091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RT stands for </a:t>
            </a:r>
            <a:r>
              <a:rPr lang="en-US" sz="2000" dirty="0" err="1" smtClean="0"/>
              <a:t>retweet</a:t>
            </a:r>
            <a:r>
              <a:rPr lang="en-US" sz="2000" dirty="0" smtClean="0"/>
              <a: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It’s used when someone is including another Twitter user’s tweet in their own tweet.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For example, this is me saying that user @</a:t>
            </a:r>
            <a:r>
              <a:rPr lang="en-US" sz="1600" dirty="0" err="1" smtClean="0"/>
              <a:t>JoeSmith’s</a:t>
            </a:r>
            <a:r>
              <a:rPr lang="en-US" sz="1600" dirty="0" smtClean="0"/>
              <a:t> joke was funny: “Too funny! RT @Joe Smith: Grape-nuts cereal has neither grapes nor nuts! What gives?”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16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MT stands for modified Tweet</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It’s used when </a:t>
            </a:r>
            <a:r>
              <a:rPr lang="en-US" sz="1600" dirty="0" smtClean="0"/>
              <a:t>you’re </a:t>
            </a:r>
            <a:r>
              <a:rPr lang="en-US" sz="1600" dirty="0" smtClean="0"/>
              <a:t>referencing another tweet, but not verbatim.</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For example: “Too funny! MT @Joe Smith: No grapes or nuts in Grape-nuts”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16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Why do some people precede their tweets with a period?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By default, your reply to someone else’s tweet won’t display in your followers’ newsfeed – example: @</a:t>
            </a:r>
            <a:r>
              <a:rPr lang="en-US" sz="1600" dirty="0" err="1" smtClean="0"/>
              <a:t>CampbellSoupCo</a:t>
            </a:r>
            <a:r>
              <a:rPr lang="en-US" sz="1600" dirty="0" smtClean="0"/>
              <a:t> I like your soup.</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600" dirty="0" smtClean="0"/>
              <a:t>If you put a period in front of that tweet, it WILL display for your followers to see – example: </a:t>
            </a:r>
            <a:r>
              <a:rPr lang="en-US" sz="1600" dirty="0" smtClean="0">
                <a:hlinkClick r:id="rId3"/>
              </a:rPr>
              <a:t>.@</a:t>
            </a:r>
            <a:r>
              <a:rPr lang="en-US" sz="1600" dirty="0" err="1" smtClean="0">
                <a:hlinkClick r:id="rId3"/>
              </a:rPr>
              <a:t>CampbellSoupCo</a:t>
            </a:r>
            <a:r>
              <a:rPr lang="en-US" sz="1600" dirty="0" smtClean="0"/>
              <a:t> I like your soup. </a:t>
            </a:r>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4" end="4"/>
                                            </p:txEl>
                                          </p:spTgt>
                                        </p:tgtEl>
                                        <p:attrNameLst>
                                          <p:attrName>style.visibility</p:attrName>
                                        </p:attrNameLst>
                                      </p:cBhvr>
                                      <p:to>
                                        <p:strVal val="visible"/>
                                      </p:to>
                                    </p:set>
                                    <p:anim calcmode="lin" valueType="num">
                                      <p:cBhvr additive="repl">
                                        <p:cTn id="25"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5" end="5"/>
                                            </p:txEl>
                                          </p:spTgt>
                                        </p:tgtEl>
                                        <p:attrNameLst>
                                          <p:attrName>style.visibility</p:attrName>
                                        </p:attrNameLst>
                                      </p:cBhvr>
                                      <p:to>
                                        <p:strVal val="visible"/>
                                      </p:to>
                                    </p:set>
                                    <p:anim calcmode="lin" valueType="num">
                                      <p:cBhvr additive="repl">
                                        <p:cTn id="31"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6" end="6"/>
                                            </p:txEl>
                                          </p:spTgt>
                                        </p:tgtEl>
                                        <p:attrNameLst>
                                          <p:attrName>style.visibility</p:attrName>
                                        </p:attrNameLst>
                                      </p:cBhvr>
                                      <p:to>
                                        <p:strVal val="visible"/>
                                      </p:to>
                                    </p:set>
                                    <p:anim calcmode="lin" valueType="num">
                                      <p:cBhvr additive="repl">
                                        <p:cTn id="37"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8" end="8"/>
                                            </p:txEl>
                                          </p:spTgt>
                                        </p:tgtEl>
                                        <p:attrNameLst>
                                          <p:attrName>style.visibility</p:attrName>
                                        </p:attrNameLst>
                                      </p:cBhvr>
                                      <p:to>
                                        <p:strVal val="visible"/>
                                      </p:to>
                                    </p:set>
                                    <p:anim calcmode="lin" valueType="num">
                                      <p:cBhvr additive="repl">
                                        <p:cTn id="43" dur="500" fill="hold"/>
                                        <p:tgtEl>
                                          <p:spTgt spid="15362">
                                            <p:txEl>
                                              <p:pRg st="8" end="8"/>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8" end="8"/>
                                            </p:txEl>
                                          </p:spTgt>
                                        </p:tgtEl>
                                        <p:attrNameLst>
                                          <p:attrName>ppt_y</p:attrName>
                                        </p:attrNameLst>
                                      </p:cBhvr>
                                      <p:tavLst>
                                        <p:tav tm="100000">
                                          <p:val>
                                            <p:strVal val="1+#ppt_h/2"/>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5362">
                                            <p:txEl>
                                              <p:pRg st="9" end="9"/>
                                            </p:txEl>
                                          </p:spTgt>
                                        </p:tgtEl>
                                        <p:attrNameLst>
                                          <p:attrName>style.visibility</p:attrName>
                                        </p:attrNameLst>
                                      </p:cBhvr>
                                      <p:to>
                                        <p:strVal val="visible"/>
                                      </p:to>
                                    </p:set>
                                    <p:anim calcmode="lin" valueType="num">
                                      <p:cBhvr additive="repl">
                                        <p:cTn id="49" dur="500" fill="hold"/>
                                        <p:tgtEl>
                                          <p:spTgt spid="15362">
                                            <p:txEl>
                                              <p:pRg st="9" end="9"/>
                                            </p:txEl>
                                          </p:spTgt>
                                        </p:tgtEl>
                                        <p:attrNameLst>
                                          <p:attrName>ppt_x</p:attrName>
                                        </p:attrNameLst>
                                      </p:cBhvr>
                                      <p:tavLst>
                                        <p:tav tm="100000">
                                          <p:val>
                                            <p:strVal val="#ppt_x"/>
                                          </p:val>
                                        </p:tav>
                                        <p:tav>
                                          <p:val>
                                            <p:strVal val="#ppt_x"/>
                                          </p:val>
                                        </p:tav>
                                      </p:tavLst>
                                    </p:anim>
                                    <p:anim calcmode="lin" valueType="num">
                                      <p:cBhvr additive="repl">
                                        <p:cTn id="50" dur="500" fill="hold"/>
                                        <p:tgtEl>
                                          <p:spTgt spid="15362">
                                            <p:txEl>
                                              <p:pRg st="9" end="9"/>
                                            </p:txEl>
                                          </p:spTgt>
                                        </p:tgtEl>
                                        <p:attrNameLst>
                                          <p:attrName>ppt_y</p:attrName>
                                        </p:attrNameLst>
                                      </p:cBhvr>
                                      <p:tavLst>
                                        <p:tav tm="100000">
                                          <p:val>
                                            <p:strVal val="1+#ppt_h/2"/>
                                          </p:val>
                                        </p:tav>
                                        <p:tav>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additive="repl">
                                        <p:cTn id="54" dur="1" fill="hold">
                                          <p:stCondLst>
                                            <p:cond delay="0"/>
                                          </p:stCondLst>
                                        </p:cTn>
                                        <p:tgtEl>
                                          <p:spTgt spid="15362">
                                            <p:txEl>
                                              <p:pRg st="10" end="10"/>
                                            </p:txEl>
                                          </p:spTgt>
                                        </p:tgtEl>
                                        <p:attrNameLst>
                                          <p:attrName>style.visibility</p:attrName>
                                        </p:attrNameLst>
                                      </p:cBhvr>
                                      <p:to>
                                        <p:strVal val="visible"/>
                                      </p:to>
                                    </p:set>
                                    <p:anim calcmode="lin" valueType="num">
                                      <p:cBhvr additive="repl">
                                        <p:cTn id="55" dur="500" fill="hold"/>
                                        <p:tgtEl>
                                          <p:spTgt spid="15362">
                                            <p:txEl>
                                              <p:pRg st="10" end="10"/>
                                            </p:txEl>
                                          </p:spTgt>
                                        </p:tgtEl>
                                        <p:attrNameLst>
                                          <p:attrName>ppt_x</p:attrName>
                                        </p:attrNameLst>
                                      </p:cBhvr>
                                      <p:tavLst>
                                        <p:tav tm="100000">
                                          <p:val>
                                            <p:strVal val="#ppt_x"/>
                                          </p:val>
                                        </p:tav>
                                        <p:tav>
                                          <p:val>
                                            <p:strVal val="#ppt_x"/>
                                          </p:val>
                                        </p:tav>
                                      </p:tavLst>
                                    </p:anim>
                                    <p:anim calcmode="lin" valueType="num">
                                      <p:cBhvr additive="repl">
                                        <p:cTn id="56" dur="500" fill="hold"/>
                                        <p:tgtEl>
                                          <p:spTgt spid="15362">
                                            <p:txEl>
                                              <p:pRg st="10" end="10"/>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What Should I Tweet About my Book?</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Very little.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Authors should be concentrating on marketing themselves by building their brand, building a following, and engaging their followers and readers—not broadcasting info on their book.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Your tweets should never make followers feel like you’re force-feeding your book to them. If they feel like you are, they’ll </a:t>
            </a:r>
            <a:r>
              <a:rPr lang="en-US" sz="2000" dirty="0" err="1" smtClean="0"/>
              <a:t>unfollow</a:t>
            </a:r>
            <a:r>
              <a:rPr lang="en-US" sz="2000" dirty="0" smtClean="0"/>
              <a:t> you.</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Rule of Thumb: Fewer than 10% of your tweets should reference your book. When you do reference it, do it indirectly (unless you’re announcing something like a sale, an event, a contest, an award, a milestone, etc.)</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If Not My Book, What Should I Tweet About?</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normAutofit lnSpcReduction="10000"/>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Personal anecdotes, observations, humor, inspirational quotes, etc.</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Write about what you are doing, thinking, feeling, etc.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 recommendation, a “shout-out”, a quote, a saying, or anything short and sweet that others might find interesting, funny, or fun.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A #</a:t>
            </a:r>
            <a:r>
              <a:rPr lang="en-US" sz="1800" dirty="0" err="1" smtClean="0"/>
              <a:t>shoutout</a:t>
            </a:r>
            <a:r>
              <a:rPr lang="en-US" sz="1800" dirty="0" smtClean="0"/>
              <a:t> is a way of mentioning a group of people on twitter.</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i.e. #</a:t>
            </a:r>
            <a:r>
              <a:rPr lang="en-US" sz="1800" dirty="0" err="1" smtClean="0"/>
              <a:t>shoutout</a:t>
            </a:r>
            <a:r>
              <a:rPr lang="en-US" sz="1800" dirty="0" smtClean="0"/>
              <a:t> @bqbpublishing @</a:t>
            </a:r>
            <a:r>
              <a:rPr lang="en-US" sz="1800" dirty="0" err="1" smtClean="0"/>
              <a:t>terriannleidich</a:t>
            </a:r>
            <a:r>
              <a:rPr lang="en-US" sz="1800" dirty="0" smtClean="0"/>
              <a:t>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The </a:t>
            </a:r>
            <a:r>
              <a:rPr lang="en-US" sz="1800" dirty="0" err="1" smtClean="0"/>
              <a:t>shoutout</a:t>
            </a:r>
            <a:r>
              <a:rPr lang="en-US" sz="1800" dirty="0" smtClean="0"/>
              <a:t> will go out to ALL of your followers and to those you mentioned.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Links to articles you think would interest others (including your own blogs or columns).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Photos of you or others doing fun things.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Your thoughts on current events.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Engage celebrities and other public figures (who have lots of followers) on Twitter. If they reply to you or retweet you, that gives you A Lot of instant exposure.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6" end="6"/>
                                            </p:txEl>
                                          </p:spTgt>
                                        </p:tgtEl>
                                        <p:attrNameLst>
                                          <p:attrName>style.visibility</p:attrName>
                                        </p:attrNameLst>
                                      </p:cBhvr>
                                      <p:to>
                                        <p:strVal val="visible"/>
                                      </p:to>
                                    </p:set>
                                    <p:anim calcmode="lin" valueType="num">
                                      <p:cBhvr additive="repl">
                                        <p:cTn id="43"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5362">
                                            <p:txEl>
                                              <p:pRg st="7" end="7"/>
                                            </p:txEl>
                                          </p:spTgt>
                                        </p:tgtEl>
                                        <p:attrNameLst>
                                          <p:attrName>style.visibility</p:attrName>
                                        </p:attrNameLst>
                                      </p:cBhvr>
                                      <p:to>
                                        <p:strVal val="visible"/>
                                      </p:to>
                                    </p:set>
                                    <p:anim calcmode="lin" valueType="num">
                                      <p:cBhvr additive="repl">
                                        <p:cTn id="49"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50"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additive="repl">
                                        <p:cTn id="54" dur="1" fill="hold">
                                          <p:stCondLst>
                                            <p:cond delay="0"/>
                                          </p:stCondLst>
                                        </p:cTn>
                                        <p:tgtEl>
                                          <p:spTgt spid="15362">
                                            <p:txEl>
                                              <p:pRg st="8" end="8"/>
                                            </p:txEl>
                                          </p:spTgt>
                                        </p:tgtEl>
                                        <p:attrNameLst>
                                          <p:attrName>style.visibility</p:attrName>
                                        </p:attrNameLst>
                                      </p:cBhvr>
                                      <p:to>
                                        <p:strVal val="visible"/>
                                      </p:to>
                                    </p:set>
                                    <p:anim calcmode="lin" valueType="num">
                                      <p:cBhvr additive="repl">
                                        <p:cTn id="55" dur="500" fill="hold"/>
                                        <p:tgtEl>
                                          <p:spTgt spid="15362">
                                            <p:txEl>
                                              <p:pRg st="8" end="8"/>
                                            </p:txEl>
                                          </p:spTgt>
                                        </p:tgtEl>
                                        <p:attrNameLst>
                                          <p:attrName>ppt_x</p:attrName>
                                        </p:attrNameLst>
                                      </p:cBhvr>
                                      <p:tavLst>
                                        <p:tav tm="100000">
                                          <p:val>
                                            <p:strVal val="#ppt_x"/>
                                          </p:val>
                                        </p:tav>
                                        <p:tav>
                                          <p:val>
                                            <p:strVal val="#ppt_x"/>
                                          </p:val>
                                        </p:tav>
                                      </p:tavLst>
                                    </p:anim>
                                    <p:anim calcmode="lin" valueType="num">
                                      <p:cBhvr additive="repl">
                                        <p:cTn id="56" dur="500" fill="hold"/>
                                        <p:tgtEl>
                                          <p:spTgt spid="15362">
                                            <p:txEl>
                                              <p:pRg st="8" end="8"/>
                                            </p:txEl>
                                          </p:spTgt>
                                        </p:tgtEl>
                                        <p:attrNameLst>
                                          <p:attrName>ppt_y</p:attrName>
                                        </p:attrNameLst>
                                      </p:cBhvr>
                                      <p:tavLst>
                                        <p:tav tm="100000">
                                          <p:val>
                                            <p:strVal val="1+#ppt_h/2"/>
                                          </p:val>
                                        </p:tav>
                                        <p:tav>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additive="repl">
                                        <p:cTn id="60" dur="1" fill="hold">
                                          <p:stCondLst>
                                            <p:cond delay="0"/>
                                          </p:stCondLst>
                                        </p:cTn>
                                        <p:tgtEl>
                                          <p:spTgt spid="15362">
                                            <p:txEl>
                                              <p:pRg st="9" end="9"/>
                                            </p:txEl>
                                          </p:spTgt>
                                        </p:tgtEl>
                                        <p:attrNameLst>
                                          <p:attrName>style.visibility</p:attrName>
                                        </p:attrNameLst>
                                      </p:cBhvr>
                                      <p:to>
                                        <p:strVal val="visible"/>
                                      </p:to>
                                    </p:set>
                                    <p:anim calcmode="lin" valueType="num">
                                      <p:cBhvr additive="repl">
                                        <p:cTn id="61" dur="500" fill="hold"/>
                                        <p:tgtEl>
                                          <p:spTgt spid="15362">
                                            <p:txEl>
                                              <p:pRg st="9" end="9"/>
                                            </p:txEl>
                                          </p:spTgt>
                                        </p:tgtEl>
                                        <p:attrNameLst>
                                          <p:attrName>ppt_x</p:attrName>
                                        </p:attrNameLst>
                                      </p:cBhvr>
                                      <p:tavLst>
                                        <p:tav tm="100000">
                                          <p:val>
                                            <p:strVal val="#ppt_x"/>
                                          </p:val>
                                        </p:tav>
                                        <p:tav>
                                          <p:val>
                                            <p:strVal val="#ppt_x"/>
                                          </p:val>
                                        </p:tav>
                                      </p:tavLst>
                                    </p:anim>
                                    <p:anim calcmode="lin" valueType="num">
                                      <p:cBhvr additive="repl">
                                        <p:cTn id="62" dur="500" fill="hold"/>
                                        <p:tgtEl>
                                          <p:spTgt spid="15362">
                                            <p:txEl>
                                              <p:pRg st="9" end="9"/>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Is There Any Topic I Shouldn’t Tweet About? </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Use your own discretion.</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Keep in mind that political and religious comments don’t always sit well with everyone.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Yet, people who share your views on such topics might be drawn to your book, especially if the topic is relevant to your book.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Don’t give out personal info like your phone number, home address, photos that show your car’s license plate, etc.</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How do I get People to Follow me on Twitter?</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Make your posts interesting and fun.</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Give them value.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This will compel others to </a:t>
            </a:r>
            <a:r>
              <a:rPr lang="en-US" sz="2000" dirty="0" err="1" smtClean="0"/>
              <a:t>retweet</a:t>
            </a:r>
            <a:r>
              <a:rPr lang="en-US" sz="2000" dirty="0" smtClean="0"/>
              <a:t> your tweets to their followers, who might then consider following you.</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Follow other people.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When you follow someone on Twitter, that person is notified.</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In many cases, they’ll follow you right back.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Check out the Twitter “Who to Follow” recommendations that show up on your home page and notification pages.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By writing, fun, quirky, interesting tweets – the more you tweet and the more interesting and fun they are, the more people will start following you.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6" end="6"/>
                                            </p:txEl>
                                          </p:spTgt>
                                        </p:tgtEl>
                                        <p:attrNameLst>
                                          <p:attrName>style.visibility</p:attrName>
                                        </p:attrNameLst>
                                      </p:cBhvr>
                                      <p:to>
                                        <p:strVal val="visible"/>
                                      </p:to>
                                    </p:set>
                                    <p:anim calcmode="lin" valueType="num">
                                      <p:cBhvr additive="repl">
                                        <p:cTn id="43"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5362">
                                            <p:txEl>
                                              <p:pRg st="7" end="7"/>
                                            </p:txEl>
                                          </p:spTgt>
                                        </p:tgtEl>
                                        <p:attrNameLst>
                                          <p:attrName>style.visibility</p:attrName>
                                        </p:attrNameLst>
                                      </p:cBhvr>
                                      <p:to>
                                        <p:strVal val="visible"/>
                                      </p:to>
                                    </p:set>
                                    <p:anim calcmode="lin" valueType="num">
                                      <p:cBhvr additive="repl">
                                        <p:cTn id="49"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50"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Who Should I Follow on Twitter?</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Popular authors who write in your genre to see what they’re posting, and gather ideas.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People who follow authors who write in your genre. A lot of them will follow you back.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Skip company accounts and accounts with provocative profile info/pictures; those are just marketing hooks.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Search for people who list themselves as an “avid reader” or “voracious reader” in their profile information.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Searching is done by typing those or other phrases into the Twitter search field, and then selecting “Accounts” from the “More options” link. You might want to couple this search with the name of your genre to get more relevant results. Again, a lot of these people will follow you back.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buClr>
                <a:srgbClr val="9F3748"/>
              </a:buClr>
            </a:pPr>
            <a:r>
              <a:rPr lang="en-US" sz="2000" dirty="0" smtClean="0"/>
              <a:t>Twitter is one of the strongest and most widely used of the social media </a:t>
            </a:r>
            <a:r>
              <a:rPr lang="en-US" sz="2000" dirty="0" smtClean="0"/>
              <a:t>apps.</a:t>
            </a:r>
            <a:endParaRPr lang="en-US" sz="2000" dirty="0" smtClean="0"/>
          </a:p>
          <a:p>
            <a:pPr>
              <a:buClr>
                <a:srgbClr val="9F3748"/>
              </a:buClr>
            </a:pPr>
            <a:r>
              <a:rPr lang="en-US" sz="2000" dirty="0" smtClean="0"/>
              <a:t>There is a character limit to tweets, so tweeting can be fast and </a:t>
            </a:r>
            <a:r>
              <a:rPr lang="en-US" sz="2000" dirty="0" smtClean="0"/>
              <a:t>easy.</a:t>
            </a:r>
            <a:endParaRPr lang="en-US" sz="2000" dirty="0" smtClean="0"/>
          </a:p>
          <a:p>
            <a:pPr>
              <a:buClr>
                <a:srgbClr val="9F3748"/>
              </a:buClr>
            </a:pPr>
            <a:r>
              <a:rPr lang="en-US" sz="2000" dirty="0" smtClean="0"/>
              <a:t>It’s important to be present on Twitter – don’t just automate your Twitter </a:t>
            </a:r>
            <a:r>
              <a:rPr lang="en-US" sz="2000" dirty="0" smtClean="0"/>
              <a:t>feed.</a:t>
            </a:r>
            <a:endParaRPr lang="en-US" sz="2000" dirty="0" smtClean="0"/>
          </a:p>
          <a:p>
            <a:pPr>
              <a:buClr>
                <a:srgbClr val="9F3748"/>
              </a:buClr>
            </a:pPr>
            <a:r>
              <a:rPr lang="en-US" sz="2000" dirty="0" smtClean="0"/>
              <a:t>Effective tweeting takes creativity – you must be interesting for people to be interested.</a:t>
            </a:r>
          </a:p>
          <a:p>
            <a:pPr>
              <a:buClr>
                <a:srgbClr val="9F3748"/>
              </a:buClr>
            </a:pPr>
            <a:r>
              <a:rPr lang="en-US" sz="2000" dirty="0" smtClean="0"/>
              <a:t>This quote really sums up Twitter:</a:t>
            </a:r>
          </a:p>
          <a:p>
            <a:pPr lvl="1">
              <a:buClr>
                <a:srgbClr val="9F3748"/>
              </a:buClr>
              <a:buFont typeface="Wingdings" pitchFamily="2" charset="2"/>
              <a:buChar char="§"/>
            </a:pPr>
            <a:r>
              <a:rPr lang="en-US" sz="2000" dirty="0" smtClean="0"/>
              <a:t>“Twitter is, first and foremost, a platform for personalities. . . You want to come across as a unique individual, not as a mindless </a:t>
            </a:r>
            <a:r>
              <a:rPr lang="en-US" sz="2000" dirty="0" err="1" smtClean="0"/>
              <a:t>spambot</a:t>
            </a:r>
            <a:r>
              <a:rPr lang="en-US" sz="2000" dirty="0" smtClean="0"/>
              <a:t> or </a:t>
            </a:r>
            <a:r>
              <a:rPr lang="en-US" sz="2000" dirty="0" err="1" smtClean="0"/>
              <a:t>clickbait</a:t>
            </a:r>
            <a:r>
              <a:rPr lang="en-US" sz="2000" dirty="0" smtClean="0"/>
              <a:t> machine.”</a:t>
            </a:r>
          </a:p>
          <a:p>
            <a:pPr>
              <a:buClr>
                <a:srgbClr val="9F3748"/>
              </a:buClr>
            </a:pPr>
            <a:endParaRPr lang="en-US" sz="1400" dirty="0" smtClean="0"/>
          </a:p>
          <a:p>
            <a:pPr>
              <a:buClr>
                <a:srgbClr val="9F3748"/>
              </a:buClr>
            </a:pPr>
            <a:endParaRPr lang="en-US" sz="1400" dirty="0" smtClean="0"/>
          </a:p>
          <a:p>
            <a:pPr>
              <a:buClr>
                <a:srgbClr val="9F3748"/>
              </a:buClr>
              <a:buNone/>
            </a:pPr>
            <a:endParaRPr lang="en-US" sz="1400" dirty="0" smtClean="0"/>
          </a:p>
          <a:p>
            <a:pPr>
              <a:buClr>
                <a:srgbClr val="9F3748"/>
              </a:buClr>
              <a:buFont typeface="Arial" pitchFamily="34" charset="0"/>
              <a:buChar char="•"/>
            </a:pPr>
            <a:endParaRPr lang="en-US" sz="1400" dirty="0" smtClean="0"/>
          </a:p>
          <a:p>
            <a:pPr>
              <a:buFont typeface="Arial" pitchFamily="34" charset="0"/>
              <a:buChar char="•"/>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Who Should I Follow on Twitter? - Continued</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Public figures you admire.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Bookstores/booksellers that could potentially order copies of your book.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People who are following you (again, skip accounts that don’t look legit).</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Followers are less likely to stop following you if you are following them.</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Accounts relevant to the subject matter of your books.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Example – my books take place in the Colorado mountains. Thus, I follow accounts associated with the Colorado wilderness. </a:t>
            </a:r>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Will My Tweeting Actually Lead to Book Sales? </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I’ve had people reply to my tweets to ask me about my book.</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Most of them have gone on to buy it.</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I’ve seen significant jumps in my book sales right after famous people have </a:t>
            </a:r>
            <a:r>
              <a:rPr lang="en-US" sz="2000" dirty="0" err="1" smtClean="0"/>
              <a:t>retweeted</a:t>
            </a:r>
            <a:r>
              <a:rPr lang="en-US" sz="2000" dirty="0" smtClean="0"/>
              <a:t> me or replied to my tweets</a:t>
            </a:r>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Example:</a:t>
            </a:r>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133600" y="3657600"/>
            <a:ext cx="4314825" cy="1752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4" end="4"/>
                                            </p:txEl>
                                          </p:spTgt>
                                        </p:tgtEl>
                                        <p:attrNameLst>
                                          <p:attrName>style.visibility</p:attrName>
                                        </p:attrNameLst>
                                      </p:cBhvr>
                                      <p:to>
                                        <p:strVal val="visible"/>
                                      </p:to>
                                    </p:set>
                                    <p:anim calcmode="lin" valueType="num">
                                      <p:cBhvr additive="repl">
                                        <p:cTn id="25"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0" y="273629"/>
            <a:ext cx="8225280" cy="114204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The Symbols at the Bottom of Tweets</a:t>
            </a:r>
            <a:endParaRPr lang="en-US" sz="2900" dirty="0"/>
          </a:p>
        </p:txBody>
      </p:sp>
      <p:sp>
        <p:nvSpPr>
          <p:cNvPr id="30722" name="Rectangle 2"/>
          <p:cNvSpPr>
            <a:spLocks noGrp="1" noChangeArrowheads="1"/>
          </p:cNvSpPr>
          <p:nvPr>
            <p:ph type="body" idx="1"/>
          </p:nvPr>
        </p:nvSpPr>
        <p:spPr>
          <a:xfrm>
            <a:off x="652320" y="1752599"/>
            <a:ext cx="8029440" cy="3984963"/>
          </a:xfrm>
          <a:ln/>
        </p:spPr>
        <p:txBody>
          <a:bodyPr lIns="82945" tIns="41473" rIns="82945" bIns="41473">
            <a:normAutofit/>
          </a:bodyPr>
          <a:lstStyle/>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1066800" y="2362200"/>
            <a:ext cx="6400800" cy="2667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0" y="273629"/>
            <a:ext cx="8225280" cy="114204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Reply</a:t>
            </a:r>
            <a:endParaRPr lang="en-US" sz="2900" dirty="0"/>
          </a:p>
        </p:txBody>
      </p:sp>
      <p:sp>
        <p:nvSpPr>
          <p:cNvPr id="30722" name="Rectangle 2"/>
          <p:cNvSpPr>
            <a:spLocks noGrp="1" noChangeArrowheads="1"/>
          </p:cNvSpPr>
          <p:nvPr>
            <p:ph type="body" idx="1"/>
          </p:nvPr>
        </p:nvSpPr>
        <p:spPr>
          <a:xfrm>
            <a:off x="652320" y="1752599"/>
            <a:ext cx="8029440" cy="3984963"/>
          </a:xfrm>
          <a:ln/>
        </p:spPr>
        <p:txBody>
          <a:bodyPr lIns="82945" tIns="41473" rIns="82945" bIns="41473">
            <a:normAutofit/>
          </a:bodyPr>
          <a:lstStyle/>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To join </a:t>
            </a:r>
            <a:r>
              <a:rPr lang="en-US" sz="2000" dirty="0" smtClean="0">
                <a:solidFill>
                  <a:schemeClr val="tx1">
                    <a:lumMod val="75000"/>
                    <a:lumOff val="25000"/>
                  </a:schemeClr>
                </a:solidFill>
              </a:rPr>
              <a:t>a </a:t>
            </a:r>
            <a:r>
              <a:rPr lang="en-US" sz="2000" dirty="0" smtClean="0">
                <a:solidFill>
                  <a:schemeClr val="tx1">
                    <a:lumMod val="75000"/>
                    <a:lumOff val="25000"/>
                  </a:schemeClr>
                </a:solidFill>
              </a:rPr>
              <a:t>conversation.</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Can be seen by anyone who looks at your tweets</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Will show up in the feed of those who follow both people involved in the conversation</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If you want ALL your followers to see the reply in their feed, you have to put something before the username (like a period</a:t>
            </a:r>
            <a:r>
              <a:rPr lang="en-US" sz="2000" dirty="0" smtClean="0">
                <a:solidFill>
                  <a:schemeClr val="tx1">
                    <a:lumMod val="75000"/>
                    <a:lumOff val="25000"/>
                  </a:schemeClr>
                </a:solidFill>
              </a:rPr>
              <a:t>).</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000" dirty="0">
              <a:solidFill>
                <a:schemeClr val="tx1">
                  <a:lumMod val="75000"/>
                  <a:lumOff val="25000"/>
                </a:schemeClr>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0" y="273629"/>
            <a:ext cx="8225280" cy="114204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err="1" smtClean="0"/>
              <a:t>Retweet</a:t>
            </a:r>
            <a:r>
              <a:rPr lang="en-US" sz="2900" dirty="0" smtClean="0"/>
              <a:t> &amp; Favorite</a:t>
            </a:r>
            <a:endParaRPr lang="en-US" sz="2900" dirty="0"/>
          </a:p>
        </p:txBody>
      </p:sp>
      <p:sp>
        <p:nvSpPr>
          <p:cNvPr id="30722" name="Rectangle 2"/>
          <p:cNvSpPr>
            <a:spLocks noGrp="1" noChangeArrowheads="1"/>
          </p:cNvSpPr>
          <p:nvPr>
            <p:ph type="body" idx="1"/>
          </p:nvPr>
        </p:nvSpPr>
        <p:spPr>
          <a:xfrm>
            <a:off x="652320" y="1752599"/>
            <a:ext cx="8029440" cy="3984963"/>
          </a:xfrm>
          <a:ln/>
        </p:spPr>
        <p:txBody>
          <a:bodyPr lIns="82945" tIns="41473" rIns="82945" bIns="41473">
            <a:normAutofit/>
          </a:bodyPr>
          <a:lstStyle/>
          <a:p>
            <a:pPr indent="-308165">
              <a:buClr>
                <a:srgbClr val="9F3748"/>
              </a:buClr>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b="1" dirty="0" err="1" smtClean="0">
                <a:solidFill>
                  <a:schemeClr val="tx1">
                    <a:lumMod val="75000"/>
                    <a:lumOff val="25000"/>
                  </a:schemeClr>
                </a:solidFill>
              </a:rPr>
              <a:t>Retweet</a:t>
            </a:r>
            <a:endParaRPr lang="en-US" sz="2000" b="1"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You send out the tweet on your Twitter </a:t>
            </a:r>
            <a:r>
              <a:rPr lang="en-US" sz="2000" dirty="0" smtClean="0">
                <a:solidFill>
                  <a:schemeClr val="tx1">
                    <a:lumMod val="75000"/>
                    <a:lumOff val="25000"/>
                  </a:schemeClr>
                </a:solidFill>
              </a:rPr>
              <a:t>feed.</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Mix tweets and </a:t>
            </a:r>
            <a:r>
              <a:rPr lang="en-US" sz="2000" dirty="0" err="1" smtClean="0">
                <a:solidFill>
                  <a:schemeClr val="tx1">
                    <a:lumMod val="75000"/>
                    <a:lumOff val="25000"/>
                  </a:schemeClr>
                </a:solidFill>
              </a:rPr>
              <a:t>retweets</a:t>
            </a:r>
            <a:r>
              <a:rPr lang="en-US" sz="2000" dirty="0" smtClean="0">
                <a:solidFill>
                  <a:schemeClr val="tx1">
                    <a:lumMod val="75000"/>
                    <a:lumOff val="25000"/>
                  </a:schemeClr>
                </a:solidFill>
              </a:rPr>
              <a:t>.</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Too much </a:t>
            </a:r>
            <a:r>
              <a:rPr lang="en-US" sz="2000" dirty="0" err="1" smtClean="0">
                <a:solidFill>
                  <a:schemeClr val="tx1">
                    <a:lumMod val="75000"/>
                    <a:lumOff val="25000"/>
                  </a:schemeClr>
                </a:solidFill>
              </a:rPr>
              <a:t>retweeting</a:t>
            </a:r>
            <a:r>
              <a:rPr lang="en-US" sz="2000" dirty="0" smtClean="0">
                <a:solidFill>
                  <a:schemeClr val="tx1">
                    <a:lumMod val="75000"/>
                    <a:lumOff val="25000"/>
                  </a:schemeClr>
                </a:solidFill>
              </a:rPr>
              <a:t> can annoy </a:t>
            </a:r>
            <a:r>
              <a:rPr lang="en-US" sz="2000" dirty="0" smtClean="0">
                <a:solidFill>
                  <a:schemeClr val="tx1">
                    <a:lumMod val="75000"/>
                    <a:lumOff val="25000"/>
                  </a:schemeClr>
                </a:solidFill>
              </a:rPr>
              <a:t>followers.</a:t>
            </a:r>
            <a:endParaRPr lang="en-US" sz="2000" dirty="0" smtClean="0">
              <a:solidFill>
                <a:schemeClr val="tx1">
                  <a:lumMod val="75000"/>
                  <a:lumOff val="25000"/>
                </a:schemeClr>
              </a:solidFill>
            </a:endParaRPr>
          </a:p>
          <a:p>
            <a:pPr indent="-308165">
              <a:buClr>
                <a:srgbClr val="9F3748"/>
              </a:buClr>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000" b="1" dirty="0" smtClean="0">
              <a:solidFill>
                <a:schemeClr val="tx1">
                  <a:lumMod val="75000"/>
                  <a:lumOff val="25000"/>
                </a:schemeClr>
              </a:solidFill>
            </a:endParaRPr>
          </a:p>
          <a:p>
            <a:pPr indent="-308165">
              <a:buClr>
                <a:srgbClr val="9F3748"/>
              </a:buClr>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b="1" dirty="0" smtClean="0">
                <a:solidFill>
                  <a:schemeClr val="tx1">
                    <a:lumMod val="75000"/>
                    <a:lumOff val="25000"/>
                  </a:schemeClr>
                </a:solidFill>
              </a:rPr>
              <a:t>Favorite</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By clicking on the “favorite” link on someone’s tweet, you are saving it like you would a favorite website. </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It also shows that person you favorited their tweet (very similar to a Facebook “like”). </a:t>
            </a:r>
          </a:p>
          <a:p>
            <a:pPr indent="-308165">
              <a:buClr>
                <a:srgbClr val="9F3748"/>
              </a:buClr>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000" dirty="0">
              <a:solidFill>
                <a:schemeClr val="tx1">
                  <a:lumMod val="75000"/>
                  <a:lumOff val="25000"/>
                </a:schemeClr>
              </a:solidFill>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6480" y="273629"/>
            <a:ext cx="8225280" cy="114204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Direct Messages</a:t>
            </a:r>
            <a:endParaRPr lang="en-US" sz="2900" dirty="0"/>
          </a:p>
        </p:txBody>
      </p:sp>
      <p:sp>
        <p:nvSpPr>
          <p:cNvPr id="30722" name="Rectangle 2"/>
          <p:cNvSpPr>
            <a:spLocks noGrp="1" noChangeArrowheads="1"/>
          </p:cNvSpPr>
          <p:nvPr>
            <p:ph type="body" idx="1"/>
          </p:nvPr>
        </p:nvSpPr>
        <p:spPr>
          <a:xfrm>
            <a:off x="652320" y="1752599"/>
            <a:ext cx="8029440" cy="3984963"/>
          </a:xfrm>
          <a:ln/>
        </p:spPr>
        <p:txBody>
          <a:bodyPr lIns="82945" tIns="41473" rIns="82945" bIns="41473">
            <a:normAutofit/>
          </a:bodyPr>
          <a:lstStyle/>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You can send direct messages to people who follow </a:t>
            </a:r>
            <a:r>
              <a:rPr lang="en-US" sz="2000" dirty="0" smtClean="0">
                <a:solidFill>
                  <a:schemeClr val="tx1">
                    <a:lumMod val="75000"/>
                    <a:lumOff val="25000"/>
                  </a:schemeClr>
                </a:solidFill>
              </a:rPr>
              <a:t>you. </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These are private messages, unlike </a:t>
            </a:r>
            <a:r>
              <a:rPr lang="en-US" sz="2000" dirty="0" smtClean="0">
                <a:solidFill>
                  <a:schemeClr val="tx1">
                    <a:lumMod val="75000"/>
                    <a:lumOff val="25000"/>
                  </a:schemeClr>
                </a:solidFill>
              </a:rPr>
              <a:t>replies.</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A lot of people do not read direct messages on </a:t>
            </a:r>
            <a:r>
              <a:rPr lang="en-US" sz="2000" dirty="0" smtClean="0">
                <a:solidFill>
                  <a:schemeClr val="tx1">
                    <a:lumMod val="75000"/>
                    <a:lumOff val="25000"/>
                  </a:schemeClr>
                </a:solidFill>
              </a:rPr>
              <a:t>Twitter.</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Don’t use this option for pushing your </a:t>
            </a:r>
            <a:r>
              <a:rPr lang="en-US" sz="2000" dirty="0" smtClean="0">
                <a:solidFill>
                  <a:schemeClr val="tx1">
                    <a:lumMod val="75000"/>
                    <a:lumOff val="25000"/>
                  </a:schemeClr>
                </a:solidFill>
              </a:rPr>
              <a:t>book.</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Often used for spam/people will </a:t>
            </a:r>
            <a:r>
              <a:rPr lang="en-US" sz="2000" dirty="0" err="1" smtClean="0">
                <a:solidFill>
                  <a:schemeClr val="tx1">
                    <a:lumMod val="75000"/>
                    <a:lumOff val="25000"/>
                  </a:schemeClr>
                </a:solidFill>
              </a:rPr>
              <a:t>unfollow</a:t>
            </a:r>
            <a:r>
              <a:rPr lang="en-US" sz="2000" dirty="0" smtClean="0">
                <a:solidFill>
                  <a:schemeClr val="tx1">
                    <a:lumMod val="75000"/>
                    <a:lumOff val="25000"/>
                  </a:schemeClr>
                </a:solidFill>
              </a:rPr>
              <a:t> you for </a:t>
            </a:r>
            <a:r>
              <a:rPr lang="en-US" sz="2000" dirty="0" err="1" smtClean="0">
                <a:solidFill>
                  <a:schemeClr val="tx1">
                    <a:lumMod val="75000"/>
                    <a:lumOff val="25000"/>
                  </a:schemeClr>
                </a:solidFill>
              </a:rPr>
              <a:t>for</a:t>
            </a:r>
            <a:r>
              <a:rPr lang="en-US" sz="2000" dirty="0" smtClean="0">
                <a:solidFill>
                  <a:schemeClr val="tx1">
                    <a:lumMod val="75000"/>
                    <a:lumOff val="25000"/>
                  </a:schemeClr>
                </a:solidFill>
              </a:rPr>
              <a:t> this </a:t>
            </a:r>
            <a:r>
              <a:rPr lang="en-US" sz="2000" dirty="0" smtClean="0">
                <a:solidFill>
                  <a:schemeClr val="tx1">
                    <a:lumMod val="75000"/>
                    <a:lumOff val="25000"/>
                  </a:schemeClr>
                </a:solidFill>
              </a:rPr>
              <a:t>behavior.</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000" dirty="0" smtClean="0">
                <a:solidFill>
                  <a:schemeClr val="tx1">
                    <a:lumMod val="75000"/>
                    <a:lumOff val="25000"/>
                  </a:schemeClr>
                </a:solidFill>
              </a:rPr>
              <a:t>Can be used to exchange </a:t>
            </a:r>
            <a:r>
              <a:rPr lang="en-US" sz="2000" dirty="0" smtClean="0">
                <a:solidFill>
                  <a:schemeClr val="tx1">
                    <a:lumMod val="75000"/>
                    <a:lumOff val="25000"/>
                  </a:schemeClr>
                </a:solidFill>
              </a:rPr>
              <a:t>emails. </a:t>
            </a:r>
            <a:endParaRPr lang="en-US" sz="2000" dirty="0" smtClean="0">
              <a:solidFill>
                <a:schemeClr val="tx1">
                  <a:lumMod val="75000"/>
                  <a:lumOff val="25000"/>
                </a:schemeClr>
              </a:solidFill>
            </a:endParaRP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000" dirty="0">
              <a:solidFill>
                <a:schemeClr val="tx1">
                  <a:lumMod val="75000"/>
                  <a:lumOff val="25000"/>
                </a:schemeClr>
              </a:solidFill>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6480" y="273629"/>
            <a:ext cx="8225280" cy="1142040"/>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The Big Picture</a:t>
            </a:r>
          </a:p>
        </p:txBody>
      </p:sp>
      <p:sp>
        <p:nvSpPr>
          <p:cNvPr id="38914" name="Rectangle 2"/>
          <p:cNvSpPr>
            <a:spLocks noGrp="1" noChangeArrowheads="1"/>
          </p:cNvSpPr>
          <p:nvPr>
            <p:ph type="body" idx="1"/>
          </p:nvPr>
        </p:nvSpPr>
        <p:spPr>
          <a:xfrm>
            <a:off x="653760" y="1795870"/>
            <a:ext cx="8029440" cy="7174833"/>
          </a:xfrm>
          <a:ln/>
        </p:spPr>
        <p:txBody>
          <a:bodyPr/>
          <a:lstStyle/>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Conversation vs. Promotion (10% promo)</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Relationships first</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Have something to talk about that is NOT your </a:t>
            </a:r>
            <a:r>
              <a:rPr lang="en-US" dirty="0" smtClean="0"/>
              <a:t>book</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Great way to connect with people all over the world</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smtClean="0"/>
              <a:t>Build your author brand</a:t>
            </a:r>
          </a:p>
          <a:p>
            <a:pPr indent="-308165">
              <a:buClr>
                <a:srgbClr val="9F3748"/>
              </a:buClr>
              <a:buFont typeface="Arial" pitchFamily="34" charset="0"/>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smtClean="0"/>
          </a:p>
          <a:p>
            <a:pPr indent="-308165">
              <a:buClr>
                <a:srgbClr val="9F3748"/>
              </a:buClr>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indent="-308165">
              <a:buClrTx/>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additive="repl">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2" end="2"/>
                                            </p:txEl>
                                          </p:spTgt>
                                        </p:tgtEl>
                                        <p:attrNameLst>
                                          <p:attrName>style.visibility</p:attrName>
                                        </p:attrNameLst>
                                      </p:cBhvr>
                                      <p:to>
                                        <p:strVal val="visible"/>
                                      </p:to>
                                    </p:set>
                                    <p:animEffect transition="in" filter="blinds(horizontal)">
                                      <p:cBhvr additive="repl">
                                        <p:cTn id="12" dur="500"/>
                                        <p:tgtEl>
                                          <p:spTgt spid="389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17" dur="500"/>
                                        <p:tgtEl>
                                          <p:spTgt spid="389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6" end="6"/>
                                            </p:txEl>
                                          </p:spTgt>
                                        </p:tgtEl>
                                        <p:attrNameLst>
                                          <p:attrName>style.visibility</p:attrName>
                                        </p:attrNameLst>
                                      </p:cBhvr>
                                      <p:to>
                                        <p:strVal val="visible"/>
                                      </p:to>
                                    </p:set>
                                    <p:animEffect transition="in" filter="blinds(horizontal)">
                                      <p:cBhvr additive="repl">
                                        <p:cTn id="22" dur="500"/>
                                        <p:tgtEl>
                                          <p:spTgt spid="389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8" end="8"/>
                                            </p:txEl>
                                          </p:spTgt>
                                        </p:tgtEl>
                                        <p:attrNameLst>
                                          <p:attrName>style.visibility</p:attrName>
                                        </p:attrNameLst>
                                      </p:cBhvr>
                                      <p:to>
                                        <p:strVal val="visible"/>
                                      </p:to>
                                    </p:set>
                                    <p:animEffect transition="in" filter="blinds(horizontal)">
                                      <p:cBhvr additive="repl">
                                        <p:cTn id="27" dur="500"/>
                                        <p:tgtEl>
                                          <p:spTgt spid="38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marL="0" indent="0">
              <a:buNone/>
            </a:pPr>
            <a:r>
              <a:rPr lang="en-US" dirty="0" smtClean="0"/>
              <a:t>Note:</a:t>
            </a:r>
          </a:p>
          <a:p>
            <a:pPr marL="0" indent="0">
              <a:buNone/>
            </a:pPr>
            <a:endParaRPr lang="en-US" dirty="0" smtClean="0"/>
          </a:p>
          <a:p>
            <a:pPr marL="0" indent="0">
              <a:buNone/>
            </a:pPr>
            <a:r>
              <a:rPr lang="en-US" dirty="0" smtClean="0"/>
              <a:t>There will not be a training call in August. We’ll resume our training calls </a:t>
            </a:r>
            <a:r>
              <a:rPr lang="en-US" smtClean="0"/>
              <a:t>in September. </a:t>
            </a:r>
            <a:endParaRPr lang="en-US" dirty="0" smtClean="0"/>
          </a:p>
          <a:p>
            <a:endParaRPr lang="en-US" dirty="0"/>
          </a:p>
        </p:txBody>
      </p: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8288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p:txBody>
          <a:bodyPr/>
          <a:lstStyle/>
          <a:p>
            <a:pPr marL="0" indent="0" algn="ctr">
              <a:buNone/>
            </a:pPr>
            <a:r>
              <a:rPr lang="en-US" dirty="0" smtClean="0"/>
              <a:t>Have a great Saturday!</a:t>
            </a:r>
            <a:endParaRPr lang="en-US" dirty="0"/>
          </a:p>
        </p:txBody>
      </p:sp>
      <p:pic>
        <p:nvPicPr>
          <p:cNvPr id="4" name="Picture 3"/>
          <p:cNvPicPr>
            <a:picLocks noChangeAspect="1"/>
          </p:cNvPicPr>
          <p:nvPr/>
        </p:nvPicPr>
        <p:blipFill>
          <a:blip r:embed="rId2" cstate="print"/>
          <a:stretch>
            <a:fillRect/>
          </a:stretch>
        </p:blipFill>
        <p:spPr>
          <a:xfrm>
            <a:off x="2514600" y="3085461"/>
            <a:ext cx="4191000" cy="2357437"/>
          </a:xfrm>
          <a:prstGeom prst="rect">
            <a:avLst/>
          </a:prstGeom>
        </p:spPr>
      </p:pic>
    </p:spTree>
    <p:extLst>
      <p:ext uri="{BB962C8B-B14F-4D97-AF65-F5344CB8AC3E}">
        <p14:creationId xmlns:p14="http://schemas.microsoft.com/office/powerpoint/2010/main" xmlns="" val="15820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Why Should An Author Have a Twitter Account? </a:t>
            </a:r>
            <a:endParaRPr lang="en-US" sz="2900" dirty="0"/>
          </a:p>
        </p:txBody>
      </p:sp>
      <p:sp>
        <p:nvSpPr>
          <p:cNvPr id="15362" name="Rectangle 2"/>
          <p:cNvSpPr>
            <a:spLocks noGrp="1" noChangeArrowheads="1"/>
          </p:cNvSpPr>
          <p:nvPr>
            <p:ph type="body" idx="1"/>
          </p:nvPr>
        </p:nvSpPr>
        <p:spPr>
          <a:xfrm>
            <a:off x="663840" y="1371599"/>
            <a:ext cx="8033760" cy="4939143"/>
          </a:xfrm>
          <a:ln/>
        </p:spPr>
        <p:txBody>
          <a:bodyPr>
            <a:normAutofit/>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It’s one of the most popular social media sites on the web (around 250 million monthly active users).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Many readers are already interested in text-based media (eBooks), and have joined Twitter to follow their favorite authors.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It’s a quick and easy way to ingratiate yourself to readers and potential readers.</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Its </a:t>
            </a:r>
            <a:r>
              <a:rPr lang="en-US" sz="2000" dirty="0" smtClean="0"/>
              <a:t>free.</a:t>
            </a: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2" end="2"/>
                                            </p:txEl>
                                          </p:spTgt>
                                        </p:tgtEl>
                                        <p:attrNameLst>
                                          <p:attrName>style.visibility</p:attrName>
                                        </p:attrNameLst>
                                      </p:cBhvr>
                                      <p:to>
                                        <p:strVal val="visible"/>
                                      </p:to>
                                    </p:set>
                                    <p:anim calcmode="lin" valueType="num">
                                      <p:cBhvr additive="repl">
                                        <p:cTn id="13"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4" end="4"/>
                                            </p:txEl>
                                          </p:spTgt>
                                        </p:tgtEl>
                                        <p:attrNameLst>
                                          <p:attrName>style.visibility</p:attrName>
                                        </p:attrNameLst>
                                      </p:cBhvr>
                                      <p:to>
                                        <p:strVal val="visible"/>
                                      </p:to>
                                    </p:set>
                                    <p:anim calcmode="lin" valueType="num">
                                      <p:cBhvr additive="repl">
                                        <p:cTn id="19"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6" end="6"/>
                                            </p:txEl>
                                          </p:spTgt>
                                        </p:tgtEl>
                                        <p:attrNameLst>
                                          <p:attrName>style.visibility</p:attrName>
                                        </p:attrNameLst>
                                      </p:cBhvr>
                                      <p:to>
                                        <p:strVal val="visible"/>
                                      </p:to>
                                    </p:set>
                                    <p:anim calcmode="lin" valueType="num">
                                      <p:cBhvr additive="repl">
                                        <p:cTn id="25"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Creating a Twitter Account</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On a computer, go </a:t>
            </a:r>
            <a:r>
              <a:rPr lang="en-US" sz="2000" dirty="0"/>
              <a:t>to </a:t>
            </a:r>
            <a:r>
              <a:rPr lang="en-US" sz="2000" dirty="0" smtClean="0">
                <a:solidFill>
                  <a:srgbClr val="CCCCFF"/>
                </a:solidFill>
                <a:hlinkClick r:id="rId3"/>
              </a:rPr>
              <a:t>www.twitter.com</a:t>
            </a:r>
            <a:r>
              <a:rPr lang="en-US" sz="2000" dirty="0" smtClean="0">
                <a:solidFill>
                  <a:srgbClr val="CCCCFF"/>
                </a:solidFill>
              </a:rPr>
              <a:t> </a:t>
            </a:r>
            <a:r>
              <a:rPr lang="en-US" sz="2000" dirty="0" smtClean="0"/>
              <a:t>and go through the signup process.</a:t>
            </a:r>
            <a:endParaRPr lang="en-US" sz="2000" dirty="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If you use a mobile device, install the Twitter app and go through the signup process. </a:t>
            </a:r>
            <a:endParaRPr lang="en-US" sz="2000" dirty="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Use attractive, high-quality photos that represent you.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Your header photo should ideally be 1500 x 500 pixels in size.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Your profile photo should be square and at least 400 x 400 pixels in size.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Make your profile text interesting and personable. You have 160 characters for your bio. Include more than just the fact that you’re an author (add things you like, hobbies, words to live by, etc.). </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481" y="273629"/>
            <a:ext cx="8228160" cy="1144921"/>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a:t>Tips for Choosing a Username</a:t>
            </a:r>
          </a:p>
        </p:txBody>
      </p:sp>
      <p:sp>
        <p:nvSpPr>
          <p:cNvPr id="22530" name="Rectangle 2"/>
          <p:cNvSpPr>
            <a:spLocks noGrp="1" noChangeArrowheads="1"/>
          </p:cNvSpPr>
          <p:nvPr>
            <p:ph type="body" idx="1"/>
          </p:nvPr>
        </p:nvSpPr>
        <p:spPr>
          <a:xfrm>
            <a:off x="1471680" y="1795869"/>
            <a:ext cx="6076800" cy="4342055"/>
          </a:xfrm>
          <a:ln/>
        </p:spPr>
        <p:txBody>
          <a:bodyPr lIns="82945" tIns="41473" rIns="82945" bIns="41473"/>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900" dirty="0"/>
              <a:t>Author name is best</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900" dirty="0"/>
              <a:t>Keep it simple</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900" dirty="0"/>
              <a:t>Shorter is better</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900" dirty="0"/>
              <a:t>Think personality</a:t>
            </a:r>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900" dirty="0" smtClean="0"/>
              <a:t>Example: @</a:t>
            </a:r>
            <a:r>
              <a:rPr lang="en-US" sz="2900" dirty="0" err="1" smtClean="0"/>
              <a:t>TerriAnnLeidich</a:t>
            </a:r>
            <a:endParaRPr lang="en-US" sz="2900" dirty="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9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Effect transition="in" filter="barn(inHorizontal)">
                                      <p:cBhvr additive="repl">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22530">
                                            <p:txEl>
                                              <p:pRg st="1" end="1"/>
                                            </p:txEl>
                                          </p:spTgt>
                                        </p:tgtEl>
                                        <p:attrNameLst>
                                          <p:attrName>style.visibility</p:attrName>
                                        </p:attrNameLst>
                                      </p:cBhvr>
                                      <p:to>
                                        <p:strVal val="visible"/>
                                      </p:to>
                                    </p:set>
                                    <p:animEffect transition="in" filter="barn(inHorizontal)">
                                      <p:cBhvr additive="repl">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22530">
                                            <p:txEl>
                                              <p:pRg st="2" end="2"/>
                                            </p:txEl>
                                          </p:spTgt>
                                        </p:tgtEl>
                                        <p:attrNameLst>
                                          <p:attrName>style.visibility</p:attrName>
                                        </p:attrNameLst>
                                      </p:cBhvr>
                                      <p:to>
                                        <p:strVal val="visible"/>
                                      </p:to>
                                    </p:set>
                                    <p:animEffect transition="in" filter="barn(inHorizontal)">
                                      <p:cBhvr additive="repl">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22530">
                                            <p:txEl>
                                              <p:pRg st="3" end="3"/>
                                            </p:txEl>
                                          </p:spTgt>
                                        </p:tgtEl>
                                        <p:attrNameLst>
                                          <p:attrName>style.visibility</p:attrName>
                                        </p:attrNameLst>
                                      </p:cBhvr>
                                      <p:to>
                                        <p:strVal val="visible"/>
                                      </p:to>
                                    </p:set>
                                    <p:animEffect transition="in" filter="barn(inHorizontal)">
                                      <p:cBhvr additive="repl">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22530">
                                            <p:txEl>
                                              <p:pRg st="4" end="4"/>
                                            </p:txEl>
                                          </p:spTgt>
                                        </p:tgtEl>
                                        <p:attrNameLst>
                                          <p:attrName>style.visibility</p:attrName>
                                        </p:attrNameLst>
                                      </p:cBhvr>
                                      <p:to>
                                        <p:strVal val="visible"/>
                                      </p:to>
                                    </p:set>
                                    <p:animEffect transition="in" filter="barn(inHorizontal)">
                                      <p:cBhvr additive="repl">
                                        <p:cTn id="27"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Example of Good Cover and Profile Image for Twitter</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066800" y="1447800"/>
            <a:ext cx="6985000" cy="38735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Example of Good Author Bio</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smtClean="0"/>
          </a:p>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sz="2000" dirty="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438400" y="1676400"/>
            <a:ext cx="2895600" cy="439247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99371"/>
            <a:ext cx="8228160" cy="1144920"/>
          </a:xfrm>
          <a:ln/>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dirty="0" smtClean="0"/>
              <a:t>Understanding Your Twitter Page</a:t>
            </a:r>
            <a:endParaRPr lang="en-US" sz="2900" dirty="0"/>
          </a:p>
        </p:txBody>
      </p:sp>
      <p:sp>
        <p:nvSpPr>
          <p:cNvPr id="15362" name="Rectangle 2"/>
          <p:cNvSpPr>
            <a:spLocks noGrp="1" noChangeArrowheads="1"/>
          </p:cNvSpPr>
          <p:nvPr>
            <p:ph type="body" idx="1"/>
          </p:nvPr>
        </p:nvSpPr>
        <p:spPr>
          <a:xfrm>
            <a:off x="663840" y="1600200"/>
            <a:ext cx="8033760" cy="4710542"/>
          </a:xfrm>
          <a:ln/>
        </p:spPr>
        <p:txBody>
          <a:bodyPr/>
          <a:lstStyle/>
          <a:p>
            <a:pPr marL="387366" indent="-292325">
              <a:buClr>
                <a:srgbClr val="9F3748"/>
              </a:buClr>
              <a:buSzPct val="45000"/>
              <a:buFont typeface="Wingdings"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2000" dirty="0" smtClean="0"/>
              <a:t>Home – contains the basics</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Your </a:t>
            </a:r>
            <a:r>
              <a:rPr lang="en-US" sz="1800" dirty="0" smtClean="0"/>
              <a:t>name and picture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The number of tweets you have made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How many followers you have</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How many people you are following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Your tweet box where you write your tweets </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Suggestions of people you can follow</a:t>
            </a:r>
          </a:p>
          <a:p>
            <a:pPr marL="753126" lvl="1" indent="-292325">
              <a:buClr>
                <a:srgbClr val="9F3748"/>
              </a:buClr>
              <a:buSzPct val="45000"/>
              <a:buFont typeface="Wingdings" pitchFamily="2" charset="2"/>
              <a:buChar char="§"/>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r>
              <a:rPr lang="en-US" sz="1800" dirty="0" smtClean="0"/>
              <a:t>Your twitter feed, where you see tweets from the people you follow (along with your own tweets)</a:t>
            </a:r>
            <a:endParaRPr lang="en-US" sz="2000" dirty="0" smtClean="0"/>
          </a:p>
          <a:p>
            <a:pPr marL="391686" indent="-289445">
              <a:buClrTx/>
              <a:buSzPct val="45000"/>
              <a:buNone/>
              <a:tabLst>
                <a:tab pos="387366" algn="l"/>
                <a:tab pos="489607" algn="l"/>
                <a:tab pos="904333" algn="l"/>
                <a:tab pos="1319059" algn="l"/>
                <a:tab pos="1733786" algn="l"/>
                <a:tab pos="2148512" algn="l"/>
                <a:tab pos="2563238" algn="l"/>
                <a:tab pos="2977964" algn="l"/>
                <a:tab pos="3392690" algn="l"/>
                <a:tab pos="3807416" algn="l"/>
                <a:tab pos="4222142" algn="l"/>
                <a:tab pos="4636868" algn="l"/>
                <a:tab pos="5051595" algn="l"/>
                <a:tab pos="5466321" algn="l"/>
                <a:tab pos="5881047" algn="l"/>
                <a:tab pos="6295773" algn="l"/>
                <a:tab pos="6710499" algn="l"/>
                <a:tab pos="7125225" algn="l"/>
                <a:tab pos="7539951" algn="l"/>
                <a:tab pos="7954677" algn="l"/>
                <a:tab pos="8369404" algn="l"/>
              </a:tabLst>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 calcmode="lin" valueType="num">
                                      <p:cBhvr additive="repl">
                                        <p:cTn id="7" dur="500" fill="hold"/>
                                        <p:tgtEl>
                                          <p:spTgt spid="153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2">
                                            <p:txEl>
                                              <p:pRg st="1" end="1"/>
                                            </p:txEl>
                                          </p:spTgt>
                                        </p:tgtEl>
                                        <p:attrNameLst>
                                          <p:attrName>style.visibility</p:attrName>
                                        </p:attrNameLst>
                                      </p:cBhvr>
                                      <p:to>
                                        <p:strVal val="visible"/>
                                      </p:to>
                                    </p:set>
                                    <p:anim calcmode="lin" valueType="num">
                                      <p:cBhvr additive="repl">
                                        <p:cTn id="13" dur="500" fill="hold"/>
                                        <p:tgtEl>
                                          <p:spTgt spid="153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536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2">
                                            <p:txEl>
                                              <p:pRg st="2" end="2"/>
                                            </p:txEl>
                                          </p:spTgt>
                                        </p:tgtEl>
                                        <p:attrNameLst>
                                          <p:attrName>style.visibility</p:attrName>
                                        </p:attrNameLst>
                                      </p:cBhvr>
                                      <p:to>
                                        <p:strVal val="visible"/>
                                      </p:to>
                                    </p:set>
                                    <p:anim calcmode="lin" valueType="num">
                                      <p:cBhvr additive="repl">
                                        <p:cTn id="19"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153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5362">
                                            <p:txEl>
                                              <p:pRg st="3" end="3"/>
                                            </p:txEl>
                                          </p:spTgt>
                                        </p:tgtEl>
                                        <p:attrNameLst>
                                          <p:attrName>style.visibility</p:attrName>
                                        </p:attrNameLst>
                                      </p:cBhvr>
                                      <p:to>
                                        <p:strVal val="visible"/>
                                      </p:to>
                                    </p:set>
                                    <p:anim calcmode="lin" valueType="num">
                                      <p:cBhvr additive="repl">
                                        <p:cTn id="25" dur="500" fill="hold"/>
                                        <p:tgtEl>
                                          <p:spTgt spid="1536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5362">
                                            <p:txEl>
                                              <p:pRg st="4" end="4"/>
                                            </p:txEl>
                                          </p:spTgt>
                                        </p:tgtEl>
                                        <p:attrNameLst>
                                          <p:attrName>style.visibility</p:attrName>
                                        </p:attrNameLst>
                                      </p:cBhvr>
                                      <p:to>
                                        <p:strVal val="visible"/>
                                      </p:to>
                                    </p:set>
                                    <p:anim calcmode="lin" valueType="num">
                                      <p:cBhvr additive="repl">
                                        <p:cTn id="3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5362">
                                            <p:txEl>
                                              <p:pRg st="5" end="5"/>
                                            </p:txEl>
                                          </p:spTgt>
                                        </p:tgtEl>
                                        <p:attrNameLst>
                                          <p:attrName>style.visibility</p:attrName>
                                        </p:attrNameLst>
                                      </p:cBhvr>
                                      <p:to>
                                        <p:strVal val="visible"/>
                                      </p:to>
                                    </p:set>
                                    <p:anim calcmode="lin" valueType="num">
                                      <p:cBhvr additive="repl">
                                        <p:cTn id="37" dur="500" fill="hold"/>
                                        <p:tgtEl>
                                          <p:spTgt spid="15362">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1536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5362">
                                            <p:txEl>
                                              <p:pRg st="6" end="6"/>
                                            </p:txEl>
                                          </p:spTgt>
                                        </p:tgtEl>
                                        <p:attrNameLst>
                                          <p:attrName>style.visibility</p:attrName>
                                        </p:attrNameLst>
                                      </p:cBhvr>
                                      <p:to>
                                        <p:strVal val="visible"/>
                                      </p:to>
                                    </p:set>
                                    <p:anim calcmode="lin" valueType="num">
                                      <p:cBhvr additive="repl">
                                        <p:cTn id="43" dur="500" fill="hold"/>
                                        <p:tgtEl>
                                          <p:spTgt spid="15362">
                                            <p:txEl>
                                              <p:pRg st="6" end="6"/>
                                            </p:txEl>
                                          </p:spTgt>
                                        </p:tgtEl>
                                        <p:attrNameLst>
                                          <p:attrName>ppt_x</p:attrName>
                                        </p:attrNameLst>
                                      </p:cBhvr>
                                      <p:tavLst>
                                        <p:tav tm="100000">
                                          <p:val>
                                            <p:strVal val="#ppt_x"/>
                                          </p:val>
                                        </p:tav>
                                        <p:tav>
                                          <p:val>
                                            <p:strVal val="#ppt_x"/>
                                          </p:val>
                                        </p:tav>
                                      </p:tavLst>
                                    </p:anim>
                                    <p:anim calcmode="lin" valueType="num">
                                      <p:cBhvr additive="repl">
                                        <p:cTn id="44" dur="500" fill="hold"/>
                                        <p:tgtEl>
                                          <p:spTgt spid="1536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5362">
                                            <p:txEl>
                                              <p:pRg st="7" end="7"/>
                                            </p:txEl>
                                          </p:spTgt>
                                        </p:tgtEl>
                                        <p:attrNameLst>
                                          <p:attrName>style.visibility</p:attrName>
                                        </p:attrNameLst>
                                      </p:cBhvr>
                                      <p:to>
                                        <p:strVal val="visible"/>
                                      </p:to>
                                    </p:set>
                                    <p:anim calcmode="lin" valueType="num">
                                      <p:cBhvr additive="repl">
                                        <p:cTn id="49" dur="500" fill="hold"/>
                                        <p:tgtEl>
                                          <p:spTgt spid="15362">
                                            <p:txEl>
                                              <p:pRg st="7" end="7"/>
                                            </p:txEl>
                                          </p:spTgt>
                                        </p:tgtEl>
                                        <p:attrNameLst>
                                          <p:attrName>ppt_x</p:attrName>
                                        </p:attrNameLst>
                                      </p:cBhvr>
                                      <p:tavLst>
                                        <p:tav tm="100000">
                                          <p:val>
                                            <p:strVal val="#ppt_x"/>
                                          </p:val>
                                        </p:tav>
                                        <p:tav>
                                          <p:val>
                                            <p:strVal val="#ppt_x"/>
                                          </p:val>
                                        </p:tav>
                                      </p:tavLst>
                                    </p:anim>
                                    <p:anim calcmode="lin" valueType="num">
                                      <p:cBhvr additive="repl">
                                        <p:cTn id="50" dur="500" fill="hold"/>
                                        <p:tgtEl>
                                          <p:spTgt spid="1536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3953</TotalTime>
  <Words>2455</Words>
  <Application>Microsoft Office PowerPoint</Application>
  <PresentationFormat>On-screen Show (4:3)</PresentationFormat>
  <Paragraphs>285</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Author Training Call:   Using Twitter to Build Your Author Brand and Market Your Book(s)</vt:lpstr>
      <vt:lpstr>Presenters</vt:lpstr>
      <vt:lpstr>Overview</vt:lpstr>
      <vt:lpstr>Why Should An Author Have a Twitter Account? </vt:lpstr>
      <vt:lpstr>Creating a Twitter Account</vt:lpstr>
      <vt:lpstr>Tips for Choosing a Username</vt:lpstr>
      <vt:lpstr>Example of Good Cover and Profile Image for Twitter</vt:lpstr>
      <vt:lpstr>Example of Good Author Bio</vt:lpstr>
      <vt:lpstr>Understanding Your Twitter Page</vt:lpstr>
      <vt:lpstr>Understanding Your Twitter Page</vt:lpstr>
      <vt:lpstr>Understanding Your Twitter Page - Continued</vt:lpstr>
      <vt:lpstr>Slide 12</vt:lpstr>
      <vt:lpstr>Slide 13</vt:lpstr>
      <vt:lpstr>What is a Tweet?</vt:lpstr>
      <vt:lpstr>Example of a Twitter Newsfeed</vt:lpstr>
      <vt:lpstr>Adding Pictures &amp; Links to Your Tweets</vt:lpstr>
      <vt:lpstr>Adding Pictures &amp; Links to Your Tweets</vt:lpstr>
      <vt:lpstr>Adding Pictures &amp; Links to Your Tweets</vt:lpstr>
      <vt:lpstr>What Does the @ Mark Mean on Twitter?</vt:lpstr>
      <vt:lpstr>What Does the # Mean on Twitter?</vt:lpstr>
      <vt:lpstr>How do people use #Hashtags?</vt:lpstr>
      <vt:lpstr>How Can I Type Anything Meaningful in 140 Characters or Less? </vt:lpstr>
      <vt:lpstr>What do “RT”, “MT”, &amp; Periods Mean in Other People’s Tweets? </vt:lpstr>
      <vt:lpstr>What Should I Tweet About my Book?</vt:lpstr>
      <vt:lpstr>If Not My Book, What Should I Tweet About?</vt:lpstr>
      <vt:lpstr>Slide 26</vt:lpstr>
      <vt:lpstr>Is There Any Topic I Shouldn’t Tweet About? </vt:lpstr>
      <vt:lpstr>How do I get People to Follow me on Twitter?</vt:lpstr>
      <vt:lpstr>Who Should I Follow on Twitter?</vt:lpstr>
      <vt:lpstr>Who Should I Follow on Twitter? - Continued</vt:lpstr>
      <vt:lpstr>Will My Tweeting Actually Lead to Book Sales? </vt:lpstr>
      <vt:lpstr>The Symbols at the Bottom of Tweets</vt:lpstr>
      <vt:lpstr>Reply</vt:lpstr>
      <vt:lpstr>Retweet &amp; Favorite</vt:lpstr>
      <vt:lpstr>Direct Messages</vt:lpstr>
      <vt:lpstr>The Big Picture</vt:lpstr>
      <vt:lpstr>Questions?</vt:lpstr>
      <vt:lpstr>Slide 38</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199</cp:revision>
  <cp:lastPrinted>2013-04-13T13:17:15Z</cp:lastPrinted>
  <dcterms:created xsi:type="dcterms:W3CDTF">2013-04-11T21:57:35Z</dcterms:created>
  <dcterms:modified xsi:type="dcterms:W3CDTF">2015-07-21T09:00:14Z</dcterms:modified>
</cp:coreProperties>
</file>