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68" r:id="rId4"/>
    <p:sldId id="269" r:id="rId5"/>
    <p:sldId id="256" r:id="rId6"/>
    <p:sldId id="257" r:id="rId7"/>
    <p:sldId id="261" r:id="rId8"/>
    <p:sldId id="258" r:id="rId9"/>
    <p:sldId id="259" r:id="rId10"/>
    <p:sldId id="265" r:id="rId11"/>
    <p:sldId id="260" r:id="rId12"/>
    <p:sldId id="262" r:id="rId13"/>
    <p:sldId id="271" r:id="rId14"/>
    <p:sldId id="263" r:id="rId15"/>
    <p:sldId id="264"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1" autoAdjust="0"/>
    <p:restoredTop sz="94660"/>
  </p:normalViewPr>
  <p:slideViewPr>
    <p:cSldViewPr snapToGrid="0">
      <p:cViewPr varScale="1">
        <p:scale>
          <a:sx n="88" d="100"/>
          <a:sy n="88" d="100"/>
        </p:scale>
        <p:origin x="-317" y="-8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9/12/2015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9/12/2015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9/12/2015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9/12/2015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9/12/2015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6272" y="5791200"/>
            <a:ext cx="10472928" cy="1752600"/>
          </a:xfrm>
        </p:spPr>
        <p:txBody>
          <a:bodyPr/>
          <a:lstStyle/>
          <a:p>
            <a:pPr algn="ctr"/>
            <a:r>
              <a:rPr lang="en-US" dirty="0" smtClean="0">
                <a:solidFill>
                  <a:schemeClr val="accent5">
                    <a:lumMod val="20000"/>
                    <a:lumOff val="80000"/>
                  </a:schemeClr>
                </a:solidFill>
              </a:rPr>
              <a:t>Saturday, September 12, 2015</a:t>
            </a:r>
          </a:p>
          <a:p>
            <a:pPr algn="ctr"/>
            <a:r>
              <a:rPr lang="en-US" dirty="0" smtClean="0">
                <a:solidFill>
                  <a:schemeClr val="accent5">
                    <a:lumMod val="20000"/>
                    <a:lumOff val="80000"/>
                  </a:schemeClr>
                </a:solidFill>
              </a:rPr>
              <a:t>11:00 a.m. EST</a:t>
            </a:r>
            <a:endParaRPr lang="en-US" dirty="0">
              <a:solidFill>
                <a:schemeClr val="accent5">
                  <a:lumMod val="20000"/>
                  <a:lumOff val="80000"/>
                </a:schemeClr>
              </a:solidFill>
            </a:endParaRPr>
          </a:p>
        </p:txBody>
      </p:sp>
      <p:sp>
        <p:nvSpPr>
          <p:cNvPr id="5" name="Rectangle 4"/>
          <p:cNvSpPr/>
          <p:nvPr/>
        </p:nvSpPr>
        <p:spPr>
          <a:xfrm>
            <a:off x="-812800" y="1066800"/>
            <a:ext cx="136144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stretch>
            <a:fillRect/>
          </a:stretch>
        </p:blipFill>
        <p:spPr>
          <a:xfrm>
            <a:off x="4368800" y="2050743"/>
            <a:ext cx="3325379" cy="1677878"/>
          </a:xfrm>
          <a:prstGeom prst="rect">
            <a:avLst/>
          </a:prstGeom>
        </p:spPr>
      </p:pic>
      <p:sp>
        <p:nvSpPr>
          <p:cNvPr id="2" name="Title 1"/>
          <p:cNvSpPr>
            <a:spLocks noGrp="1"/>
          </p:cNvSpPr>
          <p:nvPr>
            <p:ph type="ctrTitle"/>
          </p:nvPr>
        </p:nvSpPr>
        <p:spPr>
          <a:xfrm>
            <a:off x="1011936" y="3810000"/>
            <a:ext cx="10468864" cy="1600200"/>
          </a:xfrm>
        </p:spPr>
        <p:txBody>
          <a:bodyPr>
            <a:normAutofit/>
          </a:bodyPr>
          <a:lstStyle/>
          <a:p>
            <a:pPr algn="ctr"/>
            <a:r>
              <a:rPr lang="en-US" sz="3200" b="1" dirty="0" smtClean="0">
                <a:solidFill>
                  <a:schemeClr val="bg1">
                    <a:lumMod val="50000"/>
                    <a:lumOff val="50000"/>
                  </a:schemeClr>
                </a:solidFill>
                <a:latin typeface="Cambria" pitchFamily="18" charset="0"/>
              </a:rPr>
              <a:t>Author Training Call:  </a:t>
            </a:r>
            <a:br>
              <a:rPr lang="en-US" sz="3200" b="1" dirty="0" smtClean="0">
                <a:solidFill>
                  <a:schemeClr val="bg1">
                    <a:lumMod val="50000"/>
                    <a:lumOff val="50000"/>
                  </a:schemeClr>
                </a:solidFill>
                <a:latin typeface="Cambria" pitchFamily="18" charset="0"/>
              </a:rPr>
            </a:br>
            <a:r>
              <a:rPr lang="en-US" sz="3200" b="1" dirty="0" smtClean="0">
                <a:solidFill>
                  <a:schemeClr val="bg1">
                    <a:lumMod val="50000"/>
                    <a:lumOff val="50000"/>
                  </a:schemeClr>
                </a:solidFill>
                <a:latin typeface="Cambria" pitchFamily="18" charset="0"/>
              </a:rPr>
              <a:t>How to Build Your Author Brand</a:t>
            </a:r>
            <a:br>
              <a:rPr lang="en-US" sz="3200" b="1" dirty="0" smtClean="0">
                <a:solidFill>
                  <a:schemeClr val="bg1">
                    <a:lumMod val="50000"/>
                    <a:lumOff val="50000"/>
                  </a:schemeClr>
                </a:solidFill>
                <a:latin typeface="Cambria" pitchFamily="18" charset="0"/>
              </a:rPr>
            </a:br>
            <a:r>
              <a:rPr lang="en-US" sz="3200" b="1" dirty="0" smtClean="0">
                <a:solidFill>
                  <a:schemeClr val="bg1">
                    <a:lumMod val="50000"/>
                    <a:lumOff val="50000"/>
                  </a:schemeClr>
                </a:solidFill>
                <a:latin typeface="Cambria" pitchFamily="18" charset="0"/>
              </a:rPr>
              <a:t>and Develop a Fan Base</a:t>
            </a:r>
            <a:endParaRPr lang="en-US" sz="3200" b="1" dirty="0">
              <a:solidFill>
                <a:schemeClr val="bg1">
                  <a:lumMod val="50000"/>
                  <a:lumOff val="50000"/>
                </a:schemeClr>
              </a:solidFill>
              <a:latin typeface="Cambria" pitchFamily="18" charset="0"/>
            </a:endParaRPr>
          </a:p>
        </p:txBody>
      </p:sp>
      <p:sp>
        <p:nvSpPr>
          <p:cNvPr id="7" name="Title 1"/>
          <p:cNvSpPr txBox="1">
            <a:spLocks/>
          </p:cNvSpPr>
          <p:nvPr/>
        </p:nvSpPr>
        <p:spPr>
          <a:xfrm>
            <a:off x="605536" y="35858"/>
            <a:ext cx="10468864"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p14="http://schemas.microsoft.com/office/powerpoint/2010/main" xmlns=""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b="1" dirty="0" smtClean="0">
                <a:solidFill>
                  <a:srgbClr val="00B050"/>
                </a:solidFill>
              </a:rPr>
              <a:t>Offline</a:t>
            </a:r>
            <a:r>
              <a:rPr lang="en-US" dirty="0" smtClean="0"/>
              <a:t/>
            </a:r>
            <a:br>
              <a:rPr lang="en-US" dirty="0" smtClean="0"/>
            </a:br>
            <a:r>
              <a:rPr lang="en-US" dirty="0" smtClean="0"/>
              <a:t>4. Speak to groups, bookstores, clubs, online radio shows, </a:t>
            </a:r>
            <a:r>
              <a:rPr lang="en-US" dirty="0" err="1" smtClean="0"/>
              <a:t>telesummits</a:t>
            </a:r>
            <a:r>
              <a:rPr lang="en-US" dirty="0" smtClean="0"/>
              <a:t>, etc.</a:t>
            </a:r>
            <a:endParaRPr lang="en-US" dirty="0"/>
          </a:p>
        </p:txBody>
      </p:sp>
    </p:spTree>
    <p:extLst>
      <p:ext uri="{BB962C8B-B14F-4D97-AF65-F5344CB8AC3E}">
        <p14:creationId xmlns="" xmlns:p14="http://schemas.microsoft.com/office/powerpoint/2010/main" val="3813833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5. Get on National TV (start local, build to national).</a:t>
            </a:r>
            <a:br>
              <a:rPr lang="en-US" dirty="0" smtClean="0"/>
            </a:br>
            <a:endParaRPr lang="en-US" dirty="0"/>
          </a:p>
        </p:txBody>
      </p:sp>
    </p:spTree>
    <p:extLst>
      <p:ext uri="{BB962C8B-B14F-4D97-AF65-F5344CB8AC3E}">
        <p14:creationId xmlns="" xmlns:p14="http://schemas.microsoft.com/office/powerpoint/2010/main" val="1008363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6. Work with Bookstores and Reading Groups</a:t>
            </a:r>
            <a:br>
              <a:rPr lang="en-US" dirty="0" smtClean="0"/>
            </a:br>
            <a:endParaRPr lang="en-US" dirty="0"/>
          </a:p>
        </p:txBody>
      </p:sp>
    </p:spTree>
    <p:extLst>
      <p:ext uri="{BB962C8B-B14F-4D97-AF65-F5344CB8AC3E}">
        <p14:creationId xmlns="" xmlns:p14="http://schemas.microsoft.com/office/powerpoint/2010/main" val="481153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sz="2800" dirty="0" smtClean="0"/>
              <a:t>Type any questions in the chat feature here!</a:t>
            </a:r>
          </a:p>
          <a:p>
            <a:endParaRPr lang="en-US" dirty="0"/>
          </a:p>
        </p:txBody>
      </p:sp>
      <p:cxnSp>
        <p:nvCxnSpPr>
          <p:cNvPr id="5" name="Straight Arrow Connector 4"/>
          <p:cNvCxnSpPr/>
          <p:nvPr/>
        </p:nvCxnSpPr>
        <p:spPr>
          <a:xfrm flipH="1">
            <a:off x="2743200" y="3581400"/>
            <a:ext cx="3048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4" y="642938"/>
            <a:ext cx="9074895" cy="5586412"/>
          </a:xfrm>
        </p:spPr>
        <p:txBody>
          <a:bodyPr/>
          <a:lstStyle/>
          <a:p>
            <a:r>
              <a:rPr lang="en-US" dirty="0" smtClean="0"/>
              <a:t>Check out John Kremer’s </a:t>
            </a:r>
            <a:r>
              <a:rPr lang="en-US" b="1" dirty="0" smtClean="0">
                <a:solidFill>
                  <a:schemeClr val="accent1">
                    <a:lumMod val="40000"/>
                    <a:lumOff val="60000"/>
                  </a:schemeClr>
                </a:solidFill>
              </a:rPr>
              <a:t>Billion Book Initiative </a:t>
            </a:r>
            <a:r>
              <a:rPr lang="en-US" dirty="0" smtClean="0"/>
              <a:t>and </a:t>
            </a:r>
            <a:r>
              <a:rPr lang="en-US" b="1" dirty="0" smtClean="0">
                <a:solidFill>
                  <a:schemeClr val="accent1">
                    <a:lumMod val="60000"/>
                    <a:lumOff val="40000"/>
                  </a:schemeClr>
                </a:solidFill>
              </a:rPr>
              <a:t>747 Book Marketing Take-Off Program</a:t>
            </a:r>
            <a:endParaRPr lang="en-US" b="1" dirty="0">
              <a:solidFill>
                <a:schemeClr val="accent1">
                  <a:lumMod val="60000"/>
                  <a:lumOff val="40000"/>
                </a:schemeClr>
              </a:solidFill>
            </a:endParaRPr>
          </a:p>
        </p:txBody>
      </p:sp>
    </p:spTree>
    <p:extLst>
      <p:ext uri="{BB962C8B-B14F-4D97-AF65-F5344CB8AC3E}">
        <p14:creationId xmlns="" xmlns:p14="http://schemas.microsoft.com/office/powerpoint/2010/main" val="1980239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42950" y="642938"/>
            <a:ext cx="10715625" cy="5586412"/>
          </a:xfrm>
        </p:spPr>
        <p:txBody>
          <a:bodyPr/>
          <a:lstStyle/>
          <a:p>
            <a:r>
              <a:rPr lang="en-US" sz="6600" b="1" dirty="0" smtClean="0">
                <a:solidFill>
                  <a:srgbClr val="FFFF99"/>
                </a:solidFill>
              </a:rPr>
              <a:t>B</a:t>
            </a:r>
            <a:r>
              <a:rPr lang="en-US" sz="5400" b="1" dirty="0" smtClean="0">
                <a:solidFill>
                  <a:srgbClr val="FFFF99"/>
                </a:solidFill>
              </a:rPr>
              <a:t>ook</a:t>
            </a:r>
            <a:r>
              <a:rPr lang="en-US" sz="6600" b="1" dirty="0" smtClean="0">
                <a:solidFill>
                  <a:srgbClr val="FFFF99"/>
                </a:solidFill>
              </a:rPr>
              <a:t>M</a:t>
            </a:r>
            <a:r>
              <a:rPr lang="en-US" sz="5400" b="1" dirty="0" smtClean="0">
                <a:solidFill>
                  <a:srgbClr val="FFFF99"/>
                </a:solidFill>
              </a:rPr>
              <a:t>arketing</a:t>
            </a:r>
            <a:r>
              <a:rPr lang="en-US" sz="6600" b="1" dirty="0" smtClean="0">
                <a:solidFill>
                  <a:srgbClr val="FFFF99"/>
                </a:solidFill>
              </a:rPr>
              <a:t>B</a:t>
            </a:r>
            <a:r>
              <a:rPr lang="en-US" sz="5400" b="1" dirty="0" smtClean="0">
                <a:solidFill>
                  <a:srgbClr val="FFFF99"/>
                </a:solidFill>
              </a:rPr>
              <a:t>estsellers.com</a:t>
            </a:r>
            <a:br>
              <a:rPr lang="en-US" sz="5400" b="1" dirty="0" smtClean="0">
                <a:solidFill>
                  <a:srgbClr val="FFFF99"/>
                </a:solidFill>
              </a:rPr>
            </a:br>
            <a:r>
              <a:rPr lang="en-US" sz="5400" b="1" dirty="0"/>
              <a:t/>
            </a:r>
            <a:br>
              <a:rPr lang="en-US" sz="5400" b="1" dirty="0"/>
            </a:br>
            <a:r>
              <a:rPr lang="en-US" sz="5400" b="1" dirty="0" smtClean="0"/>
              <a:t/>
            </a:r>
            <a:br>
              <a:rPr lang="en-US" sz="5400" b="1" dirty="0" smtClean="0"/>
            </a:br>
            <a:endParaRPr lang="en-US" sz="5400" b="1" dirty="0"/>
          </a:p>
        </p:txBody>
      </p:sp>
    </p:spTree>
    <p:extLst>
      <p:ext uri="{BB962C8B-B14F-4D97-AF65-F5344CB8AC3E}">
        <p14:creationId xmlns="" xmlns:p14="http://schemas.microsoft.com/office/powerpoint/2010/main" val="227007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Upcoming Author Training  Calls</a:t>
            </a:r>
            <a:endParaRPr lang="en-US" b="1" dirty="0"/>
          </a:p>
        </p:txBody>
      </p:sp>
      <p:sp>
        <p:nvSpPr>
          <p:cNvPr id="3" name="Content Placeholder 2"/>
          <p:cNvSpPr>
            <a:spLocks noGrp="1"/>
          </p:cNvSpPr>
          <p:nvPr>
            <p:ph idx="1"/>
          </p:nvPr>
        </p:nvSpPr>
        <p:spPr/>
        <p:txBody>
          <a:bodyPr>
            <a:normAutofit lnSpcReduction="10000"/>
          </a:bodyPr>
          <a:lstStyle/>
          <a:p>
            <a:r>
              <a:rPr lang="en-US" dirty="0" smtClean="0"/>
              <a:t>Saturday, October 3rd, 11:00 a.m. EST – Creating Book Buzz Your Way with BQB author </a:t>
            </a:r>
            <a:r>
              <a:rPr lang="en-US" dirty="0" err="1" smtClean="0"/>
              <a:t>Kayce</a:t>
            </a:r>
            <a:r>
              <a:rPr lang="en-US" dirty="0" smtClean="0"/>
              <a:t> Stevens </a:t>
            </a:r>
            <a:r>
              <a:rPr lang="en-US" dirty="0" err="1" smtClean="0"/>
              <a:t>Hughlett</a:t>
            </a:r>
            <a:endParaRPr lang="en-US" dirty="0" smtClean="0"/>
          </a:p>
          <a:p>
            <a:endParaRPr lang="en-US" dirty="0" smtClean="0"/>
          </a:p>
          <a:p>
            <a:r>
              <a:rPr lang="en-US" dirty="0" smtClean="0"/>
              <a:t>Saturday, November 14</a:t>
            </a:r>
            <a:r>
              <a:rPr lang="en-US" baseline="30000" dirty="0" smtClean="0"/>
              <a:t>th</a:t>
            </a:r>
            <a:r>
              <a:rPr lang="en-US" dirty="0" smtClean="0"/>
              <a:t>, 11:00 a.m. EST – topic TBA</a:t>
            </a:r>
          </a:p>
          <a:p>
            <a:endParaRPr lang="en-US" dirty="0" smtClean="0"/>
          </a:p>
          <a:p>
            <a:r>
              <a:rPr lang="en-US" dirty="0" smtClean="0"/>
              <a:t>John Kremer will be back with us in December to talk about 5 Key Things to Do to Get Ready for a New Year of Marketing. Date to </a:t>
            </a:r>
            <a:r>
              <a:rPr lang="en-US" smtClean="0"/>
              <a:t>be determined. </a:t>
            </a:r>
            <a:endParaRPr lang="en-US" dirty="0" smtClean="0"/>
          </a:p>
          <a:p>
            <a:endParaRPr lang="en-US" dirty="0" smtClean="0"/>
          </a:p>
          <a:p>
            <a:r>
              <a:rPr lang="en-US" dirty="0" smtClean="0"/>
              <a:t>Saturday, January 23, 2016 with WriteLife author Pattie Welek Hall – title TBA</a:t>
            </a:r>
            <a:endParaRPr lang="en-US" dirty="0"/>
          </a:p>
        </p:txBody>
      </p: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9433" y="1752600"/>
            <a:ext cx="139192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p:txBody>
          <a:bodyPr/>
          <a:lstStyle/>
          <a:p>
            <a:pPr marL="0" indent="0" algn="ctr">
              <a:buNone/>
            </a:pPr>
            <a:r>
              <a:rPr lang="en-US" dirty="0" smtClean="0"/>
              <a:t>Have a great Saturday!</a:t>
            </a:r>
            <a:endParaRPr lang="en-US" dirty="0"/>
          </a:p>
        </p:txBody>
      </p:sp>
      <p:pic>
        <p:nvPicPr>
          <p:cNvPr id="4" name="Picture 3"/>
          <p:cNvPicPr>
            <a:picLocks noChangeAspect="1"/>
          </p:cNvPicPr>
          <p:nvPr/>
        </p:nvPicPr>
        <p:blipFill>
          <a:blip r:embed="rId2" cstate="print"/>
          <a:stretch>
            <a:fillRect/>
          </a:stretch>
        </p:blipFill>
        <p:spPr>
          <a:xfrm>
            <a:off x="3352800" y="3085462"/>
            <a:ext cx="5588000" cy="3146662"/>
          </a:xfrm>
          <a:prstGeom prst="rect">
            <a:avLst/>
          </a:prstGeom>
        </p:spPr>
      </p:pic>
    </p:spTree>
    <p:extLst>
      <p:ext uri="{BB962C8B-B14F-4D97-AF65-F5344CB8AC3E}">
        <p14:creationId xmlns:p14="http://schemas.microsoft.com/office/powerpoint/2010/main" xmlns="" val="158206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Presenters</a:t>
            </a:r>
            <a:endParaRPr lang="en-US" dirty="0"/>
          </a:p>
        </p:txBody>
      </p:sp>
      <p:pic>
        <p:nvPicPr>
          <p:cNvPr id="4" name="Content Placeholder 3" descr="Leidich, Terri Ann.jpg.jpg"/>
          <p:cNvPicPr>
            <a:picLocks noGrp="1" noChangeAspect="1"/>
          </p:cNvPicPr>
          <p:nvPr>
            <p:ph idx="1"/>
          </p:nvPr>
        </p:nvPicPr>
        <p:blipFill>
          <a:blip r:embed="rId2" cstate="print"/>
          <a:stretch>
            <a:fillRect/>
          </a:stretch>
        </p:blipFill>
        <p:spPr>
          <a:xfrm>
            <a:off x="508000" y="1759789"/>
            <a:ext cx="2468261" cy="2953933"/>
          </a:xfrm>
        </p:spPr>
      </p:pic>
      <p:sp>
        <p:nvSpPr>
          <p:cNvPr id="5" name="TextBox 4"/>
          <p:cNvSpPr txBox="1"/>
          <p:nvPr/>
        </p:nvSpPr>
        <p:spPr>
          <a:xfrm>
            <a:off x="508000" y="4953000"/>
            <a:ext cx="11277600" cy="738664"/>
          </a:xfrm>
          <a:prstGeom prst="rect">
            <a:avLst/>
          </a:prstGeom>
          <a:noFill/>
        </p:spPr>
        <p:txBody>
          <a:bodyPr wrap="square" rtlCol="0">
            <a:spAutoFit/>
          </a:bodyPr>
          <a:lstStyle/>
          <a:p>
            <a:r>
              <a:rPr lang="en-US" sz="1400" b="1" dirty="0" smtClean="0"/>
              <a:t>Terri Leidich											John Kremer</a:t>
            </a:r>
          </a:p>
          <a:p>
            <a:r>
              <a:rPr lang="en-US" sz="1400" dirty="0" smtClean="0"/>
              <a:t>President/Publisher										</a:t>
            </a:r>
            <a:r>
              <a:rPr lang="en-US" sz="1400" dirty="0" err="1" smtClean="0"/>
              <a:t>Publisher</a:t>
            </a:r>
            <a:r>
              <a:rPr lang="en-US" sz="1400" dirty="0" smtClean="0"/>
              <a:t>, Editor, and Author</a:t>
            </a:r>
            <a:br>
              <a:rPr lang="en-US" sz="1400" dirty="0" smtClean="0"/>
            </a:br>
            <a:r>
              <a:rPr lang="en-US" sz="1400" dirty="0" smtClean="0"/>
              <a:t>BQB Publishing/WriteLife Publishing                                      			 		</a:t>
            </a:r>
            <a:endParaRPr lang="en-US" sz="1400" dirty="0"/>
          </a:p>
        </p:txBody>
      </p:sp>
      <p:pic>
        <p:nvPicPr>
          <p:cNvPr id="1026" name="2494d491-4b72-4394-aee6-eaf0b2316b28" descr="9C82076B-2A4D-4B20-870A-798335C08938"/>
          <p:cNvPicPr>
            <a:picLocks noChangeAspect="1" noChangeArrowheads="1"/>
          </p:cNvPicPr>
          <p:nvPr/>
        </p:nvPicPr>
        <p:blipFill>
          <a:blip r:embed="rId3"/>
          <a:stretch>
            <a:fillRect/>
          </a:stretch>
        </p:blipFill>
        <p:spPr bwMode="auto">
          <a:xfrm>
            <a:off x="6712112" y="2029005"/>
            <a:ext cx="2018975" cy="2721579"/>
          </a:xfrm>
          <a:prstGeom prst="rect">
            <a:avLst/>
          </a:prstGeom>
          <a:noFill/>
          <a:ln w="9525">
            <a:noFill/>
            <a:miter lim="800000"/>
            <a:headEnd/>
            <a:tailEnd/>
          </a:ln>
        </p:spPr>
      </p:pic>
      <p:sp>
        <p:nvSpPr>
          <p:cNvPr id="3" name="AutoShape 2" descr="John Krem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About John Kremer</a:t>
            </a:r>
            <a:endParaRPr lang="en-US" b="1" dirty="0"/>
          </a:p>
        </p:txBody>
      </p:sp>
      <p:sp>
        <p:nvSpPr>
          <p:cNvPr id="3" name="Content Placeholder 2"/>
          <p:cNvSpPr>
            <a:spLocks noGrp="1"/>
          </p:cNvSpPr>
          <p:nvPr>
            <p:ph idx="1"/>
          </p:nvPr>
        </p:nvSpPr>
        <p:spPr/>
        <p:txBody>
          <a:bodyPr/>
          <a:lstStyle/>
          <a:p>
            <a:pPr>
              <a:buFont typeface="Arial" pitchFamily="34" charset="0"/>
              <a:buChar char="•"/>
            </a:pPr>
            <a:r>
              <a:rPr lang="en-US" dirty="0" smtClean="0"/>
              <a:t>John Kremer is an expert on book publishing and marketing. The owner of Open Horizons Publishing in Taos, New Mexico, he is the editor of the Book Marketing Tip of the Week newsletter.</a:t>
            </a:r>
            <a:br>
              <a:rPr lang="en-US" dirty="0" smtClean="0"/>
            </a:br>
            <a:r>
              <a:rPr lang="en-US" dirty="0" smtClean="0"/>
              <a:t/>
            </a:r>
            <a:br>
              <a:rPr lang="en-US" dirty="0" smtClean="0"/>
            </a:br>
            <a:r>
              <a:rPr lang="en-US" dirty="0" smtClean="0"/>
              <a:t>John is the author of a number of books on publishing and marketing, including 1001 Ways to Market Your Books: For Authors and Publishers, Book Marketing 411 for Authors, and Celebrate Today. He has also designed the Book Marketing Magic program and the Blog Tour </a:t>
            </a:r>
            <a:r>
              <a:rPr lang="en-US" dirty="0" err="1" smtClean="0"/>
              <a:t>Palooza</a:t>
            </a:r>
            <a:r>
              <a:rPr lang="en-US" dirty="0" smtClean="0"/>
              <a:t> program.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Between 1 -3 million books (print, eBooks, audio books) are released into the marketplace each year.</a:t>
            </a:r>
          </a:p>
          <a:p>
            <a:pPr>
              <a:buFont typeface="Arial" pitchFamily="34" charset="0"/>
              <a:buChar char="•"/>
            </a:pPr>
            <a:r>
              <a:rPr lang="en-US" dirty="0" smtClean="0"/>
              <a:t>Why do some mediocre books make it to the bestselling lists while great books languish with few sales?</a:t>
            </a:r>
          </a:p>
          <a:p>
            <a:pPr>
              <a:buFont typeface="Arial" pitchFamily="34" charset="0"/>
              <a:buChar char="•"/>
            </a:pPr>
            <a:r>
              <a:rPr lang="en-US" dirty="0" smtClean="0"/>
              <a:t>The difference is how well an author brand is developed and the size of an author’s </a:t>
            </a:r>
            <a:r>
              <a:rPr lang="en-US" dirty="0" err="1" smtClean="0"/>
              <a:t>fanbase</a:t>
            </a:r>
            <a:r>
              <a:rPr lang="en-US" dirty="0" smtClean="0"/>
              <a:t>.</a:t>
            </a:r>
          </a:p>
          <a:p>
            <a:pPr>
              <a:buFont typeface="Arial" pitchFamily="34" charset="0"/>
              <a:buChar char="•"/>
            </a:pPr>
            <a:r>
              <a:rPr lang="en-US" dirty="0" smtClean="0"/>
              <a:t>In today’s world, when writers become published, they become </a:t>
            </a:r>
            <a:r>
              <a:rPr lang="en-US" dirty="0" err="1" smtClean="0"/>
              <a:t>authorpreneurs</a:t>
            </a:r>
            <a:r>
              <a:rPr lang="en-US" dirty="0" smtClean="0"/>
              <a:t> who are automatically tasked with building their brand and followers if they want to succeed.</a:t>
            </a:r>
          </a:p>
          <a:p>
            <a:pPr>
              <a:buFont typeface="Arial" pitchFamily="34" charset="0"/>
              <a:buChar char="•"/>
            </a:pPr>
            <a:r>
              <a:rPr lang="en-US" dirty="0" smtClean="0"/>
              <a:t>Building a brand and </a:t>
            </a:r>
            <a:r>
              <a:rPr lang="en-US" dirty="0" err="1" smtClean="0"/>
              <a:t>fanbase</a:t>
            </a:r>
            <a:r>
              <a:rPr lang="en-US" dirty="0" smtClean="0"/>
              <a:t> is an ongoing task, but there are steps and tools that should be the core of your marketing plan.</a:t>
            </a:r>
          </a:p>
          <a:p>
            <a:pPr>
              <a:buFont typeface="Arial" pitchFamily="34" charset="0"/>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4" y="1290638"/>
            <a:ext cx="9817845" cy="3329581"/>
          </a:xfrm>
        </p:spPr>
        <p:txBody>
          <a:bodyPr/>
          <a:lstStyle/>
          <a:p>
            <a:r>
              <a:rPr lang="en-US" dirty="0" smtClean="0"/>
              <a:t>Build your author brand and develop</a:t>
            </a:r>
            <a:br>
              <a:rPr lang="en-US" dirty="0" smtClean="0"/>
            </a:br>
            <a:r>
              <a:rPr lang="en-US" dirty="0" smtClean="0"/>
              <a:t>a fan base</a:t>
            </a:r>
            <a:endParaRPr lang="en-US" dirty="0"/>
          </a:p>
        </p:txBody>
      </p:sp>
      <p:sp>
        <p:nvSpPr>
          <p:cNvPr id="3" name="Subtitle 2"/>
          <p:cNvSpPr>
            <a:spLocks noGrp="1"/>
          </p:cNvSpPr>
          <p:nvPr>
            <p:ph type="subTitle" idx="1"/>
          </p:nvPr>
        </p:nvSpPr>
        <p:spPr>
          <a:xfrm>
            <a:off x="1254967" y="5234580"/>
            <a:ext cx="10275045" cy="861420"/>
          </a:xfrm>
        </p:spPr>
        <p:txBody>
          <a:bodyPr/>
          <a:lstStyle/>
          <a:p>
            <a:pPr algn="r"/>
            <a:r>
              <a:rPr lang="en-US" dirty="0" smtClean="0"/>
              <a:t>John kremer</a:t>
            </a:r>
          </a:p>
          <a:p>
            <a:pPr algn="r"/>
            <a:r>
              <a:rPr lang="en-US" cap="none" dirty="0" smtClean="0"/>
              <a:t>BookMarketingBestsellers.com</a:t>
            </a:r>
            <a:endParaRPr lang="en-US" cap="none" dirty="0"/>
          </a:p>
        </p:txBody>
      </p:sp>
    </p:spTree>
    <p:extLst>
      <p:ext uri="{BB962C8B-B14F-4D97-AF65-F5344CB8AC3E}">
        <p14:creationId xmlns="" xmlns:p14="http://schemas.microsoft.com/office/powerpoint/2010/main" val="2180440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Here are a few things you can do online and offline to build your fan base.</a:t>
            </a:r>
            <a:endParaRPr lang="en-US" dirty="0"/>
          </a:p>
        </p:txBody>
      </p:sp>
    </p:spTree>
    <p:extLst>
      <p:ext uri="{BB962C8B-B14F-4D97-AF65-F5344CB8AC3E}">
        <p14:creationId xmlns="" xmlns:p14="http://schemas.microsoft.com/office/powerpoint/2010/main" val="2299403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1. Write a Q&amp;A Column for a High-Traffic, Targeted Website.</a:t>
            </a:r>
            <a:endParaRPr lang="en-US" dirty="0"/>
          </a:p>
        </p:txBody>
      </p:sp>
    </p:spTree>
    <p:extLst>
      <p:ext uri="{BB962C8B-B14F-4D97-AF65-F5344CB8AC3E}">
        <p14:creationId xmlns="" xmlns:p14="http://schemas.microsoft.com/office/powerpoint/2010/main" val="99694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2. Offer free ebooks to the fans of high-traffic, targeted websites.</a:t>
            </a:r>
            <a:endParaRPr lang="en-US" dirty="0"/>
          </a:p>
        </p:txBody>
      </p:sp>
    </p:spTree>
    <p:extLst>
      <p:ext uri="{BB962C8B-B14F-4D97-AF65-F5344CB8AC3E}">
        <p14:creationId xmlns="" xmlns:p14="http://schemas.microsoft.com/office/powerpoint/2010/main" val="3824071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54955" y="642938"/>
            <a:ext cx="8825658" cy="5586412"/>
          </a:xfrm>
        </p:spPr>
        <p:txBody>
          <a:bodyPr/>
          <a:lstStyle/>
          <a:p>
            <a:r>
              <a:rPr lang="en-US" dirty="0" smtClean="0"/>
              <a:t>3. Do a SuperStar blog tour with top bloggers and targeted websites.</a:t>
            </a:r>
            <a:endParaRPr lang="en-US" dirty="0"/>
          </a:p>
        </p:txBody>
      </p:sp>
    </p:spTree>
    <p:extLst>
      <p:ext uri="{BB962C8B-B14F-4D97-AF65-F5344CB8AC3E}">
        <p14:creationId xmlns="" xmlns:p14="http://schemas.microsoft.com/office/powerpoint/2010/main" val="16614298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223</TotalTime>
  <Words>382</Words>
  <Application>Microsoft Office PowerPoint</Application>
  <PresentationFormat>Custom</PresentationFormat>
  <Paragraphs>39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Ion</vt:lpstr>
      <vt:lpstr>Author Training Call:   How to Build Your Author Brand and Develop a Fan Base</vt:lpstr>
      <vt:lpstr>Presenters</vt:lpstr>
      <vt:lpstr>About John Kremer</vt:lpstr>
      <vt:lpstr>Overview</vt:lpstr>
      <vt:lpstr>Build your author brand and develop a fan base</vt:lpstr>
      <vt:lpstr>Here are a few things you can do online and offline to build your fan base.</vt:lpstr>
      <vt:lpstr>1. Write a Q&amp;A Column for a High-Traffic, Targeted Website.</vt:lpstr>
      <vt:lpstr>2. Offer free ebooks to the fans of high-traffic, targeted websites.</vt:lpstr>
      <vt:lpstr>3. Do a SuperStar blog tour with top bloggers and targeted websites.</vt:lpstr>
      <vt:lpstr>Offline 4. Speak to groups, bookstores, clubs, online radio shows, telesummits, etc.</vt:lpstr>
      <vt:lpstr>5. Get on National TV (start local, build to national). </vt:lpstr>
      <vt:lpstr>6. Work with Bookstores and Reading Groups </vt:lpstr>
      <vt:lpstr>Questions?</vt:lpstr>
      <vt:lpstr>Check out John Kremer’s Billion Book Initiative and 747 Book Marketing Take-Off Program</vt:lpstr>
      <vt:lpstr>BookMarketingBestsellers.com   </vt:lpstr>
      <vt:lpstr>Upcoming Author Training  Calls</vt:lpstr>
      <vt:lpstr>Thanks for joining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author brand and develop a fan base</dc:title>
  <dc:creator>john kremer</dc:creator>
  <cp:lastModifiedBy>Terri Leidich</cp:lastModifiedBy>
  <cp:revision>12</cp:revision>
  <dcterms:created xsi:type="dcterms:W3CDTF">2015-09-11T07:53:18Z</dcterms:created>
  <dcterms:modified xsi:type="dcterms:W3CDTF">2015-09-12T16:34:40Z</dcterms:modified>
</cp:coreProperties>
</file>