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6" r:id="rId2"/>
    <p:sldId id="267" r:id="rId3"/>
    <p:sldId id="268" r:id="rId4"/>
    <p:sldId id="269" r:id="rId5"/>
    <p:sldId id="274" r:id="rId6"/>
    <p:sldId id="275" r:id="rId7"/>
    <p:sldId id="276" r:id="rId8"/>
    <p:sldId id="277" r:id="rId9"/>
    <p:sldId id="278" r:id="rId10"/>
    <p:sldId id="279" r:id="rId11"/>
    <p:sldId id="280" r:id="rId12"/>
    <p:sldId id="281" r:id="rId13"/>
    <p:sldId id="282" r:id="rId14"/>
    <p:sldId id="283" r:id="rId15"/>
    <p:sldId id="284" r:id="rId16"/>
    <p:sldId id="285" r:id="rId17"/>
    <p:sldId id="286" r:id="rId18"/>
    <p:sldId id="287" r:id="rId19"/>
    <p:sldId id="288" r:id="rId20"/>
    <p:sldId id="289" r:id="rId21"/>
    <p:sldId id="290" r:id="rId22"/>
    <p:sldId id="271" r:id="rId23"/>
    <p:sldId id="263" r:id="rId24"/>
    <p:sldId id="264" r:id="rId25"/>
    <p:sldId id="273"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91" autoAdjust="0"/>
    <p:restoredTop sz="94660"/>
  </p:normalViewPr>
  <p:slideViewPr>
    <p:cSldViewPr snapToGrid="0">
      <p:cViewPr varScale="1">
        <p:scale>
          <a:sx n="88" d="100"/>
          <a:sy n="88" d="100"/>
        </p:scale>
        <p:origin x="-331" y="-82"/>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pPr/>
              <a:t>12/4/2015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pPr/>
              <a:t>12/4/2015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pPr/>
              <a:t>12/4/2015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4" name="Text Placeholder 3"/>
          <p:cNvSpPr>
            <a:spLocks noGrp="1"/>
          </p:cNvSpPr>
          <p:nvPr>
            <p:ph type="body" sz="half" idx="13"/>
          </p:nvPr>
        </p:nvSpPr>
        <p:spPr>
          <a:xfrm>
            <a:off x="1930400" y="3771174"/>
            <a:ext cx="7385828"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pPr/>
              <a:t>12/4/2015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
        <p:nvSpPr>
          <p:cNvPr id="11" name="TextBox 10"/>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59"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pPr/>
              <a:t>12/4/2015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pPr/>
              <a:t>12/4/2015</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pPr/>
              <a:t>12/4/2015</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pPr/>
              <a:t>12/4/2015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pPr/>
              <a:t>12/4/2015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509A250-FF31-4206-8172-F9D3106AACB1}" type="datetimeFigureOut">
              <a:rPr lang="en-US" dirty="0"/>
              <a:pPr/>
              <a:t>12/4/2015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pPr/>
              <a:t>12/4/2015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pPr/>
              <a:t>12/4/2015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pPr/>
              <a:t>12/4/2015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pPr/>
              <a:t>12/4/2015</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pPr/>
              <a:t>12/4/2015</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pPr/>
              <a:t>12/4/2015</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pPr/>
              <a:t>12/4/2015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xmlns=""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xmlns=""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accent1">
                  <a:lumMod val="60000"/>
                  <a:lumOff val="40000"/>
                  <a:alpha val="7000"/>
                </a:schemeClr>
              </a:gs>
              <a:gs pos="69000">
                <a:schemeClr val="accent1">
                  <a:lumMod val="60000"/>
                  <a:lumOff val="40000"/>
                  <a:alpha val="0"/>
                </a:schemeClr>
              </a:gs>
              <a:gs pos="36000">
                <a:schemeClr val="accent1">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xmlns="" val="0"/>
              </a:ext>
            </a:extLst>
          </a:blip>
          <a:srcRect t="28713"/>
          <a:stretch/>
        </p:blipFill>
        <p:spPr>
          <a:xfrm>
            <a:off x="8000197" y="0"/>
            <a:ext cx="1603387" cy="1143000"/>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xmlns="" val="0"/>
              </a:ext>
            </a:extLst>
          </a:blip>
          <a:srcRect b="24199"/>
          <a:stretch/>
        </p:blipFill>
        <p:spPr>
          <a:xfrm>
            <a:off x="8609012" y="6092866"/>
            <a:ext cx="993734" cy="765134"/>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pPr/>
              <a:t>12/4/2015</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06272" y="5791200"/>
            <a:ext cx="10472928" cy="1752600"/>
          </a:xfrm>
        </p:spPr>
        <p:txBody>
          <a:bodyPr/>
          <a:lstStyle/>
          <a:p>
            <a:pPr algn="ctr"/>
            <a:r>
              <a:rPr lang="en-US" dirty="0" smtClean="0">
                <a:solidFill>
                  <a:schemeClr val="accent5">
                    <a:lumMod val="20000"/>
                    <a:lumOff val="80000"/>
                  </a:schemeClr>
                </a:solidFill>
              </a:rPr>
              <a:t>Saturday, </a:t>
            </a:r>
            <a:r>
              <a:rPr lang="en-US" dirty="0" smtClean="0">
                <a:solidFill>
                  <a:schemeClr val="accent5">
                    <a:lumMod val="20000"/>
                    <a:lumOff val="80000"/>
                  </a:schemeClr>
                </a:solidFill>
              </a:rPr>
              <a:t>December 5, 2015</a:t>
            </a:r>
            <a:endParaRPr lang="en-US" dirty="0" smtClean="0">
              <a:solidFill>
                <a:schemeClr val="accent5">
                  <a:lumMod val="20000"/>
                  <a:lumOff val="80000"/>
                </a:schemeClr>
              </a:solidFill>
            </a:endParaRPr>
          </a:p>
          <a:p>
            <a:pPr algn="ctr"/>
            <a:r>
              <a:rPr lang="en-US" dirty="0" smtClean="0">
                <a:solidFill>
                  <a:schemeClr val="accent5">
                    <a:lumMod val="20000"/>
                    <a:lumOff val="80000"/>
                  </a:schemeClr>
                </a:solidFill>
              </a:rPr>
              <a:t>11:00 a.m. EST</a:t>
            </a:r>
            <a:endParaRPr lang="en-US" dirty="0">
              <a:solidFill>
                <a:schemeClr val="accent5">
                  <a:lumMod val="20000"/>
                  <a:lumOff val="80000"/>
                </a:schemeClr>
              </a:solidFill>
            </a:endParaRPr>
          </a:p>
        </p:txBody>
      </p:sp>
      <p:sp>
        <p:nvSpPr>
          <p:cNvPr id="5" name="Rectangle 4"/>
          <p:cNvSpPr/>
          <p:nvPr/>
        </p:nvSpPr>
        <p:spPr>
          <a:xfrm>
            <a:off x="-812800" y="1066800"/>
            <a:ext cx="13614400" cy="46482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p:cNvPicPr>
            <a:picLocks noChangeAspect="1"/>
          </p:cNvPicPr>
          <p:nvPr/>
        </p:nvPicPr>
        <p:blipFill>
          <a:blip r:embed="rId2" cstate="print"/>
          <a:stretch>
            <a:fillRect/>
          </a:stretch>
        </p:blipFill>
        <p:spPr>
          <a:xfrm>
            <a:off x="4368800" y="2050743"/>
            <a:ext cx="3325379" cy="1677878"/>
          </a:xfrm>
          <a:prstGeom prst="rect">
            <a:avLst/>
          </a:prstGeom>
        </p:spPr>
      </p:pic>
      <p:sp>
        <p:nvSpPr>
          <p:cNvPr id="2" name="Title 1"/>
          <p:cNvSpPr>
            <a:spLocks noGrp="1"/>
          </p:cNvSpPr>
          <p:nvPr>
            <p:ph type="ctrTitle"/>
          </p:nvPr>
        </p:nvSpPr>
        <p:spPr>
          <a:xfrm>
            <a:off x="1011936" y="3810000"/>
            <a:ext cx="10468864" cy="1600200"/>
          </a:xfrm>
        </p:spPr>
        <p:txBody>
          <a:bodyPr>
            <a:normAutofit/>
          </a:bodyPr>
          <a:lstStyle/>
          <a:p>
            <a:pPr algn="ctr"/>
            <a:r>
              <a:rPr lang="en-US" sz="3200" b="1" dirty="0" smtClean="0">
                <a:solidFill>
                  <a:schemeClr val="bg1">
                    <a:lumMod val="50000"/>
                    <a:lumOff val="50000"/>
                  </a:schemeClr>
                </a:solidFill>
                <a:latin typeface="Cambria" pitchFamily="18" charset="0"/>
              </a:rPr>
              <a:t>Author Training Call:  </a:t>
            </a:r>
            <a:br>
              <a:rPr lang="en-US" sz="3200" b="1" dirty="0" smtClean="0">
                <a:solidFill>
                  <a:schemeClr val="bg1">
                    <a:lumMod val="50000"/>
                    <a:lumOff val="50000"/>
                  </a:schemeClr>
                </a:solidFill>
                <a:latin typeface="Cambria" pitchFamily="18" charset="0"/>
              </a:rPr>
            </a:br>
            <a:r>
              <a:rPr lang="en-US" sz="3200" b="1" dirty="0" smtClean="0">
                <a:solidFill>
                  <a:schemeClr val="bg1">
                    <a:lumMod val="50000"/>
                    <a:lumOff val="50000"/>
                  </a:schemeClr>
                </a:solidFill>
                <a:latin typeface="Cambria" pitchFamily="18" charset="0"/>
              </a:rPr>
              <a:t>5 Key Things to Do Before th</a:t>
            </a:r>
            <a:r>
              <a:rPr lang="en-US" sz="3200" b="1" dirty="0" smtClean="0">
                <a:solidFill>
                  <a:schemeClr val="bg1">
                    <a:lumMod val="50000"/>
                    <a:lumOff val="50000"/>
                  </a:schemeClr>
                </a:solidFill>
                <a:latin typeface="Cambria" pitchFamily="18" charset="0"/>
              </a:rPr>
              <a:t>e New Year to Increase Your Book Sales in 2016 – with John Kremer</a:t>
            </a:r>
            <a:endParaRPr lang="en-US" sz="3200" b="1" dirty="0">
              <a:solidFill>
                <a:schemeClr val="bg1">
                  <a:lumMod val="50000"/>
                  <a:lumOff val="50000"/>
                </a:schemeClr>
              </a:solidFill>
              <a:latin typeface="Cambria" pitchFamily="18" charset="0"/>
            </a:endParaRPr>
          </a:p>
        </p:txBody>
      </p:sp>
      <p:sp>
        <p:nvSpPr>
          <p:cNvPr id="7" name="Title 1"/>
          <p:cNvSpPr txBox="1">
            <a:spLocks/>
          </p:cNvSpPr>
          <p:nvPr/>
        </p:nvSpPr>
        <p:spPr>
          <a:xfrm>
            <a:off x="605536" y="35858"/>
            <a:ext cx="10468864" cy="1828800"/>
          </a:xfrm>
          <a:prstGeom prst="rect">
            <a:avLst/>
          </a:prstGeom>
          <a:ln>
            <a:noFill/>
          </a:ln>
        </p:spPr>
        <p:txBody>
          <a:bodyPr vert="horz" lIns="0"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eaLnBrk="1" latinLnBrk="0" hangingPunct="1">
              <a:spcBef>
                <a:spcPct val="0"/>
              </a:spcBef>
              <a:buNone/>
              <a:defRPr kumimoji="0" sz="5600" b="1" kern="1200">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pPr algn="ctr"/>
            <a:r>
              <a:rPr lang="en-US" sz="4800" dirty="0" smtClean="0">
                <a:solidFill>
                  <a:srgbClr val="9F3748"/>
                </a:solidFill>
                <a:latin typeface="Cambria" pitchFamily="18" charset="0"/>
              </a:rPr>
              <a:t>Welcome! </a:t>
            </a:r>
            <a:endParaRPr lang="en-US" sz="4800" dirty="0">
              <a:solidFill>
                <a:srgbClr val="9F3748"/>
              </a:solidFill>
              <a:latin typeface="Cambria" pitchFamily="18" charset="0"/>
            </a:endParaRPr>
          </a:p>
        </p:txBody>
      </p:sp>
    </p:spTree>
    <p:extLst>
      <p:ext uri="{BB962C8B-B14F-4D97-AF65-F5344CB8AC3E}">
        <p14:creationId xmlns="" xmlns:p14="http://schemas.microsoft.com/office/powerpoint/2010/main" val="32485989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099608"/>
            <a:ext cx="8825658" cy="1857905"/>
          </a:xfrm>
        </p:spPr>
        <p:txBody>
          <a:bodyPr/>
          <a:lstStyle/>
          <a:p>
            <a:r>
              <a:rPr lang="en-US" sz="6000" b="1" dirty="0" smtClean="0"/>
              <a:t>Do </a:t>
            </a:r>
            <a:r>
              <a:rPr lang="en-US" sz="6000" b="1" dirty="0" smtClean="0"/>
              <a:t>a Crowdfunding Campaign . . .</a:t>
            </a:r>
            <a:endParaRPr lang="en-US" sz="6000" b="1" dirty="0"/>
          </a:p>
        </p:txBody>
      </p:sp>
      <p:sp>
        <p:nvSpPr>
          <p:cNvPr id="3" name="Subtitle 2"/>
          <p:cNvSpPr>
            <a:spLocks noGrp="1"/>
          </p:cNvSpPr>
          <p:nvPr>
            <p:ph type="subTitle" idx="1"/>
          </p:nvPr>
        </p:nvSpPr>
        <p:spPr>
          <a:xfrm>
            <a:off x="1154955" y="3943350"/>
            <a:ext cx="8825658" cy="1695450"/>
          </a:xfrm>
        </p:spPr>
        <p:txBody>
          <a:bodyPr>
            <a:normAutofit/>
          </a:bodyPr>
          <a:lstStyle/>
          <a:p>
            <a:r>
              <a:rPr lang="en-US" sz="2200" b="1" cap="none" dirty="0" smtClean="0">
                <a:solidFill>
                  <a:schemeClr val="accent1">
                    <a:lumMod val="20000"/>
                    <a:lumOff val="80000"/>
                  </a:schemeClr>
                </a:solidFill>
              </a:rPr>
              <a:t>For book and authors, these crowdfunding platforms can also work: </a:t>
            </a:r>
            <a:r>
              <a:rPr lang="en-US" sz="2800" b="1" cap="none" dirty="0" err="1" smtClean="0">
                <a:solidFill>
                  <a:schemeClr val="accent1">
                    <a:lumMod val="20000"/>
                    <a:lumOff val="80000"/>
                  </a:schemeClr>
                </a:solidFill>
              </a:rPr>
              <a:t>CrowdSupply</a:t>
            </a:r>
            <a:r>
              <a:rPr lang="en-US" sz="2800" b="1" cap="none" dirty="0" smtClean="0">
                <a:solidFill>
                  <a:schemeClr val="accent1">
                    <a:lumMod val="20000"/>
                    <a:lumOff val="80000"/>
                  </a:schemeClr>
                </a:solidFill>
              </a:rPr>
              <a:t>, </a:t>
            </a:r>
            <a:r>
              <a:rPr lang="en-US" sz="2800" b="1" cap="none" dirty="0" err="1" smtClean="0">
                <a:solidFill>
                  <a:schemeClr val="accent1">
                    <a:lumMod val="20000"/>
                    <a:lumOff val="80000"/>
                  </a:schemeClr>
                </a:solidFill>
              </a:rPr>
              <a:t>Inkshares</a:t>
            </a:r>
            <a:r>
              <a:rPr lang="en-US" sz="2800" b="1" cap="none" dirty="0" smtClean="0">
                <a:solidFill>
                  <a:schemeClr val="accent1">
                    <a:lumMod val="20000"/>
                    <a:lumOff val="80000"/>
                  </a:schemeClr>
                </a:solidFill>
              </a:rPr>
              <a:t>, </a:t>
            </a:r>
            <a:r>
              <a:rPr lang="en-US" sz="2800" b="1" cap="none" dirty="0" err="1" smtClean="0">
                <a:solidFill>
                  <a:schemeClr val="accent1">
                    <a:lumMod val="20000"/>
                    <a:lumOff val="80000"/>
                  </a:schemeClr>
                </a:solidFill>
              </a:rPr>
              <a:t>Patreon</a:t>
            </a:r>
            <a:r>
              <a:rPr lang="en-US" sz="2800" b="1" cap="none" dirty="0" smtClean="0">
                <a:solidFill>
                  <a:schemeClr val="accent1">
                    <a:lumMod val="20000"/>
                    <a:lumOff val="80000"/>
                  </a:schemeClr>
                </a:solidFill>
              </a:rPr>
              <a:t>, </a:t>
            </a:r>
            <a:r>
              <a:rPr lang="en-US" sz="2800" b="1" cap="none" dirty="0" err="1" smtClean="0">
                <a:solidFill>
                  <a:schemeClr val="accent1">
                    <a:lumMod val="20000"/>
                    <a:lumOff val="80000"/>
                  </a:schemeClr>
                </a:solidFill>
              </a:rPr>
              <a:t>Publishizer</a:t>
            </a:r>
            <a:r>
              <a:rPr lang="en-US" sz="2800" b="1" cap="none" dirty="0" smtClean="0">
                <a:solidFill>
                  <a:schemeClr val="accent1">
                    <a:lumMod val="20000"/>
                    <a:lumOff val="80000"/>
                  </a:schemeClr>
                </a:solidFill>
              </a:rPr>
              <a:t>, </a:t>
            </a:r>
            <a:r>
              <a:rPr lang="en-US" sz="2800" b="1" cap="none" dirty="0" err="1" smtClean="0">
                <a:solidFill>
                  <a:schemeClr val="accent1">
                    <a:lumMod val="20000"/>
                    <a:lumOff val="80000"/>
                  </a:schemeClr>
                </a:solidFill>
              </a:rPr>
              <a:t>Unglue.it</a:t>
            </a:r>
            <a:r>
              <a:rPr lang="en-US" sz="2800" b="1" cap="none" dirty="0" smtClean="0">
                <a:solidFill>
                  <a:schemeClr val="accent1">
                    <a:lumMod val="20000"/>
                    <a:lumOff val="80000"/>
                  </a:schemeClr>
                </a:solidFill>
              </a:rPr>
              <a:t>, and </a:t>
            </a:r>
            <a:r>
              <a:rPr lang="en-US" sz="2800" b="1" cap="none" dirty="0" err="1" smtClean="0">
                <a:solidFill>
                  <a:schemeClr val="accent1">
                    <a:lumMod val="20000"/>
                    <a:lumOff val="80000"/>
                  </a:schemeClr>
                </a:solidFill>
              </a:rPr>
              <a:t>Upspringer</a:t>
            </a:r>
            <a:r>
              <a:rPr lang="en-US" sz="2800" b="1" cap="none" dirty="0" smtClean="0">
                <a:solidFill>
                  <a:schemeClr val="accent1">
                    <a:lumMod val="20000"/>
                    <a:lumOff val="80000"/>
                  </a:schemeClr>
                </a:solidFill>
              </a:rPr>
              <a:t>.</a:t>
            </a:r>
            <a:endParaRPr lang="en-US" sz="2800" b="1" cap="none" dirty="0">
              <a:solidFill>
                <a:schemeClr val="accent1">
                  <a:lumMod val="20000"/>
                  <a:lumOff val="80000"/>
                </a:schemeClr>
              </a:solidFill>
            </a:endParaRPr>
          </a:p>
        </p:txBody>
      </p:sp>
      <p:sp>
        <p:nvSpPr>
          <p:cNvPr id="4" name="TextBox 3"/>
          <p:cNvSpPr txBox="1"/>
          <p:nvPr/>
        </p:nvSpPr>
        <p:spPr>
          <a:xfrm>
            <a:off x="7015163" y="5886450"/>
            <a:ext cx="4772026" cy="461665"/>
          </a:xfrm>
          <a:prstGeom prst="rect">
            <a:avLst/>
          </a:prstGeom>
          <a:noFill/>
        </p:spPr>
        <p:txBody>
          <a:bodyPr wrap="square" rtlCol="0">
            <a:spAutoFit/>
          </a:bodyPr>
          <a:lstStyle/>
          <a:p>
            <a:r>
              <a:rPr lang="en-US" sz="2400" b="1" dirty="0" smtClean="0">
                <a:solidFill>
                  <a:schemeClr val="accent5">
                    <a:lumMod val="60000"/>
                    <a:lumOff val="40000"/>
                  </a:schemeClr>
                </a:solidFill>
              </a:rPr>
              <a:t>BookMarketingBestsellers.com</a:t>
            </a:r>
            <a:endParaRPr lang="en-US" sz="2400" b="1" dirty="0">
              <a:solidFill>
                <a:schemeClr val="accent5">
                  <a:lumMod val="60000"/>
                  <a:lumOff val="40000"/>
                </a:schemeClr>
              </a:solidFill>
            </a:endParaRPr>
          </a:p>
        </p:txBody>
      </p:sp>
    </p:spTree>
    <p:extLst>
      <p:ext uri="{BB962C8B-B14F-4D97-AF65-F5344CB8AC3E}">
        <p14:creationId xmlns:p14="http://schemas.microsoft.com/office/powerpoint/2010/main" xmlns="" val="22316779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099608"/>
            <a:ext cx="8825658" cy="1857905"/>
          </a:xfrm>
        </p:spPr>
        <p:txBody>
          <a:bodyPr/>
          <a:lstStyle/>
          <a:p>
            <a:r>
              <a:rPr lang="en-US" sz="6000" b="1" dirty="0" smtClean="0"/>
              <a:t>Do </a:t>
            </a:r>
            <a:r>
              <a:rPr lang="en-US" sz="6000" b="1" dirty="0" smtClean="0"/>
              <a:t>a Crowdfunding Campaign . . .</a:t>
            </a:r>
            <a:endParaRPr lang="en-US" sz="6000" b="1" dirty="0"/>
          </a:p>
        </p:txBody>
      </p:sp>
      <p:sp>
        <p:nvSpPr>
          <p:cNvPr id="3" name="Subtitle 2"/>
          <p:cNvSpPr>
            <a:spLocks noGrp="1"/>
          </p:cNvSpPr>
          <p:nvPr>
            <p:ph type="subTitle" idx="1"/>
          </p:nvPr>
        </p:nvSpPr>
        <p:spPr>
          <a:xfrm>
            <a:off x="1154954" y="3943350"/>
            <a:ext cx="9817845" cy="1695450"/>
          </a:xfrm>
        </p:spPr>
        <p:txBody>
          <a:bodyPr>
            <a:normAutofit/>
          </a:bodyPr>
          <a:lstStyle/>
          <a:p>
            <a:r>
              <a:rPr lang="en-US" sz="2200" b="1" cap="none" dirty="0" smtClean="0">
                <a:solidFill>
                  <a:schemeClr val="accent1">
                    <a:lumMod val="20000"/>
                    <a:lumOff val="80000"/>
                  </a:schemeClr>
                </a:solidFill>
              </a:rPr>
              <a:t>For more crowdfunding websites, check out this list:</a:t>
            </a:r>
          </a:p>
          <a:p>
            <a:r>
              <a:rPr lang="en-US" sz="2400" b="1" cap="none" dirty="0" smtClean="0">
                <a:solidFill>
                  <a:schemeClr val="bg1"/>
                </a:solidFill>
              </a:rPr>
              <a:t>http://bookmarketingbestsellers.com/crowdfunding-websites</a:t>
            </a:r>
            <a:endParaRPr lang="en-US" sz="2400" b="1" cap="none" dirty="0">
              <a:solidFill>
                <a:schemeClr val="bg1"/>
              </a:solidFill>
            </a:endParaRPr>
          </a:p>
        </p:txBody>
      </p:sp>
      <p:sp>
        <p:nvSpPr>
          <p:cNvPr id="4" name="TextBox 3"/>
          <p:cNvSpPr txBox="1"/>
          <p:nvPr/>
        </p:nvSpPr>
        <p:spPr>
          <a:xfrm>
            <a:off x="7015163" y="5886450"/>
            <a:ext cx="4772026" cy="461665"/>
          </a:xfrm>
          <a:prstGeom prst="rect">
            <a:avLst/>
          </a:prstGeom>
          <a:noFill/>
        </p:spPr>
        <p:txBody>
          <a:bodyPr wrap="square" rtlCol="0">
            <a:spAutoFit/>
          </a:bodyPr>
          <a:lstStyle/>
          <a:p>
            <a:r>
              <a:rPr lang="en-US" sz="2400" b="1" dirty="0" smtClean="0">
                <a:solidFill>
                  <a:schemeClr val="accent5">
                    <a:lumMod val="60000"/>
                    <a:lumOff val="40000"/>
                  </a:schemeClr>
                </a:solidFill>
              </a:rPr>
              <a:t>BookMarketingBestsellers.com</a:t>
            </a:r>
            <a:endParaRPr lang="en-US" sz="2400" b="1" dirty="0">
              <a:solidFill>
                <a:schemeClr val="accent5">
                  <a:lumMod val="60000"/>
                  <a:lumOff val="40000"/>
                </a:schemeClr>
              </a:solidFill>
            </a:endParaRPr>
          </a:p>
        </p:txBody>
      </p:sp>
    </p:spTree>
    <p:extLst>
      <p:ext uri="{BB962C8B-B14F-4D97-AF65-F5344CB8AC3E}">
        <p14:creationId xmlns:p14="http://schemas.microsoft.com/office/powerpoint/2010/main" xmlns="" val="7045345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099608"/>
            <a:ext cx="8825658" cy="1857905"/>
          </a:xfrm>
        </p:spPr>
        <p:txBody>
          <a:bodyPr/>
          <a:lstStyle/>
          <a:p>
            <a:r>
              <a:rPr lang="en-US" sz="6000" b="1" dirty="0" smtClean="0"/>
              <a:t>Do </a:t>
            </a:r>
            <a:r>
              <a:rPr lang="en-US" sz="6000" b="1" dirty="0" smtClean="0"/>
              <a:t>a Crowdfunding Campaign . . .</a:t>
            </a:r>
            <a:endParaRPr lang="en-US" sz="6000" b="1" dirty="0"/>
          </a:p>
        </p:txBody>
      </p:sp>
      <p:sp>
        <p:nvSpPr>
          <p:cNvPr id="3" name="Subtitle 2"/>
          <p:cNvSpPr>
            <a:spLocks noGrp="1"/>
          </p:cNvSpPr>
          <p:nvPr>
            <p:ph type="subTitle" idx="1"/>
          </p:nvPr>
        </p:nvSpPr>
        <p:spPr>
          <a:xfrm>
            <a:off x="1154954" y="3943350"/>
            <a:ext cx="9817845" cy="1695450"/>
          </a:xfrm>
        </p:spPr>
        <p:txBody>
          <a:bodyPr>
            <a:normAutofit/>
          </a:bodyPr>
          <a:lstStyle/>
          <a:p>
            <a:r>
              <a:rPr lang="en-US" sz="2200" b="1" cap="none" dirty="0" smtClean="0">
                <a:solidFill>
                  <a:schemeClr val="accent1">
                    <a:lumMod val="20000"/>
                    <a:lumOff val="80000"/>
                  </a:schemeClr>
                </a:solidFill>
              </a:rPr>
              <a:t>For running a crowdfunding campaign, see the following tips:</a:t>
            </a:r>
          </a:p>
          <a:p>
            <a:r>
              <a:rPr lang="en-US" sz="2400" b="1" cap="none" dirty="0" smtClean="0">
                <a:solidFill>
                  <a:schemeClr val="bg1"/>
                </a:solidFill>
              </a:rPr>
              <a:t>http://bookmarketingbestsellers.com/11-keys-to-crowdfunding-success</a:t>
            </a:r>
            <a:endParaRPr lang="en-US" sz="2400" b="1" cap="none" dirty="0">
              <a:solidFill>
                <a:schemeClr val="bg1"/>
              </a:solidFill>
            </a:endParaRPr>
          </a:p>
        </p:txBody>
      </p:sp>
      <p:sp>
        <p:nvSpPr>
          <p:cNvPr id="4" name="TextBox 3"/>
          <p:cNvSpPr txBox="1"/>
          <p:nvPr/>
        </p:nvSpPr>
        <p:spPr>
          <a:xfrm>
            <a:off x="7015163" y="5886450"/>
            <a:ext cx="4772026" cy="461665"/>
          </a:xfrm>
          <a:prstGeom prst="rect">
            <a:avLst/>
          </a:prstGeom>
          <a:noFill/>
        </p:spPr>
        <p:txBody>
          <a:bodyPr wrap="square" rtlCol="0">
            <a:spAutoFit/>
          </a:bodyPr>
          <a:lstStyle/>
          <a:p>
            <a:r>
              <a:rPr lang="en-US" sz="2400" b="1" dirty="0" smtClean="0">
                <a:solidFill>
                  <a:schemeClr val="accent5">
                    <a:lumMod val="60000"/>
                    <a:lumOff val="40000"/>
                  </a:schemeClr>
                </a:solidFill>
              </a:rPr>
              <a:t>BookMarketingBestsellers.com</a:t>
            </a:r>
            <a:endParaRPr lang="en-US" sz="2400" b="1" dirty="0">
              <a:solidFill>
                <a:schemeClr val="accent5">
                  <a:lumMod val="60000"/>
                  <a:lumOff val="40000"/>
                </a:schemeClr>
              </a:solidFill>
            </a:endParaRPr>
          </a:p>
        </p:txBody>
      </p:sp>
    </p:spTree>
    <p:extLst>
      <p:ext uri="{BB962C8B-B14F-4D97-AF65-F5344CB8AC3E}">
        <p14:creationId xmlns:p14="http://schemas.microsoft.com/office/powerpoint/2010/main" xmlns="" val="539371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099608"/>
            <a:ext cx="8825658" cy="1857905"/>
          </a:xfrm>
        </p:spPr>
        <p:txBody>
          <a:bodyPr/>
          <a:lstStyle/>
          <a:p>
            <a:r>
              <a:rPr lang="en-US" sz="6000" b="1" dirty="0" smtClean="0"/>
              <a:t>Find </a:t>
            </a:r>
            <a:r>
              <a:rPr lang="en-US" sz="6000" b="1" dirty="0" smtClean="0"/>
              <a:t>joint venture partners</a:t>
            </a:r>
            <a:endParaRPr lang="en-US" sz="6000" b="1" dirty="0"/>
          </a:p>
        </p:txBody>
      </p:sp>
      <p:sp>
        <p:nvSpPr>
          <p:cNvPr id="3" name="Subtitle 2"/>
          <p:cNvSpPr>
            <a:spLocks noGrp="1"/>
          </p:cNvSpPr>
          <p:nvPr>
            <p:ph type="subTitle" idx="1"/>
          </p:nvPr>
        </p:nvSpPr>
        <p:spPr>
          <a:xfrm>
            <a:off x="1154955" y="3574256"/>
            <a:ext cx="9817845" cy="1695450"/>
          </a:xfrm>
        </p:spPr>
        <p:txBody>
          <a:bodyPr>
            <a:normAutofit/>
          </a:bodyPr>
          <a:lstStyle/>
          <a:p>
            <a:r>
              <a:rPr lang="en-US" sz="2200" b="1" cap="none" dirty="0" smtClean="0">
                <a:solidFill>
                  <a:schemeClr val="accent1">
                    <a:lumMod val="20000"/>
                    <a:lumOff val="80000"/>
                  </a:schemeClr>
                </a:solidFill>
              </a:rPr>
              <a:t>Take a few minutes each day to find bloggers, websites, social media profiles, email newsletter editors, YouTube channels, etc. that reach the audience you want to reach.</a:t>
            </a:r>
          </a:p>
          <a:p>
            <a:r>
              <a:rPr lang="en-US" sz="2200" b="1" cap="none" dirty="0" smtClean="0">
                <a:solidFill>
                  <a:schemeClr val="accent1">
                    <a:lumMod val="20000"/>
                    <a:lumOff val="80000"/>
                  </a:schemeClr>
                </a:solidFill>
              </a:rPr>
              <a:t>Your goal: To locate people you can support (and they support you!).</a:t>
            </a:r>
          </a:p>
        </p:txBody>
      </p:sp>
      <p:sp>
        <p:nvSpPr>
          <p:cNvPr id="4" name="TextBox 3"/>
          <p:cNvSpPr txBox="1"/>
          <p:nvPr/>
        </p:nvSpPr>
        <p:spPr>
          <a:xfrm>
            <a:off x="7015163" y="5886450"/>
            <a:ext cx="4772026" cy="461665"/>
          </a:xfrm>
          <a:prstGeom prst="rect">
            <a:avLst/>
          </a:prstGeom>
          <a:noFill/>
        </p:spPr>
        <p:txBody>
          <a:bodyPr wrap="square" rtlCol="0">
            <a:spAutoFit/>
          </a:bodyPr>
          <a:lstStyle/>
          <a:p>
            <a:r>
              <a:rPr lang="en-US" sz="2400" b="1" dirty="0" smtClean="0">
                <a:solidFill>
                  <a:schemeClr val="accent5">
                    <a:lumMod val="60000"/>
                    <a:lumOff val="40000"/>
                  </a:schemeClr>
                </a:solidFill>
              </a:rPr>
              <a:t>BookMarketingBestsellers.com</a:t>
            </a:r>
            <a:endParaRPr lang="en-US" sz="2400" b="1" dirty="0">
              <a:solidFill>
                <a:schemeClr val="accent5">
                  <a:lumMod val="60000"/>
                  <a:lumOff val="40000"/>
                </a:schemeClr>
              </a:solidFill>
            </a:endParaRPr>
          </a:p>
        </p:txBody>
      </p:sp>
    </p:spTree>
    <p:extLst>
      <p:ext uri="{BB962C8B-B14F-4D97-AF65-F5344CB8AC3E}">
        <p14:creationId xmlns:p14="http://schemas.microsoft.com/office/powerpoint/2010/main" xmlns="" val="10080318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099608"/>
            <a:ext cx="8825658" cy="1857905"/>
          </a:xfrm>
        </p:spPr>
        <p:txBody>
          <a:bodyPr/>
          <a:lstStyle/>
          <a:p>
            <a:r>
              <a:rPr lang="en-US" sz="6000" b="1" dirty="0" smtClean="0"/>
              <a:t>Find </a:t>
            </a:r>
            <a:r>
              <a:rPr lang="en-US" sz="6000" b="1" dirty="0" smtClean="0"/>
              <a:t>joint venture partners . . .</a:t>
            </a:r>
            <a:endParaRPr lang="en-US" sz="6000" b="1" dirty="0"/>
          </a:p>
        </p:txBody>
      </p:sp>
      <p:sp>
        <p:nvSpPr>
          <p:cNvPr id="3" name="Subtitle 2"/>
          <p:cNvSpPr>
            <a:spLocks noGrp="1"/>
          </p:cNvSpPr>
          <p:nvPr>
            <p:ph type="subTitle" idx="1"/>
          </p:nvPr>
        </p:nvSpPr>
        <p:spPr>
          <a:xfrm>
            <a:off x="1154955" y="3574256"/>
            <a:ext cx="9817845" cy="1695450"/>
          </a:xfrm>
        </p:spPr>
        <p:txBody>
          <a:bodyPr>
            <a:normAutofit/>
          </a:bodyPr>
          <a:lstStyle/>
          <a:p>
            <a:r>
              <a:rPr lang="en-US" sz="2200" b="1" cap="none" dirty="0" smtClean="0">
                <a:solidFill>
                  <a:schemeClr val="accent1">
                    <a:lumMod val="20000"/>
                    <a:lumOff val="80000"/>
                  </a:schemeClr>
                </a:solidFill>
              </a:rPr>
              <a:t>Start by following their blogs and social media profiles. Comment on their posts. Share them. Pin them. Retweet their tweets. Share their blog posts and articles. Start making connections.</a:t>
            </a:r>
          </a:p>
        </p:txBody>
      </p:sp>
      <p:sp>
        <p:nvSpPr>
          <p:cNvPr id="4" name="TextBox 3"/>
          <p:cNvSpPr txBox="1"/>
          <p:nvPr/>
        </p:nvSpPr>
        <p:spPr>
          <a:xfrm>
            <a:off x="7015163" y="5886450"/>
            <a:ext cx="4772026" cy="461665"/>
          </a:xfrm>
          <a:prstGeom prst="rect">
            <a:avLst/>
          </a:prstGeom>
          <a:noFill/>
        </p:spPr>
        <p:txBody>
          <a:bodyPr wrap="square" rtlCol="0">
            <a:spAutoFit/>
          </a:bodyPr>
          <a:lstStyle/>
          <a:p>
            <a:r>
              <a:rPr lang="en-US" sz="2400" b="1" dirty="0" smtClean="0">
                <a:solidFill>
                  <a:schemeClr val="accent5">
                    <a:lumMod val="60000"/>
                    <a:lumOff val="40000"/>
                  </a:schemeClr>
                </a:solidFill>
              </a:rPr>
              <a:t>BookMarketingBestsellers.com</a:t>
            </a:r>
            <a:endParaRPr lang="en-US" sz="2400" b="1" dirty="0">
              <a:solidFill>
                <a:schemeClr val="accent5">
                  <a:lumMod val="60000"/>
                  <a:lumOff val="40000"/>
                </a:schemeClr>
              </a:solidFill>
            </a:endParaRPr>
          </a:p>
        </p:txBody>
      </p:sp>
    </p:spTree>
    <p:extLst>
      <p:ext uri="{BB962C8B-B14F-4D97-AF65-F5344CB8AC3E}">
        <p14:creationId xmlns:p14="http://schemas.microsoft.com/office/powerpoint/2010/main" xmlns="" val="18866971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099608"/>
            <a:ext cx="8825658" cy="1857905"/>
          </a:xfrm>
        </p:spPr>
        <p:txBody>
          <a:bodyPr/>
          <a:lstStyle/>
          <a:p>
            <a:r>
              <a:rPr lang="en-US" sz="6000" b="1" dirty="0" smtClean="0"/>
              <a:t>Find </a:t>
            </a:r>
            <a:r>
              <a:rPr lang="en-US" sz="6000" b="1" dirty="0" smtClean="0"/>
              <a:t>joint venture partners . . .</a:t>
            </a:r>
            <a:endParaRPr lang="en-US" sz="6000" b="1" dirty="0"/>
          </a:p>
        </p:txBody>
      </p:sp>
      <p:sp>
        <p:nvSpPr>
          <p:cNvPr id="3" name="Subtitle 2"/>
          <p:cNvSpPr>
            <a:spLocks noGrp="1"/>
          </p:cNvSpPr>
          <p:nvPr>
            <p:ph type="subTitle" idx="1"/>
          </p:nvPr>
        </p:nvSpPr>
        <p:spPr>
          <a:xfrm>
            <a:off x="1154955" y="3574256"/>
            <a:ext cx="9817845" cy="1695450"/>
          </a:xfrm>
        </p:spPr>
        <p:txBody>
          <a:bodyPr>
            <a:normAutofit/>
          </a:bodyPr>
          <a:lstStyle/>
          <a:p>
            <a:r>
              <a:rPr lang="en-US" sz="2200" b="1" cap="none" dirty="0" smtClean="0">
                <a:solidFill>
                  <a:schemeClr val="accent1">
                    <a:lumMod val="20000"/>
                    <a:lumOff val="80000"/>
                  </a:schemeClr>
                </a:solidFill>
              </a:rPr>
              <a:t>Ask for an interview. Start by interviewing them. Once you’ve done the interview, you can ask if they’d like to interview you.</a:t>
            </a:r>
          </a:p>
          <a:p>
            <a:r>
              <a:rPr lang="en-US" sz="2200" b="1" cap="none" dirty="0" smtClean="0">
                <a:solidFill>
                  <a:schemeClr val="accent1">
                    <a:lumMod val="20000"/>
                    <a:lumOff val="80000"/>
                  </a:schemeClr>
                </a:solidFill>
              </a:rPr>
              <a:t>Interview options: written interview, Skype, Google Hangout, Blur, Internet Radio, podcast, teleseminar, webinar, etc.</a:t>
            </a:r>
          </a:p>
        </p:txBody>
      </p:sp>
      <p:sp>
        <p:nvSpPr>
          <p:cNvPr id="4" name="TextBox 3"/>
          <p:cNvSpPr txBox="1"/>
          <p:nvPr/>
        </p:nvSpPr>
        <p:spPr>
          <a:xfrm>
            <a:off x="7015163" y="5886450"/>
            <a:ext cx="4772026" cy="461665"/>
          </a:xfrm>
          <a:prstGeom prst="rect">
            <a:avLst/>
          </a:prstGeom>
          <a:noFill/>
        </p:spPr>
        <p:txBody>
          <a:bodyPr wrap="square" rtlCol="0">
            <a:spAutoFit/>
          </a:bodyPr>
          <a:lstStyle/>
          <a:p>
            <a:r>
              <a:rPr lang="en-US" sz="2400" b="1" dirty="0" smtClean="0">
                <a:solidFill>
                  <a:schemeClr val="accent5">
                    <a:lumMod val="60000"/>
                    <a:lumOff val="40000"/>
                  </a:schemeClr>
                </a:solidFill>
              </a:rPr>
              <a:t>BookMarketingBestsellers.com</a:t>
            </a:r>
            <a:endParaRPr lang="en-US" sz="2400" b="1" dirty="0">
              <a:solidFill>
                <a:schemeClr val="accent5">
                  <a:lumMod val="60000"/>
                  <a:lumOff val="40000"/>
                </a:schemeClr>
              </a:solidFill>
            </a:endParaRPr>
          </a:p>
        </p:txBody>
      </p:sp>
    </p:spTree>
    <p:extLst>
      <p:ext uri="{BB962C8B-B14F-4D97-AF65-F5344CB8AC3E}">
        <p14:creationId xmlns:p14="http://schemas.microsoft.com/office/powerpoint/2010/main" xmlns="" val="11860599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099608"/>
            <a:ext cx="8825658" cy="1857905"/>
          </a:xfrm>
        </p:spPr>
        <p:txBody>
          <a:bodyPr/>
          <a:lstStyle/>
          <a:p>
            <a:r>
              <a:rPr lang="en-US" sz="6000" b="1" dirty="0" smtClean="0"/>
              <a:t>Find </a:t>
            </a:r>
            <a:r>
              <a:rPr lang="en-US" sz="6000" b="1" dirty="0" smtClean="0"/>
              <a:t>joint venture partners . . .</a:t>
            </a:r>
            <a:endParaRPr lang="en-US" sz="6000" b="1" dirty="0"/>
          </a:p>
        </p:txBody>
      </p:sp>
      <p:sp>
        <p:nvSpPr>
          <p:cNvPr id="3" name="Subtitle 2"/>
          <p:cNvSpPr>
            <a:spLocks noGrp="1"/>
          </p:cNvSpPr>
          <p:nvPr>
            <p:ph type="subTitle" idx="1"/>
          </p:nvPr>
        </p:nvSpPr>
        <p:spPr>
          <a:xfrm>
            <a:off x="1154955" y="3574256"/>
            <a:ext cx="9817845" cy="1695450"/>
          </a:xfrm>
        </p:spPr>
        <p:txBody>
          <a:bodyPr>
            <a:normAutofit/>
          </a:bodyPr>
          <a:lstStyle/>
          <a:p>
            <a:r>
              <a:rPr lang="en-US" sz="2200" b="1" cap="none" dirty="0" smtClean="0">
                <a:solidFill>
                  <a:schemeClr val="accent1">
                    <a:lumMod val="20000"/>
                    <a:lumOff val="80000"/>
                  </a:schemeClr>
                </a:solidFill>
              </a:rPr>
              <a:t>Interviews are a great way to begin relationships.</a:t>
            </a:r>
          </a:p>
          <a:p>
            <a:r>
              <a:rPr lang="en-US" sz="2200" b="1" cap="none" dirty="0" smtClean="0">
                <a:solidFill>
                  <a:schemeClr val="accent1">
                    <a:lumMod val="20000"/>
                    <a:lumOff val="80000"/>
                  </a:schemeClr>
                </a:solidFill>
              </a:rPr>
              <a:t>There’s nothing better than having a conversation with someone to start building a real relationship, build trust, and create partnerships.</a:t>
            </a:r>
          </a:p>
        </p:txBody>
      </p:sp>
      <p:sp>
        <p:nvSpPr>
          <p:cNvPr id="4" name="TextBox 3"/>
          <p:cNvSpPr txBox="1"/>
          <p:nvPr/>
        </p:nvSpPr>
        <p:spPr>
          <a:xfrm>
            <a:off x="7015163" y="5886450"/>
            <a:ext cx="4772026" cy="461665"/>
          </a:xfrm>
          <a:prstGeom prst="rect">
            <a:avLst/>
          </a:prstGeom>
          <a:noFill/>
        </p:spPr>
        <p:txBody>
          <a:bodyPr wrap="square" rtlCol="0">
            <a:spAutoFit/>
          </a:bodyPr>
          <a:lstStyle/>
          <a:p>
            <a:r>
              <a:rPr lang="en-US" sz="2400" b="1" dirty="0" smtClean="0">
                <a:solidFill>
                  <a:schemeClr val="accent5">
                    <a:lumMod val="60000"/>
                    <a:lumOff val="40000"/>
                  </a:schemeClr>
                </a:solidFill>
              </a:rPr>
              <a:t>BookMarketingBestsellers.com</a:t>
            </a:r>
            <a:endParaRPr lang="en-US" sz="2400" b="1" dirty="0">
              <a:solidFill>
                <a:schemeClr val="accent5">
                  <a:lumMod val="60000"/>
                  <a:lumOff val="40000"/>
                </a:schemeClr>
              </a:solidFill>
            </a:endParaRPr>
          </a:p>
        </p:txBody>
      </p:sp>
    </p:spTree>
    <p:extLst>
      <p:ext uri="{BB962C8B-B14F-4D97-AF65-F5344CB8AC3E}">
        <p14:creationId xmlns:p14="http://schemas.microsoft.com/office/powerpoint/2010/main" xmlns="" val="6993266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099608"/>
            <a:ext cx="8825658" cy="1857905"/>
          </a:xfrm>
        </p:spPr>
        <p:txBody>
          <a:bodyPr/>
          <a:lstStyle/>
          <a:p>
            <a:r>
              <a:rPr lang="en-US" sz="6000" b="1" dirty="0" smtClean="0"/>
              <a:t>Find </a:t>
            </a:r>
            <a:r>
              <a:rPr lang="en-US" sz="6000" b="1" dirty="0" smtClean="0"/>
              <a:t>joint venture partners . . .</a:t>
            </a:r>
            <a:endParaRPr lang="en-US" sz="6000" b="1" dirty="0"/>
          </a:p>
        </p:txBody>
      </p:sp>
      <p:sp>
        <p:nvSpPr>
          <p:cNvPr id="3" name="Subtitle 2"/>
          <p:cNvSpPr>
            <a:spLocks noGrp="1"/>
          </p:cNvSpPr>
          <p:nvPr>
            <p:ph type="subTitle" idx="1"/>
          </p:nvPr>
        </p:nvSpPr>
        <p:spPr>
          <a:xfrm>
            <a:off x="1154955" y="3574256"/>
            <a:ext cx="9817845" cy="1695450"/>
          </a:xfrm>
        </p:spPr>
        <p:txBody>
          <a:bodyPr>
            <a:normAutofit/>
          </a:bodyPr>
          <a:lstStyle/>
          <a:p>
            <a:r>
              <a:rPr lang="en-US" sz="2200" b="1" cap="none" dirty="0" smtClean="0">
                <a:solidFill>
                  <a:schemeClr val="accent1">
                    <a:lumMod val="20000"/>
                    <a:lumOff val="80000"/>
                  </a:schemeClr>
                </a:solidFill>
              </a:rPr>
              <a:t>For more on building relationships in less than an hour a day, see:</a:t>
            </a:r>
            <a:endParaRPr lang="en-US" sz="2200" b="1" cap="none" dirty="0">
              <a:solidFill>
                <a:schemeClr val="accent1">
                  <a:lumMod val="20000"/>
                  <a:lumOff val="80000"/>
                </a:schemeClr>
              </a:solidFill>
            </a:endParaRPr>
          </a:p>
          <a:p>
            <a:r>
              <a:rPr lang="en-US" sz="2200" b="1" cap="none" dirty="0">
                <a:solidFill>
                  <a:schemeClr val="bg1"/>
                </a:solidFill>
              </a:rPr>
              <a:t>http://</a:t>
            </a:r>
            <a:r>
              <a:rPr lang="en-US" sz="2200" b="1" cap="none" dirty="0" smtClean="0">
                <a:solidFill>
                  <a:schemeClr val="bg1"/>
                </a:solidFill>
              </a:rPr>
              <a:t>bookmarketingbestsellers.com/the-i-dont-</a:t>
            </a:r>
            <a:br>
              <a:rPr lang="en-US" sz="2200" b="1" cap="none" dirty="0" smtClean="0">
                <a:solidFill>
                  <a:schemeClr val="bg1"/>
                </a:solidFill>
              </a:rPr>
            </a:br>
            <a:r>
              <a:rPr lang="en-US" sz="2200" b="1" cap="none" dirty="0" smtClean="0">
                <a:solidFill>
                  <a:schemeClr val="bg1"/>
                </a:solidFill>
              </a:rPr>
              <a:t>have-any-time-hour-a-day-book-marketing-plan</a:t>
            </a:r>
            <a:endParaRPr lang="en-US" sz="2200" b="1" cap="none" dirty="0">
              <a:solidFill>
                <a:schemeClr val="bg1"/>
              </a:solidFill>
            </a:endParaRPr>
          </a:p>
        </p:txBody>
      </p:sp>
      <p:sp>
        <p:nvSpPr>
          <p:cNvPr id="4" name="TextBox 3"/>
          <p:cNvSpPr txBox="1"/>
          <p:nvPr/>
        </p:nvSpPr>
        <p:spPr>
          <a:xfrm>
            <a:off x="7015163" y="5886450"/>
            <a:ext cx="4772026" cy="461665"/>
          </a:xfrm>
          <a:prstGeom prst="rect">
            <a:avLst/>
          </a:prstGeom>
          <a:noFill/>
        </p:spPr>
        <p:txBody>
          <a:bodyPr wrap="square" rtlCol="0">
            <a:spAutoFit/>
          </a:bodyPr>
          <a:lstStyle/>
          <a:p>
            <a:r>
              <a:rPr lang="en-US" sz="2400" b="1" dirty="0" smtClean="0">
                <a:solidFill>
                  <a:schemeClr val="accent5">
                    <a:lumMod val="60000"/>
                    <a:lumOff val="40000"/>
                  </a:schemeClr>
                </a:solidFill>
              </a:rPr>
              <a:t>BookMarketingBestsellers.com</a:t>
            </a:r>
            <a:endParaRPr lang="en-US" sz="2400" b="1" dirty="0">
              <a:solidFill>
                <a:schemeClr val="accent5">
                  <a:lumMod val="60000"/>
                  <a:lumOff val="40000"/>
                </a:schemeClr>
              </a:solidFill>
            </a:endParaRPr>
          </a:p>
        </p:txBody>
      </p:sp>
    </p:spTree>
    <p:extLst>
      <p:ext uri="{BB962C8B-B14F-4D97-AF65-F5344CB8AC3E}">
        <p14:creationId xmlns:p14="http://schemas.microsoft.com/office/powerpoint/2010/main" xmlns="" val="28095465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099608"/>
            <a:ext cx="8825658" cy="1386417"/>
          </a:xfrm>
        </p:spPr>
        <p:txBody>
          <a:bodyPr/>
          <a:lstStyle/>
          <a:p>
            <a:r>
              <a:rPr lang="en-US" sz="6000" b="1" dirty="0" smtClean="0"/>
              <a:t>4. Get Listed</a:t>
            </a:r>
            <a:endParaRPr lang="en-US" sz="6000" b="1" dirty="0"/>
          </a:p>
        </p:txBody>
      </p:sp>
      <p:sp>
        <p:nvSpPr>
          <p:cNvPr id="3" name="Subtitle 2"/>
          <p:cNvSpPr>
            <a:spLocks noGrp="1"/>
          </p:cNvSpPr>
          <p:nvPr>
            <p:ph type="subTitle" idx="1"/>
          </p:nvPr>
        </p:nvSpPr>
        <p:spPr>
          <a:xfrm>
            <a:off x="1154955" y="2771775"/>
            <a:ext cx="9817845" cy="2928938"/>
          </a:xfrm>
        </p:spPr>
        <p:txBody>
          <a:bodyPr>
            <a:normAutofit/>
          </a:bodyPr>
          <a:lstStyle/>
          <a:p>
            <a:r>
              <a:rPr lang="en-US" sz="2200" b="1" cap="none" dirty="0" smtClean="0">
                <a:solidFill>
                  <a:schemeClr val="accent1">
                    <a:lumMod val="20000"/>
                    <a:lumOff val="80000"/>
                  </a:schemeClr>
                </a:solidFill>
              </a:rPr>
              <a:t>Many websites will be happy to feature your book (or you as an author) for free. Take one website a day, check it out, and place a listing at that site.</a:t>
            </a:r>
          </a:p>
          <a:p>
            <a:r>
              <a:rPr lang="en-US" sz="2200" b="1" cap="none" dirty="0" smtClean="0">
                <a:solidFill>
                  <a:schemeClr val="accent1">
                    <a:lumMod val="20000"/>
                    <a:lumOff val="80000"/>
                  </a:schemeClr>
                </a:solidFill>
              </a:rPr>
              <a:t>Here are 194 websites where you can get listed (many are free, some have a small fee):</a:t>
            </a:r>
          </a:p>
          <a:p>
            <a:r>
              <a:rPr lang="en-US" sz="2200" b="1" cap="none" dirty="0">
                <a:solidFill>
                  <a:schemeClr val="bg1"/>
                </a:solidFill>
              </a:rPr>
              <a:t>http://</a:t>
            </a:r>
            <a:r>
              <a:rPr lang="en-US" sz="2200" b="1" cap="none" dirty="0" smtClean="0">
                <a:solidFill>
                  <a:schemeClr val="bg1"/>
                </a:solidFill>
              </a:rPr>
              <a:t>bookmarketingbestsellers.com/</a:t>
            </a:r>
            <a:br>
              <a:rPr lang="en-US" sz="2200" b="1" cap="none" dirty="0" smtClean="0">
                <a:solidFill>
                  <a:schemeClr val="bg1"/>
                </a:solidFill>
              </a:rPr>
            </a:br>
            <a:r>
              <a:rPr lang="en-US" sz="2200" b="1" cap="none" dirty="0" smtClean="0">
                <a:solidFill>
                  <a:schemeClr val="bg1"/>
                </a:solidFill>
              </a:rPr>
              <a:t>101-ebook-listing-and-book-review-websites</a:t>
            </a:r>
            <a:endParaRPr lang="en-US" sz="2200" b="1" cap="none" dirty="0">
              <a:solidFill>
                <a:schemeClr val="bg1"/>
              </a:solidFill>
            </a:endParaRPr>
          </a:p>
        </p:txBody>
      </p:sp>
      <p:sp>
        <p:nvSpPr>
          <p:cNvPr id="4" name="TextBox 3"/>
          <p:cNvSpPr txBox="1"/>
          <p:nvPr/>
        </p:nvSpPr>
        <p:spPr>
          <a:xfrm>
            <a:off x="7015163" y="5886450"/>
            <a:ext cx="4772026" cy="461665"/>
          </a:xfrm>
          <a:prstGeom prst="rect">
            <a:avLst/>
          </a:prstGeom>
          <a:noFill/>
        </p:spPr>
        <p:txBody>
          <a:bodyPr wrap="square" rtlCol="0">
            <a:spAutoFit/>
          </a:bodyPr>
          <a:lstStyle/>
          <a:p>
            <a:r>
              <a:rPr lang="en-US" sz="2400" b="1" dirty="0" smtClean="0">
                <a:solidFill>
                  <a:schemeClr val="accent5">
                    <a:lumMod val="60000"/>
                    <a:lumOff val="40000"/>
                  </a:schemeClr>
                </a:solidFill>
              </a:rPr>
              <a:t>BookMarketingBestsellers.com</a:t>
            </a:r>
            <a:endParaRPr lang="en-US" sz="2400" b="1" dirty="0">
              <a:solidFill>
                <a:schemeClr val="accent5">
                  <a:lumMod val="60000"/>
                  <a:lumOff val="40000"/>
                </a:schemeClr>
              </a:solidFill>
            </a:endParaRPr>
          </a:p>
        </p:txBody>
      </p:sp>
    </p:spTree>
    <p:extLst>
      <p:ext uri="{BB962C8B-B14F-4D97-AF65-F5344CB8AC3E}">
        <p14:creationId xmlns:p14="http://schemas.microsoft.com/office/powerpoint/2010/main" xmlns="" val="22564794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099608"/>
            <a:ext cx="8825658" cy="2000780"/>
          </a:xfrm>
        </p:spPr>
        <p:txBody>
          <a:bodyPr/>
          <a:lstStyle/>
          <a:p>
            <a:r>
              <a:rPr lang="en-US" sz="6000" b="1" dirty="0" smtClean="0"/>
              <a:t>5. Make </a:t>
            </a:r>
            <a:r>
              <a:rPr lang="en-US" sz="6000" b="1" dirty="0" smtClean="0"/>
              <a:t>a habit</a:t>
            </a:r>
            <a:br>
              <a:rPr lang="en-US" sz="6000" b="1" dirty="0" smtClean="0"/>
            </a:br>
            <a:r>
              <a:rPr lang="en-US" sz="6000" b="1" dirty="0" smtClean="0"/>
              <a:t>of giving</a:t>
            </a:r>
            <a:endParaRPr lang="en-US" sz="6000" b="1" dirty="0"/>
          </a:p>
        </p:txBody>
      </p:sp>
      <p:sp>
        <p:nvSpPr>
          <p:cNvPr id="3" name="Subtitle 2"/>
          <p:cNvSpPr>
            <a:spLocks noGrp="1"/>
          </p:cNvSpPr>
          <p:nvPr>
            <p:ph type="subTitle" idx="1"/>
          </p:nvPr>
        </p:nvSpPr>
        <p:spPr>
          <a:xfrm>
            <a:off x="1154955" y="3543299"/>
            <a:ext cx="9817845" cy="2157413"/>
          </a:xfrm>
        </p:spPr>
        <p:txBody>
          <a:bodyPr>
            <a:normAutofit/>
          </a:bodyPr>
          <a:lstStyle/>
          <a:p>
            <a:r>
              <a:rPr lang="en-US" sz="2200" b="1" cap="none" dirty="0" smtClean="0">
                <a:solidFill>
                  <a:srgbClr val="FFFF00"/>
                </a:solidFill>
              </a:rPr>
              <a:t>Set aside 5 or 10 minutes a day to give something to someone.</a:t>
            </a:r>
          </a:p>
          <a:p>
            <a:r>
              <a:rPr lang="en-US" sz="2200" b="1" cap="none" dirty="0" smtClean="0">
                <a:solidFill>
                  <a:schemeClr val="accent1">
                    <a:lumMod val="20000"/>
                    <a:lumOff val="80000"/>
                  </a:schemeClr>
                </a:solidFill>
              </a:rPr>
              <a:t>Give a free book via your website (in return for their email address).</a:t>
            </a:r>
          </a:p>
          <a:p>
            <a:r>
              <a:rPr lang="en-US" sz="2200" b="1" cap="none" dirty="0" smtClean="0">
                <a:solidFill>
                  <a:schemeClr val="accent1">
                    <a:lumMod val="20000"/>
                    <a:lumOff val="80000"/>
                  </a:schemeClr>
                </a:solidFill>
              </a:rPr>
              <a:t>Give your help by retweeting someone, sharing their post, etc.</a:t>
            </a:r>
          </a:p>
          <a:p>
            <a:r>
              <a:rPr lang="en-US" sz="2200" b="1" cap="none" dirty="0" smtClean="0">
                <a:solidFill>
                  <a:schemeClr val="accent1">
                    <a:lumMod val="20000"/>
                    <a:lumOff val="80000"/>
                  </a:schemeClr>
                </a:solidFill>
              </a:rPr>
              <a:t>Give a presentation like this one for free.</a:t>
            </a:r>
            <a:endParaRPr lang="en-US" sz="2200" b="1" cap="none" dirty="0">
              <a:solidFill>
                <a:schemeClr val="bg1"/>
              </a:solidFill>
            </a:endParaRPr>
          </a:p>
        </p:txBody>
      </p:sp>
      <p:sp>
        <p:nvSpPr>
          <p:cNvPr id="4" name="TextBox 3"/>
          <p:cNvSpPr txBox="1"/>
          <p:nvPr/>
        </p:nvSpPr>
        <p:spPr>
          <a:xfrm>
            <a:off x="7015163" y="5886450"/>
            <a:ext cx="4772026" cy="461665"/>
          </a:xfrm>
          <a:prstGeom prst="rect">
            <a:avLst/>
          </a:prstGeom>
          <a:noFill/>
        </p:spPr>
        <p:txBody>
          <a:bodyPr wrap="square" rtlCol="0">
            <a:spAutoFit/>
          </a:bodyPr>
          <a:lstStyle/>
          <a:p>
            <a:r>
              <a:rPr lang="en-US" sz="2400" b="1" dirty="0" smtClean="0">
                <a:solidFill>
                  <a:schemeClr val="accent5">
                    <a:lumMod val="60000"/>
                    <a:lumOff val="40000"/>
                  </a:schemeClr>
                </a:solidFill>
              </a:rPr>
              <a:t>BookMarketingBestsellers.com</a:t>
            </a:r>
            <a:endParaRPr lang="en-US" sz="2400" b="1" dirty="0">
              <a:solidFill>
                <a:schemeClr val="accent5">
                  <a:lumMod val="60000"/>
                  <a:lumOff val="40000"/>
                </a:schemeClr>
              </a:solidFill>
            </a:endParaRPr>
          </a:p>
        </p:txBody>
      </p:sp>
    </p:spTree>
    <p:extLst>
      <p:ext uri="{BB962C8B-B14F-4D97-AF65-F5344CB8AC3E}">
        <p14:creationId xmlns:p14="http://schemas.microsoft.com/office/powerpoint/2010/main" xmlns="" val="5812844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Presenters</a:t>
            </a:r>
            <a:endParaRPr lang="en-US" dirty="0"/>
          </a:p>
        </p:txBody>
      </p:sp>
      <p:pic>
        <p:nvPicPr>
          <p:cNvPr id="4" name="Content Placeholder 3" descr="Leidich, Terri Ann.jpg.jpg"/>
          <p:cNvPicPr>
            <a:picLocks noGrp="1" noChangeAspect="1"/>
          </p:cNvPicPr>
          <p:nvPr>
            <p:ph idx="1"/>
          </p:nvPr>
        </p:nvPicPr>
        <p:blipFill>
          <a:blip r:embed="rId2" cstate="print"/>
          <a:stretch>
            <a:fillRect/>
          </a:stretch>
        </p:blipFill>
        <p:spPr>
          <a:xfrm>
            <a:off x="508000" y="1759789"/>
            <a:ext cx="2468261" cy="2953933"/>
          </a:xfrm>
        </p:spPr>
      </p:pic>
      <p:sp>
        <p:nvSpPr>
          <p:cNvPr id="5" name="TextBox 4"/>
          <p:cNvSpPr txBox="1"/>
          <p:nvPr/>
        </p:nvSpPr>
        <p:spPr>
          <a:xfrm>
            <a:off x="508000" y="4953000"/>
            <a:ext cx="11277600" cy="738664"/>
          </a:xfrm>
          <a:prstGeom prst="rect">
            <a:avLst/>
          </a:prstGeom>
          <a:noFill/>
        </p:spPr>
        <p:txBody>
          <a:bodyPr wrap="square" rtlCol="0">
            <a:spAutoFit/>
          </a:bodyPr>
          <a:lstStyle/>
          <a:p>
            <a:r>
              <a:rPr lang="en-US" sz="1400" b="1" dirty="0" smtClean="0"/>
              <a:t>Terri Leidich											John Kremer</a:t>
            </a:r>
          </a:p>
          <a:p>
            <a:r>
              <a:rPr lang="en-US" sz="1400" dirty="0" smtClean="0"/>
              <a:t>President/Publisher										</a:t>
            </a:r>
            <a:r>
              <a:rPr lang="en-US" sz="1400" dirty="0" err="1" smtClean="0"/>
              <a:t>Publisher</a:t>
            </a:r>
            <a:r>
              <a:rPr lang="en-US" sz="1400" dirty="0" smtClean="0"/>
              <a:t>, Editor, and Author</a:t>
            </a:r>
            <a:br>
              <a:rPr lang="en-US" sz="1400" dirty="0" smtClean="0"/>
            </a:br>
            <a:r>
              <a:rPr lang="en-US" sz="1400" dirty="0" smtClean="0"/>
              <a:t>BQB Publishing/WriteLife Publishing                                      			 		</a:t>
            </a:r>
            <a:endParaRPr lang="en-US" sz="1400" dirty="0"/>
          </a:p>
        </p:txBody>
      </p:sp>
      <p:pic>
        <p:nvPicPr>
          <p:cNvPr id="1026" name="2494d491-4b72-4394-aee6-eaf0b2316b28" descr="9C82076B-2A4D-4B20-870A-798335C08938"/>
          <p:cNvPicPr>
            <a:picLocks noChangeAspect="1" noChangeArrowheads="1"/>
          </p:cNvPicPr>
          <p:nvPr/>
        </p:nvPicPr>
        <p:blipFill>
          <a:blip r:embed="rId3"/>
          <a:stretch>
            <a:fillRect/>
          </a:stretch>
        </p:blipFill>
        <p:spPr bwMode="auto">
          <a:xfrm>
            <a:off x="6712112" y="2029005"/>
            <a:ext cx="2018975" cy="2721579"/>
          </a:xfrm>
          <a:prstGeom prst="rect">
            <a:avLst/>
          </a:prstGeom>
          <a:noFill/>
          <a:ln w="9525">
            <a:noFill/>
            <a:miter lim="800000"/>
            <a:headEnd/>
            <a:tailEnd/>
          </a:ln>
        </p:spPr>
      </p:pic>
      <p:sp>
        <p:nvSpPr>
          <p:cNvPr id="3" name="AutoShape 2" descr="John Kremer"/>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099608"/>
            <a:ext cx="8825658" cy="2000780"/>
          </a:xfrm>
        </p:spPr>
        <p:txBody>
          <a:bodyPr/>
          <a:lstStyle/>
          <a:p>
            <a:r>
              <a:rPr lang="en-US" sz="6000" b="1" dirty="0" smtClean="0"/>
              <a:t>Make </a:t>
            </a:r>
            <a:r>
              <a:rPr lang="en-US" sz="6000" b="1" dirty="0" smtClean="0"/>
              <a:t>a habit</a:t>
            </a:r>
            <a:br>
              <a:rPr lang="en-US" sz="6000" b="1" dirty="0" smtClean="0"/>
            </a:br>
            <a:r>
              <a:rPr lang="en-US" sz="6000" b="1" dirty="0" smtClean="0"/>
              <a:t>of giving . . .</a:t>
            </a:r>
            <a:endParaRPr lang="en-US" sz="6000" b="1" dirty="0"/>
          </a:p>
        </p:txBody>
      </p:sp>
      <p:sp>
        <p:nvSpPr>
          <p:cNvPr id="3" name="Subtitle 2"/>
          <p:cNvSpPr>
            <a:spLocks noGrp="1"/>
          </p:cNvSpPr>
          <p:nvPr>
            <p:ph type="subTitle" idx="1"/>
          </p:nvPr>
        </p:nvSpPr>
        <p:spPr>
          <a:xfrm>
            <a:off x="1154955" y="3543299"/>
            <a:ext cx="9817845" cy="2157413"/>
          </a:xfrm>
        </p:spPr>
        <p:txBody>
          <a:bodyPr>
            <a:normAutofit/>
          </a:bodyPr>
          <a:lstStyle/>
          <a:p>
            <a:r>
              <a:rPr lang="en-US" sz="2200" b="1" cap="none" dirty="0" smtClean="0">
                <a:solidFill>
                  <a:schemeClr val="accent1">
                    <a:lumMod val="20000"/>
                    <a:lumOff val="80000"/>
                  </a:schemeClr>
                </a:solidFill>
              </a:rPr>
              <a:t>Say a prayer for someone.</a:t>
            </a:r>
          </a:p>
          <a:p>
            <a:r>
              <a:rPr lang="en-US" sz="2200" b="1" cap="none" dirty="0" smtClean="0">
                <a:solidFill>
                  <a:schemeClr val="accent1">
                    <a:lumMod val="20000"/>
                    <a:lumOff val="80000"/>
                  </a:schemeClr>
                </a:solidFill>
              </a:rPr>
              <a:t>Let someone write a guest post on your website.</a:t>
            </a:r>
          </a:p>
          <a:p>
            <a:r>
              <a:rPr lang="en-US" sz="2200" b="1" cap="none" dirty="0" smtClean="0">
                <a:solidFill>
                  <a:schemeClr val="accent1">
                    <a:lumMod val="20000"/>
                    <a:lumOff val="80000"/>
                  </a:schemeClr>
                </a:solidFill>
              </a:rPr>
              <a:t>Give money to someone’s crowdfunding campaign.</a:t>
            </a:r>
          </a:p>
          <a:p>
            <a:r>
              <a:rPr lang="en-US" sz="2200" b="1" cap="none" dirty="0" smtClean="0">
                <a:solidFill>
                  <a:schemeClr val="accent1">
                    <a:lumMod val="20000"/>
                    <a:lumOff val="80000"/>
                  </a:schemeClr>
                </a:solidFill>
              </a:rPr>
              <a:t>Promote someone’s crowdfunding campaign or book launch.</a:t>
            </a:r>
          </a:p>
          <a:p>
            <a:endParaRPr lang="en-US" sz="2200" b="1" cap="none" dirty="0">
              <a:solidFill>
                <a:schemeClr val="bg1"/>
              </a:solidFill>
            </a:endParaRPr>
          </a:p>
        </p:txBody>
      </p:sp>
      <p:sp>
        <p:nvSpPr>
          <p:cNvPr id="4" name="TextBox 3"/>
          <p:cNvSpPr txBox="1"/>
          <p:nvPr/>
        </p:nvSpPr>
        <p:spPr>
          <a:xfrm>
            <a:off x="7015163" y="5886450"/>
            <a:ext cx="4772026" cy="461665"/>
          </a:xfrm>
          <a:prstGeom prst="rect">
            <a:avLst/>
          </a:prstGeom>
          <a:noFill/>
        </p:spPr>
        <p:txBody>
          <a:bodyPr wrap="square" rtlCol="0">
            <a:spAutoFit/>
          </a:bodyPr>
          <a:lstStyle/>
          <a:p>
            <a:r>
              <a:rPr lang="en-US" sz="2400" b="1" dirty="0" smtClean="0">
                <a:solidFill>
                  <a:schemeClr val="accent5">
                    <a:lumMod val="60000"/>
                    <a:lumOff val="40000"/>
                  </a:schemeClr>
                </a:solidFill>
              </a:rPr>
              <a:t>BookMarketingBestsellers.com</a:t>
            </a:r>
            <a:endParaRPr lang="en-US" sz="2400" b="1" dirty="0">
              <a:solidFill>
                <a:schemeClr val="accent5">
                  <a:lumMod val="60000"/>
                  <a:lumOff val="40000"/>
                </a:schemeClr>
              </a:solidFill>
            </a:endParaRPr>
          </a:p>
        </p:txBody>
      </p:sp>
    </p:spTree>
    <p:extLst>
      <p:ext uri="{BB962C8B-B14F-4D97-AF65-F5344CB8AC3E}">
        <p14:creationId xmlns:p14="http://schemas.microsoft.com/office/powerpoint/2010/main" xmlns="" val="8176743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099608"/>
            <a:ext cx="8825658" cy="2000780"/>
          </a:xfrm>
        </p:spPr>
        <p:txBody>
          <a:bodyPr/>
          <a:lstStyle/>
          <a:p>
            <a:r>
              <a:rPr lang="en-US" sz="6000" b="1" dirty="0" smtClean="0"/>
              <a:t>Make </a:t>
            </a:r>
            <a:r>
              <a:rPr lang="en-US" sz="6000" b="1" dirty="0" smtClean="0"/>
              <a:t>a habit</a:t>
            </a:r>
            <a:br>
              <a:rPr lang="en-US" sz="6000" b="1" dirty="0" smtClean="0"/>
            </a:br>
            <a:r>
              <a:rPr lang="en-US" sz="6000" b="1" dirty="0" smtClean="0"/>
              <a:t>of giving . . .</a:t>
            </a:r>
            <a:endParaRPr lang="en-US" sz="6000" b="1" dirty="0"/>
          </a:p>
        </p:txBody>
      </p:sp>
      <p:sp>
        <p:nvSpPr>
          <p:cNvPr id="3" name="Subtitle 2"/>
          <p:cNvSpPr>
            <a:spLocks noGrp="1"/>
          </p:cNvSpPr>
          <p:nvPr>
            <p:ph type="subTitle" idx="1"/>
          </p:nvPr>
        </p:nvSpPr>
        <p:spPr>
          <a:xfrm>
            <a:off x="1154955" y="3543299"/>
            <a:ext cx="9817845" cy="2157413"/>
          </a:xfrm>
        </p:spPr>
        <p:txBody>
          <a:bodyPr>
            <a:normAutofit/>
          </a:bodyPr>
          <a:lstStyle/>
          <a:p>
            <a:r>
              <a:rPr lang="en-US" sz="2200" b="1" cap="none" dirty="0" smtClean="0">
                <a:solidFill>
                  <a:schemeClr val="accent1">
                    <a:lumMod val="20000"/>
                    <a:lumOff val="80000"/>
                  </a:schemeClr>
                </a:solidFill>
              </a:rPr>
              <a:t>Give. Give. Give.</a:t>
            </a:r>
          </a:p>
          <a:p>
            <a:endParaRPr lang="en-US" sz="2200" b="1" cap="none" dirty="0">
              <a:solidFill>
                <a:schemeClr val="accent1">
                  <a:lumMod val="20000"/>
                  <a:lumOff val="80000"/>
                </a:schemeClr>
              </a:solidFill>
            </a:endParaRPr>
          </a:p>
          <a:p>
            <a:r>
              <a:rPr lang="en-US" sz="2200" b="1" cap="none" dirty="0" smtClean="0">
                <a:solidFill>
                  <a:schemeClr val="accent1">
                    <a:lumMod val="20000"/>
                    <a:lumOff val="80000"/>
                  </a:schemeClr>
                </a:solidFill>
              </a:rPr>
              <a:t>You can get a free set of these slides here:</a:t>
            </a:r>
          </a:p>
          <a:p>
            <a:r>
              <a:rPr lang="en-US" sz="2200" b="1" cap="none" dirty="0" smtClean="0">
                <a:solidFill>
                  <a:schemeClr val="accent1">
                    <a:lumMod val="20000"/>
                    <a:lumOff val="80000"/>
                  </a:schemeClr>
                </a:solidFill>
              </a:rPr>
              <a:t>We’ll begin by sending you these slides after the presentation.</a:t>
            </a:r>
            <a:endParaRPr lang="en-US" sz="2200" b="1" cap="none" dirty="0" smtClean="0">
              <a:solidFill>
                <a:schemeClr val="accent1">
                  <a:lumMod val="20000"/>
                  <a:lumOff val="80000"/>
                </a:schemeClr>
              </a:solidFill>
            </a:endParaRPr>
          </a:p>
          <a:p>
            <a:endParaRPr lang="en-US" sz="2200" b="1" cap="none" dirty="0">
              <a:solidFill>
                <a:schemeClr val="bg1"/>
              </a:solidFill>
            </a:endParaRPr>
          </a:p>
        </p:txBody>
      </p:sp>
      <p:sp>
        <p:nvSpPr>
          <p:cNvPr id="4" name="TextBox 3"/>
          <p:cNvSpPr txBox="1"/>
          <p:nvPr/>
        </p:nvSpPr>
        <p:spPr>
          <a:xfrm>
            <a:off x="7015163" y="5886450"/>
            <a:ext cx="4772026" cy="461665"/>
          </a:xfrm>
          <a:prstGeom prst="rect">
            <a:avLst/>
          </a:prstGeom>
          <a:noFill/>
        </p:spPr>
        <p:txBody>
          <a:bodyPr wrap="square" rtlCol="0">
            <a:spAutoFit/>
          </a:bodyPr>
          <a:lstStyle/>
          <a:p>
            <a:r>
              <a:rPr lang="en-US" sz="2400" b="1" dirty="0" smtClean="0">
                <a:solidFill>
                  <a:schemeClr val="accent5">
                    <a:lumMod val="60000"/>
                    <a:lumOff val="40000"/>
                  </a:schemeClr>
                </a:solidFill>
              </a:rPr>
              <a:t>BookMarketingBestsellers.com</a:t>
            </a:r>
            <a:endParaRPr lang="en-US" sz="2400" b="1" dirty="0">
              <a:solidFill>
                <a:schemeClr val="accent5">
                  <a:lumMod val="60000"/>
                  <a:lumOff val="40000"/>
                </a:schemeClr>
              </a:solidFill>
            </a:endParaRPr>
          </a:p>
        </p:txBody>
      </p:sp>
    </p:spTree>
    <p:extLst>
      <p:ext uri="{BB962C8B-B14F-4D97-AF65-F5344CB8AC3E}">
        <p14:creationId xmlns:p14="http://schemas.microsoft.com/office/powerpoint/2010/main" xmlns="" val="19521191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Questions?</a:t>
            </a:r>
            <a:endParaRPr lang="en-US" b="1" dirty="0"/>
          </a:p>
        </p:txBody>
      </p:sp>
      <p:sp>
        <p:nvSpPr>
          <p:cNvPr id="3" name="Content Placeholder 2"/>
          <p:cNvSpPr>
            <a:spLocks noGrp="1"/>
          </p:cNvSpPr>
          <p:nvPr>
            <p:ph idx="1"/>
          </p:nvPr>
        </p:nvSpPr>
        <p:spPr/>
        <p:txBody>
          <a:bodyPr/>
          <a:lstStyle/>
          <a:p>
            <a:pPr marL="0" indent="0">
              <a:buNone/>
            </a:pPr>
            <a:r>
              <a:rPr lang="en-US" sz="2800" dirty="0" smtClean="0"/>
              <a:t>Type any questions in the chat feature here!</a:t>
            </a:r>
          </a:p>
          <a:p>
            <a:endParaRPr lang="en-US" dirty="0"/>
          </a:p>
        </p:txBody>
      </p:sp>
      <p:cxnSp>
        <p:nvCxnSpPr>
          <p:cNvPr id="5" name="Straight Arrow Connector 4"/>
          <p:cNvCxnSpPr/>
          <p:nvPr/>
        </p:nvCxnSpPr>
        <p:spPr>
          <a:xfrm flipH="1">
            <a:off x="2743200" y="3581400"/>
            <a:ext cx="3048000" cy="838200"/>
          </a:xfrm>
          <a:prstGeom prst="straightConnector1">
            <a:avLst/>
          </a:prstGeom>
          <a:ln w="117475">
            <a:solidFill>
              <a:schemeClr val="accent2">
                <a:lumMod val="50000"/>
              </a:schemeClr>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77422002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1154954" y="642938"/>
            <a:ext cx="9074895" cy="5586412"/>
          </a:xfrm>
        </p:spPr>
        <p:txBody>
          <a:bodyPr/>
          <a:lstStyle/>
          <a:p>
            <a:r>
              <a:rPr lang="en-US" dirty="0" smtClean="0"/>
              <a:t>Check out John Kremer’s </a:t>
            </a:r>
            <a:r>
              <a:rPr lang="en-US" b="1" dirty="0" smtClean="0">
                <a:solidFill>
                  <a:schemeClr val="accent1">
                    <a:lumMod val="40000"/>
                    <a:lumOff val="60000"/>
                  </a:schemeClr>
                </a:solidFill>
              </a:rPr>
              <a:t>Billion Book Initiative </a:t>
            </a:r>
            <a:r>
              <a:rPr lang="en-US" dirty="0" smtClean="0"/>
              <a:t>and </a:t>
            </a:r>
            <a:r>
              <a:rPr lang="en-US" b="1" dirty="0" smtClean="0">
                <a:solidFill>
                  <a:schemeClr val="accent1">
                    <a:lumMod val="60000"/>
                    <a:lumOff val="40000"/>
                  </a:schemeClr>
                </a:solidFill>
              </a:rPr>
              <a:t>747 Book Marketing Take-Off Program</a:t>
            </a:r>
            <a:endParaRPr lang="en-US" b="1" dirty="0">
              <a:solidFill>
                <a:schemeClr val="accent1">
                  <a:lumMod val="60000"/>
                  <a:lumOff val="40000"/>
                </a:schemeClr>
              </a:solidFill>
            </a:endParaRPr>
          </a:p>
        </p:txBody>
      </p:sp>
    </p:spTree>
    <p:extLst>
      <p:ext uri="{BB962C8B-B14F-4D97-AF65-F5344CB8AC3E}">
        <p14:creationId xmlns:p14="http://schemas.microsoft.com/office/powerpoint/2010/main" xmlns="" val="19802399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742950" y="642938"/>
            <a:ext cx="10715625" cy="5586412"/>
          </a:xfrm>
        </p:spPr>
        <p:txBody>
          <a:bodyPr/>
          <a:lstStyle/>
          <a:p>
            <a:r>
              <a:rPr lang="en-US" sz="6600" b="1" dirty="0" smtClean="0">
                <a:solidFill>
                  <a:srgbClr val="FFFF99"/>
                </a:solidFill>
              </a:rPr>
              <a:t>B</a:t>
            </a:r>
            <a:r>
              <a:rPr lang="en-US" sz="5400" b="1" dirty="0" smtClean="0">
                <a:solidFill>
                  <a:srgbClr val="FFFF99"/>
                </a:solidFill>
              </a:rPr>
              <a:t>ook</a:t>
            </a:r>
            <a:r>
              <a:rPr lang="en-US" sz="6600" b="1" dirty="0" smtClean="0">
                <a:solidFill>
                  <a:srgbClr val="FFFF99"/>
                </a:solidFill>
              </a:rPr>
              <a:t>M</a:t>
            </a:r>
            <a:r>
              <a:rPr lang="en-US" sz="5400" b="1" dirty="0" smtClean="0">
                <a:solidFill>
                  <a:srgbClr val="FFFF99"/>
                </a:solidFill>
              </a:rPr>
              <a:t>arketing</a:t>
            </a:r>
            <a:r>
              <a:rPr lang="en-US" sz="6600" b="1" dirty="0" smtClean="0">
                <a:solidFill>
                  <a:srgbClr val="FFFF99"/>
                </a:solidFill>
              </a:rPr>
              <a:t>B</a:t>
            </a:r>
            <a:r>
              <a:rPr lang="en-US" sz="5400" b="1" dirty="0" smtClean="0">
                <a:solidFill>
                  <a:srgbClr val="FFFF99"/>
                </a:solidFill>
              </a:rPr>
              <a:t>estsellers.com</a:t>
            </a:r>
            <a:br>
              <a:rPr lang="en-US" sz="5400" b="1" dirty="0" smtClean="0">
                <a:solidFill>
                  <a:srgbClr val="FFFF99"/>
                </a:solidFill>
              </a:rPr>
            </a:br>
            <a:r>
              <a:rPr lang="en-US" sz="5400" b="1" dirty="0"/>
              <a:t/>
            </a:r>
            <a:br>
              <a:rPr lang="en-US" sz="5400" b="1" dirty="0"/>
            </a:br>
            <a:r>
              <a:rPr lang="en-US" sz="5400" b="1" dirty="0" smtClean="0"/>
              <a:t/>
            </a:r>
            <a:br>
              <a:rPr lang="en-US" sz="5400" b="1" dirty="0" smtClean="0"/>
            </a:br>
            <a:endParaRPr lang="en-US" sz="5400" b="1" dirty="0"/>
          </a:p>
        </p:txBody>
      </p:sp>
    </p:spTree>
    <p:extLst>
      <p:ext uri="{BB962C8B-B14F-4D97-AF65-F5344CB8AC3E}">
        <p14:creationId xmlns:p14="http://schemas.microsoft.com/office/powerpoint/2010/main" xmlns="" val="2270072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39433" y="1752600"/>
            <a:ext cx="13919200" cy="5105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pPr algn="ctr"/>
            <a:r>
              <a:rPr lang="en-US" b="1" dirty="0" smtClean="0"/>
              <a:t>Thanks for joining us!</a:t>
            </a:r>
            <a:endParaRPr lang="en-US" b="1" dirty="0"/>
          </a:p>
        </p:txBody>
      </p:sp>
      <p:sp>
        <p:nvSpPr>
          <p:cNvPr id="3" name="Content Placeholder 2"/>
          <p:cNvSpPr>
            <a:spLocks noGrp="1"/>
          </p:cNvSpPr>
          <p:nvPr>
            <p:ph idx="1"/>
          </p:nvPr>
        </p:nvSpPr>
        <p:spPr/>
        <p:txBody>
          <a:bodyPr/>
          <a:lstStyle/>
          <a:p>
            <a:pPr marL="0" indent="0" algn="ctr">
              <a:buNone/>
            </a:pPr>
            <a:r>
              <a:rPr lang="en-US" dirty="0" smtClean="0"/>
              <a:t>Have a great </a:t>
            </a:r>
            <a:r>
              <a:rPr lang="en-US" dirty="0" smtClean="0"/>
              <a:t>weekend!</a:t>
            </a:r>
            <a:endParaRPr lang="en-US" dirty="0"/>
          </a:p>
        </p:txBody>
      </p:sp>
      <p:pic>
        <p:nvPicPr>
          <p:cNvPr id="4" name="Picture 3"/>
          <p:cNvPicPr>
            <a:picLocks noChangeAspect="1"/>
          </p:cNvPicPr>
          <p:nvPr/>
        </p:nvPicPr>
        <p:blipFill>
          <a:blip r:embed="rId2" cstate="print"/>
          <a:stretch>
            <a:fillRect/>
          </a:stretch>
        </p:blipFill>
        <p:spPr>
          <a:xfrm>
            <a:off x="3352800" y="3085462"/>
            <a:ext cx="5588000" cy="3146662"/>
          </a:xfrm>
          <a:prstGeom prst="rect">
            <a:avLst/>
          </a:prstGeom>
        </p:spPr>
      </p:pic>
    </p:spTree>
    <p:extLst>
      <p:ext uri="{BB962C8B-B14F-4D97-AF65-F5344CB8AC3E}">
        <p14:creationId xmlns="" xmlns:p14="http://schemas.microsoft.com/office/powerpoint/2010/main" val="1582061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About John Kremer</a:t>
            </a:r>
            <a:endParaRPr lang="en-US" b="1" dirty="0"/>
          </a:p>
        </p:txBody>
      </p:sp>
      <p:sp>
        <p:nvSpPr>
          <p:cNvPr id="3" name="Content Placeholder 2"/>
          <p:cNvSpPr>
            <a:spLocks noGrp="1"/>
          </p:cNvSpPr>
          <p:nvPr>
            <p:ph idx="1"/>
          </p:nvPr>
        </p:nvSpPr>
        <p:spPr/>
        <p:txBody>
          <a:bodyPr/>
          <a:lstStyle/>
          <a:p>
            <a:pPr>
              <a:buClr>
                <a:srgbClr val="FFC000"/>
              </a:buClr>
              <a:buFont typeface="Arial" pitchFamily="34" charset="0"/>
              <a:buChar char="•"/>
            </a:pPr>
            <a:r>
              <a:rPr lang="en-US" dirty="0" smtClean="0"/>
              <a:t>John Kremer is an expert on book publishing and marketing. The owner of Open Horizons Publishing in Taos, New Mexico, he is the editor of the Book Marketing Tip of the Week newsletter.</a:t>
            </a:r>
            <a:br>
              <a:rPr lang="en-US" dirty="0" smtClean="0"/>
            </a:br>
            <a:r>
              <a:rPr lang="en-US" dirty="0" smtClean="0"/>
              <a:t/>
            </a:r>
            <a:br>
              <a:rPr lang="en-US" dirty="0" smtClean="0"/>
            </a:br>
            <a:r>
              <a:rPr lang="en-US" dirty="0" smtClean="0"/>
              <a:t>John is the author of a number of books on publishing and marketing, including 1001 Ways to Market Your Books: For Authors and Publishers, Book Marketing 411 for Authors, and Celebrate Today. He has also designed the Book Marketing Magic program and the Blog Tour </a:t>
            </a:r>
            <a:r>
              <a:rPr lang="en-US" dirty="0" err="1" smtClean="0"/>
              <a:t>Palooza</a:t>
            </a:r>
            <a:r>
              <a:rPr lang="en-US" dirty="0" smtClean="0"/>
              <a:t> program.</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normAutofit fontScale="92500" lnSpcReduction="10000"/>
          </a:bodyPr>
          <a:lstStyle/>
          <a:p>
            <a:pPr>
              <a:buFont typeface="Arial" pitchFamily="34" charset="0"/>
              <a:buChar char="•"/>
            </a:pPr>
            <a:r>
              <a:rPr lang="en-US" sz="2800" dirty="0" smtClean="0"/>
              <a:t>Effective book marketin</a:t>
            </a:r>
            <a:r>
              <a:rPr lang="en-US" sz="2800" dirty="0" smtClean="0"/>
              <a:t>g means thinking outside of the box.</a:t>
            </a:r>
            <a:endParaRPr lang="en-US" sz="2800" dirty="0" smtClean="0"/>
          </a:p>
          <a:p>
            <a:pPr>
              <a:buFont typeface="Arial" pitchFamily="34" charset="0"/>
              <a:buChar char="•"/>
            </a:pPr>
            <a:r>
              <a:rPr lang="en-US" sz="2800" dirty="0" smtClean="0"/>
              <a:t>Don’t be afraid to try something different.</a:t>
            </a:r>
            <a:endParaRPr lang="en-US" sz="2800" dirty="0" smtClean="0"/>
          </a:p>
          <a:p>
            <a:pPr>
              <a:buFont typeface="Arial" pitchFamily="34" charset="0"/>
              <a:buChar char="•"/>
            </a:pPr>
            <a:r>
              <a:rPr lang="en-US" sz="2800" dirty="0" smtClean="0"/>
              <a:t>Trailblazing </a:t>
            </a:r>
            <a:r>
              <a:rPr lang="en-US" sz="2800" dirty="0" smtClean="0"/>
              <a:t>can be part of being a successful author. </a:t>
            </a:r>
            <a:endParaRPr lang="en-US" sz="2800" dirty="0" smtClean="0"/>
          </a:p>
          <a:p>
            <a:pPr>
              <a:buFont typeface="Arial" pitchFamily="34" charset="0"/>
              <a:buChar char="•"/>
            </a:pPr>
            <a:r>
              <a:rPr lang="en-US" sz="2800" dirty="0" smtClean="0"/>
              <a:t>It takes a village to create success – build your village.</a:t>
            </a:r>
          </a:p>
          <a:p>
            <a:pPr>
              <a:buFont typeface="Arial" pitchFamily="34" charset="0"/>
              <a:buChar char="•"/>
            </a:pPr>
            <a:r>
              <a:rPr lang="en-US" sz="2800" dirty="0" smtClean="0"/>
              <a:t>Book marketing tools change almost daily, find sources to help you stay on top of new tools in the marketplace. </a:t>
            </a:r>
            <a:endParaRPr lang="en-US" sz="2800" dirty="0" smtClean="0"/>
          </a:p>
          <a:p>
            <a:pPr>
              <a:buFont typeface="Arial" pitchFamily="34" charset="0"/>
              <a:buChar char="•"/>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100139"/>
            <a:ext cx="8825658" cy="3677242"/>
          </a:xfrm>
        </p:spPr>
        <p:txBody>
          <a:bodyPr/>
          <a:lstStyle/>
          <a:p>
            <a:r>
              <a:rPr lang="en-US" sz="6000" b="1" i="1" dirty="0"/>
              <a:t>5 Key Things to Do Before the New </a:t>
            </a:r>
            <a:r>
              <a:rPr lang="en-US" sz="6000" b="1" i="1" dirty="0" smtClean="0"/>
              <a:t>Year</a:t>
            </a:r>
            <a:br>
              <a:rPr lang="en-US" sz="6000" b="1" i="1" dirty="0" smtClean="0"/>
            </a:br>
            <a:r>
              <a:rPr lang="en-US" sz="6000" b="1" i="1" dirty="0" smtClean="0"/>
              <a:t>to </a:t>
            </a:r>
            <a:r>
              <a:rPr lang="en-US" sz="6000" b="1" i="1" dirty="0"/>
              <a:t>Increase Your Book Sales in </a:t>
            </a:r>
            <a:r>
              <a:rPr lang="en-US" sz="6000" b="1" i="1" dirty="0" smtClean="0"/>
              <a:t>2016</a:t>
            </a:r>
            <a:endParaRPr lang="en-US" sz="6000" b="1" dirty="0"/>
          </a:p>
        </p:txBody>
      </p:sp>
      <p:sp>
        <p:nvSpPr>
          <p:cNvPr id="3" name="Subtitle 2"/>
          <p:cNvSpPr>
            <a:spLocks noGrp="1"/>
          </p:cNvSpPr>
          <p:nvPr>
            <p:ph type="subTitle" idx="1"/>
          </p:nvPr>
        </p:nvSpPr>
        <p:spPr/>
        <p:txBody>
          <a:bodyPr>
            <a:noAutofit/>
          </a:bodyPr>
          <a:lstStyle/>
          <a:p>
            <a:pPr algn="ctr"/>
            <a:r>
              <a:rPr lang="en-US" sz="5400" cap="none" dirty="0" smtClean="0"/>
              <a:t>John Kremer</a:t>
            </a:r>
            <a:endParaRPr lang="en-US" sz="5400" cap="none" dirty="0"/>
          </a:p>
        </p:txBody>
      </p:sp>
      <p:sp>
        <p:nvSpPr>
          <p:cNvPr id="4" name="TextBox 3"/>
          <p:cNvSpPr txBox="1"/>
          <p:nvPr/>
        </p:nvSpPr>
        <p:spPr>
          <a:xfrm>
            <a:off x="7015163" y="5886450"/>
            <a:ext cx="4772026" cy="461665"/>
          </a:xfrm>
          <a:prstGeom prst="rect">
            <a:avLst/>
          </a:prstGeom>
          <a:noFill/>
        </p:spPr>
        <p:txBody>
          <a:bodyPr wrap="square" rtlCol="0">
            <a:spAutoFit/>
          </a:bodyPr>
          <a:lstStyle/>
          <a:p>
            <a:r>
              <a:rPr lang="en-US" sz="2400" b="1" dirty="0" smtClean="0">
                <a:solidFill>
                  <a:schemeClr val="accent5">
                    <a:lumMod val="60000"/>
                    <a:lumOff val="40000"/>
                  </a:schemeClr>
                </a:solidFill>
              </a:rPr>
              <a:t>BookMarketingBestsellers.com</a:t>
            </a:r>
            <a:endParaRPr lang="en-US" sz="2400" b="1" dirty="0">
              <a:solidFill>
                <a:schemeClr val="accent5">
                  <a:lumMod val="60000"/>
                  <a:lumOff val="40000"/>
                </a:schemeClr>
              </a:solidFill>
            </a:endParaRPr>
          </a:p>
        </p:txBody>
      </p:sp>
    </p:spTree>
    <p:extLst>
      <p:ext uri="{BB962C8B-B14F-4D97-AF65-F5344CB8AC3E}">
        <p14:creationId xmlns:p14="http://schemas.microsoft.com/office/powerpoint/2010/main" xmlns="" val="39892375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099608"/>
            <a:ext cx="8825658" cy="1857905"/>
          </a:xfrm>
        </p:spPr>
        <p:txBody>
          <a:bodyPr/>
          <a:lstStyle/>
          <a:p>
            <a:r>
              <a:rPr lang="en-US" sz="6000" b="1" dirty="0" smtClean="0"/>
              <a:t>1. Test out using Facebook Ads</a:t>
            </a:r>
            <a:endParaRPr lang="en-US" sz="6000" b="1" dirty="0"/>
          </a:p>
        </p:txBody>
      </p:sp>
      <p:sp>
        <p:nvSpPr>
          <p:cNvPr id="3" name="Subtitle 2"/>
          <p:cNvSpPr>
            <a:spLocks noGrp="1"/>
          </p:cNvSpPr>
          <p:nvPr>
            <p:ph type="subTitle" idx="1"/>
          </p:nvPr>
        </p:nvSpPr>
        <p:spPr>
          <a:xfrm>
            <a:off x="1154955" y="3171825"/>
            <a:ext cx="8825658" cy="2466975"/>
          </a:xfrm>
        </p:spPr>
        <p:txBody>
          <a:bodyPr>
            <a:normAutofit lnSpcReduction="10000"/>
          </a:bodyPr>
          <a:lstStyle/>
          <a:p>
            <a:r>
              <a:rPr lang="en-US" b="1" cap="none" dirty="0" smtClean="0">
                <a:solidFill>
                  <a:schemeClr val="accent2">
                    <a:lumMod val="20000"/>
                    <a:lumOff val="80000"/>
                  </a:schemeClr>
                </a:solidFill>
              </a:rPr>
              <a:t>Facebook ads </a:t>
            </a:r>
            <a:r>
              <a:rPr lang="en-US" b="1" cap="none" dirty="0">
                <a:solidFill>
                  <a:schemeClr val="accent2">
                    <a:lumMod val="20000"/>
                    <a:lumOff val="80000"/>
                  </a:schemeClr>
                </a:solidFill>
              </a:rPr>
              <a:t>have often proven effective in reaching people who would like your </a:t>
            </a:r>
            <a:r>
              <a:rPr lang="en-US" b="1" cap="none" dirty="0" smtClean="0">
                <a:solidFill>
                  <a:schemeClr val="accent2">
                    <a:lumMod val="20000"/>
                    <a:lumOff val="80000"/>
                  </a:schemeClr>
                </a:solidFill>
              </a:rPr>
              <a:t>book.</a:t>
            </a:r>
          </a:p>
          <a:p>
            <a:r>
              <a:rPr lang="en-US" b="1" cap="none" dirty="0" smtClean="0">
                <a:solidFill>
                  <a:schemeClr val="accent2">
                    <a:lumMod val="20000"/>
                    <a:lumOff val="80000"/>
                  </a:schemeClr>
                </a:solidFill>
              </a:rPr>
              <a:t>Target </a:t>
            </a:r>
            <a:r>
              <a:rPr lang="en-US" b="1" cap="none" dirty="0">
                <a:solidFill>
                  <a:schemeClr val="accent2">
                    <a:lumMod val="20000"/>
                    <a:lumOff val="80000"/>
                  </a:schemeClr>
                </a:solidFill>
              </a:rPr>
              <a:t>people who have read books similar </a:t>
            </a:r>
            <a:r>
              <a:rPr lang="en-US" b="1" cap="none" dirty="0" smtClean="0">
                <a:solidFill>
                  <a:schemeClr val="accent2">
                    <a:lumMod val="20000"/>
                    <a:lumOff val="80000"/>
                  </a:schemeClr>
                </a:solidFill>
              </a:rPr>
              <a:t>to yours, </a:t>
            </a:r>
            <a:r>
              <a:rPr lang="en-US" b="1" cap="none" dirty="0">
                <a:solidFill>
                  <a:schemeClr val="accent2">
                    <a:lumMod val="20000"/>
                    <a:lumOff val="80000"/>
                  </a:schemeClr>
                </a:solidFill>
              </a:rPr>
              <a:t>or authors who have written books similar to yours. You can pay as little as 10 cents per click to reach people. </a:t>
            </a:r>
          </a:p>
          <a:p>
            <a:r>
              <a:rPr lang="en-US" b="1" cap="none" dirty="0">
                <a:solidFill>
                  <a:schemeClr val="accent2">
                    <a:lumMod val="20000"/>
                    <a:lumOff val="80000"/>
                  </a:schemeClr>
                </a:solidFill>
              </a:rPr>
              <a:t>Besides targeting people by book or author, you can also target by demographics, gender, age, annual salary, location, </a:t>
            </a:r>
            <a:r>
              <a:rPr lang="en-US" b="1" cap="none" dirty="0" smtClean="0">
                <a:solidFill>
                  <a:schemeClr val="accent2">
                    <a:lumMod val="20000"/>
                    <a:lumOff val="80000"/>
                  </a:schemeClr>
                </a:solidFill>
              </a:rPr>
              <a:t>interests, etc</a:t>
            </a:r>
            <a:r>
              <a:rPr lang="en-US" b="1" cap="none" dirty="0">
                <a:solidFill>
                  <a:schemeClr val="accent2">
                    <a:lumMod val="20000"/>
                    <a:lumOff val="80000"/>
                  </a:schemeClr>
                </a:solidFill>
              </a:rPr>
              <a:t>.</a:t>
            </a:r>
          </a:p>
          <a:p>
            <a:endParaRPr lang="en-US" dirty="0"/>
          </a:p>
        </p:txBody>
      </p:sp>
      <p:sp>
        <p:nvSpPr>
          <p:cNvPr id="4" name="TextBox 3"/>
          <p:cNvSpPr txBox="1"/>
          <p:nvPr/>
        </p:nvSpPr>
        <p:spPr>
          <a:xfrm>
            <a:off x="7015163" y="5886450"/>
            <a:ext cx="4772026" cy="461665"/>
          </a:xfrm>
          <a:prstGeom prst="rect">
            <a:avLst/>
          </a:prstGeom>
          <a:noFill/>
        </p:spPr>
        <p:txBody>
          <a:bodyPr wrap="square" rtlCol="0">
            <a:spAutoFit/>
          </a:bodyPr>
          <a:lstStyle/>
          <a:p>
            <a:r>
              <a:rPr lang="en-US" sz="2400" b="1" dirty="0" smtClean="0">
                <a:solidFill>
                  <a:schemeClr val="accent5">
                    <a:lumMod val="60000"/>
                    <a:lumOff val="40000"/>
                  </a:schemeClr>
                </a:solidFill>
              </a:rPr>
              <a:t>BookMarketingBestsellers.com</a:t>
            </a:r>
            <a:endParaRPr lang="en-US" sz="2400" b="1" dirty="0">
              <a:solidFill>
                <a:schemeClr val="accent5">
                  <a:lumMod val="60000"/>
                  <a:lumOff val="40000"/>
                </a:schemeClr>
              </a:solidFill>
            </a:endParaRPr>
          </a:p>
        </p:txBody>
      </p:sp>
    </p:spTree>
    <p:extLst>
      <p:ext uri="{BB962C8B-B14F-4D97-AF65-F5344CB8AC3E}">
        <p14:creationId xmlns:p14="http://schemas.microsoft.com/office/powerpoint/2010/main" xmlns="" val="27918277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099608"/>
            <a:ext cx="8825658" cy="1857905"/>
          </a:xfrm>
        </p:spPr>
        <p:txBody>
          <a:bodyPr/>
          <a:lstStyle/>
          <a:p>
            <a:r>
              <a:rPr lang="en-US" sz="6000" b="1" dirty="0" smtClean="0"/>
              <a:t>Test </a:t>
            </a:r>
            <a:r>
              <a:rPr lang="en-US" sz="6000" b="1" dirty="0" smtClean="0"/>
              <a:t>out using Facebook Ads . . .</a:t>
            </a:r>
            <a:endParaRPr lang="en-US" sz="6000" b="1" dirty="0"/>
          </a:p>
        </p:txBody>
      </p:sp>
      <p:sp>
        <p:nvSpPr>
          <p:cNvPr id="3" name="Subtitle 2"/>
          <p:cNvSpPr>
            <a:spLocks noGrp="1"/>
          </p:cNvSpPr>
          <p:nvPr>
            <p:ph type="subTitle" idx="1"/>
          </p:nvPr>
        </p:nvSpPr>
        <p:spPr>
          <a:xfrm>
            <a:off x="1154955" y="3943350"/>
            <a:ext cx="8825658" cy="1695450"/>
          </a:xfrm>
        </p:spPr>
        <p:txBody>
          <a:bodyPr>
            <a:normAutofit/>
          </a:bodyPr>
          <a:lstStyle/>
          <a:p>
            <a:r>
              <a:rPr lang="en-US" sz="2200" b="1" cap="none" dirty="0">
                <a:solidFill>
                  <a:schemeClr val="accent1">
                    <a:lumMod val="20000"/>
                    <a:lumOff val="80000"/>
                  </a:schemeClr>
                </a:solidFill>
              </a:rPr>
              <a:t>Facebook ads have always proven to be the best, but you could test ads or other promotions on other social networks as well: Google+, Instagram, Twitter, Pinterest, etc.</a:t>
            </a:r>
          </a:p>
        </p:txBody>
      </p:sp>
      <p:sp>
        <p:nvSpPr>
          <p:cNvPr id="4" name="TextBox 3"/>
          <p:cNvSpPr txBox="1"/>
          <p:nvPr/>
        </p:nvSpPr>
        <p:spPr>
          <a:xfrm>
            <a:off x="7015163" y="5886450"/>
            <a:ext cx="4772026" cy="461665"/>
          </a:xfrm>
          <a:prstGeom prst="rect">
            <a:avLst/>
          </a:prstGeom>
          <a:noFill/>
        </p:spPr>
        <p:txBody>
          <a:bodyPr wrap="square" rtlCol="0">
            <a:spAutoFit/>
          </a:bodyPr>
          <a:lstStyle/>
          <a:p>
            <a:r>
              <a:rPr lang="en-US" sz="2400" b="1" dirty="0" smtClean="0">
                <a:solidFill>
                  <a:schemeClr val="accent5">
                    <a:lumMod val="60000"/>
                    <a:lumOff val="40000"/>
                  </a:schemeClr>
                </a:solidFill>
              </a:rPr>
              <a:t>BookMarketingBestsellers.com</a:t>
            </a:r>
            <a:endParaRPr lang="en-US" sz="2400" b="1" dirty="0">
              <a:solidFill>
                <a:schemeClr val="accent5">
                  <a:lumMod val="60000"/>
                  <a:lumOff val="40000"/>
                </a:schemeClr>
              </a:solidFill>
            </a:endParaRPr>
          </a:p>
        </p:txBody>
      </p:sp>
    </p:spTree>
    <p:extLst>
      <p:ext uri="{BB962C8B-B14F-4D97-AF65-F5344CB8AC3E}">
        <p14:creationId xmlns:p14="http://schemas.microsoft.com/office/powerpoint/2010/main" xmlns="" val="22554454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099608"/>
            <a:ext cx="8825658" cy="1857905"/>
          </a:xfrm>
        </p:spPr>
        <p:txBody>
          <a:bodyPr/>
          <a:lstStyle/>
          <a:p>
            <a:r>
              <a:rPr lang="en-US" sz="6000" b="1" dirty="0" smtClean="0"/>
              <a:t>2. Do a Crowdfunding Campaign</a:t>
            </a:r>
            <a:endParaRPr lang="en-US" sz="6000" b="1" dirty="0"/>
          </a:p>
        </p:txBody>
      </p:sp>
      <p:sp>
        <p:nvSpPr>
          <p:cNvPr id="3" name="Subtitle 2"/>
          <p:cNvSpPr>
            <a:spLocks noGrp="1"/>
          </p:cNvSpPr>
          <p:nvPr>
            <p:ph type="subTitle" idx="1"/>
          </p:nvPr>
        </p:nvSpPr>
        <p:spPr>
          <a:xfrm>
            <a:off x="1154955" y="3943350"/>
            <a:ext cx="8825658" cy="1695450"/>
          </a:xfrm>
        </p:spPr>
        <p:txBody>
          <a:bodyPr>
            <a:normAutofit/>
          </a:bodyPr>
          <a:lstStyle/>
          <a:p>
            <a:r>
              <a:rPr lang="en-US" sz="2200" b="1" cap="none" dirty="0" smtClean="0">
                <a:solidFill>
                  <a:schemeClr val="accent1">
                    <a:lumMod val="20000"/>
                    <a:lumOff val="80000"/>
                  </a:schemeClr>
                </a:solidFill>
              </a:rPr>
              <a:t>A crowdfunding campaign can be used to test your book title, test your market, test your author platform, etc.</a:t>
            </a:r>
          </a:p>
          <a:p>
            <a:r>
              <a:rPr lang="en-US" sz="2200" b="1" cap="none" dirty="0" smtClean="0">
                <a:solidFill>
                  <a:schemeClr val="accent1">
                    <a:lumMod val="20000"/>
                    <a:lumOff val="80000"/>
                  </a:schemeClr>
                </a:solidFill>
              </a:rPr>
              <a:t>Plus, of course, a campaign can be used to actually launch your book – and sell many copies.</a:t>
            </a:r>
            <a:endParaRPr lang="en-US" sz="2200" b="1" cap="none" dirty="0">
              <a:solidFill>
                <a:schemeClr val="accent1">
                  <a:lumMod val="20000"/>
                  <a:lumOff val="80000"/>
                </a:schemeClr>
              </a:solidFill>
            </a:endParaRPr>
          </a:p>
        </p:txBody>
      </p:sp>
      <p:sp>
        <p:nvSpPr>
          <p:cNvPr id="4" name="TextBox 3"/>
          <p:cNvSpPr txBox="1"/>
          <p:nvPr/>
        </p:nvSpPr>
        <p:spPr>
          <a:xfrm>
            <a:off x="7015163" y="5886450"/>
            <a:ext cx="4772026" cy="461665"/>
          </a:xfrm>
          <a:prstGeom prst="rect">
            <a:avLst/>
          </a:prstGeom>
          <a:noFill/>
        </p:spPr>
        <p:txBody>
          <a:bodyPr wrap="square" rtlCol="0">
            <a:spAutoFit/>
          </a:bodyPr>
          <a:lstStyle/>
          <a:p>
            <a:r>
              <a:rPr lang="en-US" sz="2400" b="1" dirty="0" smtClean="0">
                <a:solidFill>
                  <a:schemeClr val="accent5">
                    <a:lumMod val="60000"/>
                    <a:lumOff val="40000"/>
                  </a:schemeClr>
                </a:solidFill>
              </a:rPr>
              <a:t>BookMarketingBestsellers.com</a:t>
            </a:r>
            <a:endParaRPr lang="en-US" sz="2400" b="1" dirty="0">
              <a:solidFill>
                <a:schemeClr val="accent5">
                  <a:lumMod val="60000"/>
                  <a:lumOff val="40000"/>
                </a:schemeClr>
              </a:solidFill>
            </a:endParaRPr>
          </a:p>
        </p:txBody>
      </p:sp>
    </p:spTree>
    <p:extLst>
      <p:ext uri="{BB962C8B-B14F-4D97-AF65-F5344CB8AC3E}">
        <p14:creationId xmlns:p14="http://schemas.microsoft.com/office/powerpoint/2010/main" xmlns="" val="42617726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099608"/>
            <a:ext cx="8825658" cy="1857905"/>
          </a:xfrm>
        </p:spPr>
        <p:txBody>
          <a:bodyPr/>
          <a:lstStyle/>
          <a:p>
            <a:r>
              <a:rPr lang="en-US" sz="6000" b="1" dirty="0" smtClean="0"/>
              <a:t>Do </a:t>
            </a:r>
            <a:r>
              <a:rPr lang="en-US" sz="6000" b="1" dirty="0" smtClean="0"/>
              <a:t>a Crowdfunding Campaign . . .</a:t>
            </a:r>
            <a:endParaRPr lang="en-US" sz="6000" b="1" dirty="0"/>
          </a:p>
        </p:txBody>
      </p:sp>
      <p:sp>
        <p:nvSpPr>
          <p:cNvPr id="3" name="Subtitle 2"/>
          <p:cNvSpPr>
            <a:spLocks noGrp="1"/>
          </p:cNvSpPr>
          <p:nvPr>
            <p:ph type="subTitle" idx="1"/>
          </p:nvPr>
        </p:nvSpPr>
        <p:spPr>
          <a:xfrm>
            <a:off x="1154955" y="3714750"/>
            <a:ext cx="8825658" cy="1695450"/>
          </a:xfrm>
        </p:spPr>
        <p:txBody>
          <a:bodyPr>
            <a:normAutofit lnSpcReduction="10000"/>
          </a:bodyPr>
          <a:lstStyle/>
          <a:p>
            <a:r>
              <a:rPr lang="en-US" sz="2200" b="1" cap="none" dirty="0" smtClean="0">
                <a:solidFill>
                  <a:schemeClr val="accent1">
                    <a:lumMod val="20000"/>
                    <a:lumOff val="80000"/>
                  </a:schemeClr>
                </a:solidFill>
              </a:rPr>
              <a:t>For fiction and children’s books,</a:t>
            </a:r>
            <a:br>
              <a:rPr lang="en-US" sz="2200" b="1" cap="none" dirty="0" smtClean="0">
                <a:solidFill>
                  <a:schemeClr val="accent1">
                    <a:lumMod val="20000"/>
                    <a:lumOff val="80000"/>
                  </a:schemeClr>
                </a:solidFill>
              </a:rPr>
            </a:br>
            <a:r>
              <a:rPr lang="en-US" sz="2200" b="1" cap="none" dirty="0" smtClean="0">
                <a:solidFill>
                  <a:schemeClr val="accent1">
                    <a:lumMod val="20000"/>
                    <a:lumOff val="80000"/>
                  </a:schemeClr>
                </a:solidFill>
              </a:rPr>
              <a:t>you can use the </a:t>
            </a:r>
            <a:r>
              <a:rPr lang="en-US" sz="2800" b="1" cap="none" dirty="0" smtClean="0">
                <a:solidFill>
                  <a:schemeClr val="accent1">
                    <a:lumMod val="20000"/>
                    <a:lumOff val="80000"/>
                  </a:schemeClr>
                </a:solidFill>
              </a:rPr>
              <a:t>Kickstarter</a:t>
            </a:r>
            <a:r>
              <a:rPr lang="en-US" sz="2200" b="1" cap="none" dirty="0" smtClean="0">
                <a:solidFill>
                  <a:schemeClr val="accent1">
                    <a:lumMod val="20000"/>
                    <a:lumOff val="80000"/>
                  </a:schemeClr>
                </a:solidFill>
              </a:rPr>
              <a:t> platform.</a:t>
            </a:r>
          </a:p>
          <a:p>
            <a:endParaRPr lang="en-US" sz="1100" b="1" cap="none" dirty="0" smtClean="0">
              <a:solidFill>
                <a:schemeClr val="accent1">
                  <a:lumMod val="20000"/>
                  <a:lumOff val="80000"/>
                </a:schemeClr>
              </a:solidFill>
            </a:endParaRPr>
          </a:p>
          <a:p>
            <a:r>
              <a:rPr lang="en-US" sz="2200" b="1" cap="none" dirty="0" smtClean="0">
                <a:solidFill>
                  <a:schemeClr val="accent1">
                    <a:lumMod val="20000"/>
                    <a:lumOff val="80000"/>
                  </a:schemeClr>
                </a:solidFill>
              </a:rPr>
              <a:t>For non-fiction, use the </a:t>
            </a:r>
            <a:r>
              <a:rPr lang="en-US" sz="2800" b="1" cap="none" dirty="0" err="1" smtClean="0">
                <a:solidFill>
                  <a:schemeClr val="accent1">
                    <a:lumMod val="20000"/>
                    <a:lumOff val="80000"/>
                  </a:schemeClr>
                </a:solidFill>
              </a:rPr>
              <a:t>IndieGoGo</a:t>
            </a:r>
            <a:r>
              <a:rPr lang="en-US" sz="2200" b="1" cap="none" dirty="0" smtClean="0">
                <a:solidFill>
                  <a:schemeClr val="accent1">
                    <a:lumMod val="20000"/>
                    <a:lumOff val="80000"/>
                  </a:schemeClr>
                </a:solidFill>
              </a:rPr>
              <a:t> platform.</a:t>
            </a:r>
            <a:endParaRPr lang="en-US" sz="2200" b="1" cap="none" dirty="0">
              <a:solidFill>
                <a:schemeClr val="accent1">
                  <a:lumMod val="20000"/>
                  <a:lumOff val="80000"/>
                </a:schemeClr>
              </a:solidFill>
            </a:endParaRPr>
          </a:p>
        </p:txBody>
      </p:sp>
      <p:sp>
        <p:nvSpPr>
          <p:cNvPr id="4" name="TextBox 3"/>
          <p:cNvSpPr txBox="1"/>
          <p:nvPr/>
        </p:nvSpPr>
        <p:spPr>
          <a:xfrm>
            <a:off x="7015163" y="5886450"/>
            <a:ext cx="4772026" cy="461665"/>
          </a:xfrm>
          <a:prstGeom prst="rect">
            <a:avLst/>
          </a:prstGeom>
          <a:noFill/>
        </p:spPr>
        <p:txBody>
          <a:bodyPr wrap="square" rtlCol="0">
            <a:spAutoFit/>
          </a:bodyPr>
          <a:lstStyle/>
          <a:p>
            <a:r>
              <a:rPr lang="en-US" sz="2400" b="1" dirty="0" smtClean="0">
                <a:solidFill>
                  <a:schemeClr val="accent5">
                    <a:lumMod val="60000"/>
                    <a:lumOff val="40000"/>
                  </a:schemeClr>
                </a:solidFill>
              </a:rPr>
              <a:t>BookMarketingBestsellers.com</a:t>
            </a:r>
            <a:endParaRPr lang="en-US" sz="2400" b="1" dirty="0">
              <a:solidFill>
                <a:schemeClr val="accent5">
                  <a:lumMod val="60000"/>
                  <a:lumOff val="40000"/>
                </a:schemeClr>
              </a:solidFill>
            </a:endParaRPr>
          </a:p>
        </p:txBody>
      </p:sp>
    </p:spTree>
    <p:extLst>
      <p:ext uri="{BB962C8B-B14F-4D97-AF65-F5344CB8AC3E}">
        <p14:creationId xmlns:p14="http://schemas.microsoft.com/office/powerpoint/2010/main" xmlns="" val="35985463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EE5818"/>
      </a:dk2>
      <a:lt2>
        <a:srgbClr val="EBEBEB"/>
      </a:lt2>
      <a:accent1>
        <a:srgbClr val="F5A408"/>
      </a:accent1>
      <a:accent2>
        <a:srgbClr val="FA731A"/>
      </a:accent2>
      <a:accent3>
        <a:srgbClr val="AB9281"/>
      </a:accent3>
      <a:accent4>
        <a:srgbClr val="A18CD0"/>
      </a:accent4>
      <a:accent5>
        <a:srgbClr val="8EBBD2"/>
      </a:accent5>
      <a:accent6>
        <a:srgbClr val="ACC995"/>
      </a:accent6>
      <a:hlink>
        <a:srgbClr val="FAC96A"/>
      </a:hlink>
      <a:folHlink>
        <a:srgbClr val="FCDB9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04000"/>
                <a:satMod val="128000"/>
                <a:lumMod val="104000"/>
              </a:schemeClr>
            </a:gs>
            <a:gs pos="100000">
              <a:schemeClr val="phClr">
                <a:shade val="76000"/>
                <a:hueMod val="89000"/>
                <a:satMod val="164000"/>
                <a:lumMod val="68000"/>
              </a:schemeClr>
            </a:gs>
          </a:gsLst>
          <a:path path="circle">
            <a:fillToRect l="45000" t="65000" r="125000" b="100000"/>
          </a:path>
        </a:gradFill>
        <a:blipFill rotWithShape="1">
          <a:blip xmlns:r="http://schemas.openxmlformats.org/officeDocument/2006/relationships" r:embed="rId1">
            <a:duotone>
              <a:schemeClr val="phClr">
                <a:shade val="42000"/>
                <a:hueMod val="42000"/>
                <a:satMod val="124000"/>
                <a:lumMod val="62000"/>
              </a:schemeClr>
              <a:schemeClr val="phClr">
                <a:tint val="96000"/>
                <a:satMod val="130000"/>
              </a:schemeClr>
            </a:duotone>
          </a:blip>
          <a:stretch/>
        </a:blipFill>
      </a:bgFillStyleLst>
    </a:fmtScheme>
  </a:themeElements>
  <a:objectDefaults/>
  <a:extraClrSchemeLst/>
  <a:extLst>
    <a:ext uri="{05A4C25C-085E-4340-85A3-A5531E510DB2}">
      <thm15:themeFamily xmlns:thm15="http://schemas.microsoft.com/office/thememl/2012/main" xmlns="" name="Ion" id="{B8441ADB-2E43-4AF7-B97A-BD870242C6A8}" vid="{5A2F9111-B2DB-470C-BA56-608F9B658826}"/>
    </a:ext>
  </a:extLst>
</a:theme>
</file>

<file path=docProps/app.xml><?xml version="1.0" encoding="utf-8"?>
<Properties xmlns="http://schemas.openxmlformats.org/officeDocument/2006/extended-properties" xmlns:vt="http://schemas.openxmlformats.org/officeDocument/2006/docPropsVTypes">
  <Template>Ion</Template>
  <TotalTime>240</TotalTime>
  <Words>823</Words>
  <Application>Microsoft Office PowerPoint</Application>
  <PresentationFormat>Custom</PresentationFormat>
  <Paragraphs>94</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Ion</vt:lpstr>
      <vt:lpstr>Author Training Call:   5 Key Things to Do Before the New Year to Increase Your Book Sales in 2016 – with John Kremer</vt:lpstr>
      <vt:lpstr>Presenters</vt:lpstr>
      <vt:lpstr>About John Kremer</vt:lpstr>
      <vt:lpstr>Overview</vt:lpstr>
      <vt:lpstr>5 Key Things to Do Before the New Year to Increase Your Book Sales in 2016</vt:lpstr>
      <vt:lpstr>1. Test out using Facebook Ads</vt:lpstr>
      <vt:lpstr>Test out using Facebook Ads . . .</vt:lpstr>
      <vt:lpstr>2. Do a Crowdfunding Campaign</vt:lpstr>
      <vt:lpstr>Do a Crowdfunding Campaign . . .</vt:lpstr>
      <vt:lpstr>Do a Crowdfunding Campaign . . .</vt:lpstr>
      <vt:lpstr>Do a Crowdfunding Campaign . . .</vt:lpstr>
      <vt:lpstr>Do a Crowdfunding Campaign . . .</vt:lpstr>
      <vt:lpstr>Find joint venture partners</vt:lpstr>
      <vt:lpstr>Find joint venture partners . . .</vt:lpstr>
      <vt:lpstr>Find joint venture partners . . .</vt:lpstr>
      <vt:lpstr>Find joint venture partners . . .</vt:lpstr>
      <vt:lpstr>Find joint venture partners . . .</vt:lpstr>
      <vt:lpstr>4. Get Listed</vt:lpstr>
      <vt:lpstr>5. Make a habit of giving</vt:lpstr>
      <vt:lpstr>Make a habit of giving . . .</vt:lpstr>
      <vt:lpstr>Make a habit of giving . . .</vt:lpstr>
      <vt:lpstr>Questions?</vt:lpstr>
      <vt:lpstr>Check out John Kremer’s Billion Book Initiative and 747 Book Marketing Take-Off Program</vt:lpstr>
      <vt:lpstr>BookMarketingBestsellers.com   </vt:lpstr>
      <vt:lpstr>Thanks for joining us!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Build your author brand and develop a fan base</dc:title>
  <dc:creator>john kremer</dc:creator>
  <cp:lastModifiedBy>Terri Leidich</cp:lastModifiedBy>
  <cp:revision>14</cp:revision>
  <dcterms:created xsi:type="dcterms:W3CDTF">2015-09-11T07:53:18Z</dcterms:created>
  <dcterms:modified xsi:type="dcterms:W3CDTF">2015-12-04T22:40:39Z</dcterms:modified>
</cp:coreProperties>
</file>