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7"/>
  </p:notesMasterIdLst>
  <p:sldIdLst>
    <p:sldId id="256" r:id="rId2"/>
    <p:sldId id="292" r:id="rId3"/>
    <p:sldId id="261" r:id="rId4"/>
    <p:sldId id="325" r:id="rId5"/>
    <p:sldId id="328" r:id="rId6"/>
    <p:sldId id="321" r:id="rId7"/>
    <p:sldId id="316" r:id="rId8"/>
    <p:sldId id="318" r:id="rId9"/>
    <p:sldId id="317" r:id="rId10"/>
    <p:sldId id="335" r:id="rId11"/>
    <p:sldId id="271" r:id="rId12"/>
    <p:sldId id="300" r:id="rId13"/>
    <p:sldId id="323" r:id="rId14"/>
    <p:sldId id="327" r:id="rId15"/>
    <p:sldId id="285" r:id="rId16"/>
    <p:sldId id="329" r:id="rId17"/>
    <p:sldId id="278" r:id="rId18"/>
    <p:sldId id="326" r:id="rId19"/>
    <p:sldId id="319" r:id="rId20"/>
    <p:sldId id="320" r:id="rId21"/>
    <p:sldId id="330" r:id="rId22"/>
    <p:sldId id="322" r:id="rId23"/>
    <p:sldId id="286" r:id="rId24"/>
    <p:sldId id="324" r:id="rId25"/>
    <p:sldId id="305" r:id="rId26"/>
    <p:sldId id="306" r:id="rId27"/>
    <p:sldId id="309" r:id="rId28"/>
    <p:sldId id="289" r:id="rId29"/>
    <p:sldId id="303" r:id="rId30"/>
    <p:sldId id="331" r:id="rId31"/>
    <p:sldId id="332" r:id="rId32"/>
    <p:sldId id="333" r:id="rId33"/>
    <p:sldId id="334" r:id="rId34"/>
    <p:sldId id="270" r:id="rId35"/>
    <p:sldId id="266" r:id="rId36"/>
  </p:sldIdLst>
  <p:sldSz cx="9144000" cy="6858000" type="screen4x3"/>
  <p:notesSz cx="7077075"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F3748"/>
    <a:srgbClr val="BF3F7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38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53866"/>
          </a:xfrm>
          <a:prstGeom prst="rect">
            <a:avLst/>
          </a:prstGeom>
        </p:spPr>
        <p:txBody>
          <a:bodyPr vert="horz" lIns="91440" tIns="45720" rIns="91440" bIns="45720" rtlCol="0"/>
          <a:lstStyle>
            <a:lvl1pPr algn="r">
              <a:defRPr sz="1200"/>
            </a:lvl1pPr>
          </a:lstStyle>
          <a:p>
            <a:fld id="{9EF8FD45-2721-4728-B638-90B9C2D7E270}" type="datetimeFigureOut">
              <a:rPr lang="en-US" smtClean="0"/>
              <a:pPr/>
              <a:t>1/17/2016</a:t>
            </a:fld>
            <a:endParaRPr lang="en-US"/>
          </a:p>
        </p:txBody>
      </p:sp>
      <p:sp>
        <p:nvSpPr>
          <p:cNvPr id="4" name="Slide Image Placeholder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311730"/>
            <a:ext cx="5661660" cy="408479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3"/>
            <a:ext cx="3066733" cy="4538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621883"/>
            <a:ext cx="3066733" cy="453866"/>
          </a:xfrm>
          <a:prstGeom prst="rect">
            <a:avLst/>
          </a:prstGeom>
        </p:spPr>
        <p:txBody>
          <a:bodyPr vert="horz" lIns="91440" tIns="45720" rIns="91440" bIns="45720" rtlCol="0" anchor="b"/>
          <a:lstStyle>
            <a:lvl1pPr algn="r">
              <a:defRPr sz="1200"/>
            </a:lvl1pPr>
          </a:lstStyle>
          <a:p>
            <a:fld id="{3561CE56-D96B-41DA-9E11-BA5D57E9E4C4}" type="slidenum">
              <a:rPr lang="en-US" smtClean="0"/>
              <a:pPr/>
              <a:t>‹#›</a:t>
            </a:fld>
            <a:endParaRPr lang="en-US"/>
          </a:p>
        </p:txBody>
      </p:sp>
    </p:spTree>
    <p:extLst>
      <p:ext uri="{BB962C8B-B14F-4D97-AF65-F5344CB8AC3E}">
        <p14:creationId xmlns:p14="http://schemas.microsoft.com/office/powerpoint/2010/main" xmlns="" val="2995035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A25C68F-927A-403E-ADDD-C3E0B63AE54B}" type="datetimeFigureOut">
              <a:rPr lang="en-US" smtClean="0"/>
              <a:pPr/>
              <a:t>1/17/2016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6DB169C-BB25-4252-86B9-7D17A8AC94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A25C68F-927A-403E-ADDD-C3E0B63AE54B}"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A25C68F-927A-403E-ADDD-C3E0B63AE54B}" type="datetimeFigureOut">
              <a:rPr lang="en-US" smtClean="0"/>
              <a:pPr/>
              <a:t>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A25C68F-927A-403E-ADDD-C3E0B63AE54B}" type="datetimeFigureOut">
              <a:rPr lang="en-US" smtClean="0"/>
              <a:pPr/>
              <a:t>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5C68F-927A-403E-ADDD-C3E0B63AE54B}" type="datetimeFigureOut">
              <a:rPr lang="en-US" smtClean="0"/>
              <a:pPr/>
              <a:t>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A25C68F-927A-403E-ADDD-C3E0B63AE54B}"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6DB169C-BB25-4252-86B9-7D17A8AC941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A25C68F-927A-403E-ADDD-C3E0B63AE54B}" type="datetimeFigureOut">
              <a:rPr lang="en-US" smtClean="0"/>
              <a:pPr/>
              <a:t>1/17/2016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DB169C-BB25-4252-86B9-7D17A8AC941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writelife.com/shop" TargetMode="External"/><Relationship Id="rId2" Type="http://schemas.openxmlformats.org/officeDocument/2006/relationships/hyperlink" Target="http://www.bqbpublishing.com/sho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bookgorilla.com/" TargetMode="External"/><Relationship Id="rId2" Type="http://schemas.openxmlformats.org/officeDocument/2006/relationships/hyperlink" Target="http://www.booksends.com/advertise.php" TargetMode="External"/><Relationship Id="rId1" Type="http://schemas.openxmlformats.org/officeDocument/2006/relationships/slideLayout" Target="../slideLayouts/slideLayout2.xml"/><Relationship Id="rId6" Type="http://schemas.openxmlformats.org/officeDocument/2006/relationships/hyperlink" Target="mailto:johndalybooks@hotmail.com" TargetMode="External"/><Relationship Id="rId5" Type="http://schemas.openxmlformats.org/officeDocument/2006/relationships/hyperlink" Target="http://ereadernewstoday.com/" TargetMode="External"/><Relationship Id="rId4" Type="http://schemas.openxmlformats.org/officeDocument/2006/relationships/hyperlink" Target="http://www.thefussylibrarian.com/"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mailto:terri@bqbpublishing.com" TargetMode="External"/><Relationship Id="rId2" Type="http://schemas.openxmlformats.org/officeDocument/2006/relationships/hyperlink" Target="https://www.google.com/webhp?sourceid=chrome-instant&amp;ion=1&amp;espv=2&amp;ie=UTF-8" TargetMode="External"/><Relationship Id="rId1" Type="http://schemas.openxmlformats.org/officeDocument/2006/relationships/slideLayout" Target="../slideLayouts/slideLayout2.xml"/><Relationship Id="rId4" Type="http://schemas.openxmlformats.org/officeDocument/2006/relationships/hyperlink" Target="mailto:johndalybooks@hotmail.com"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jodierennerediting.blogspot.com/2015/03/using-new-amazon-giveaway-to-promote.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johndalybooks@hotmail.co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blogmetrics.org/romance_novels" TargetMode="External"/><Relationship Id="rId2" Type="http://schemas.openxmlformats.org/officeDocument/2006/relationships/hyperlink" Target="http://www.chantireviews.com/" TargetMode="External"/><Relationship Id="rId1" Type="http://schemas.openxmlformats.org/officeDocument/2006/relationships/slideLayout" Target="../slideLayouts/slideLayout2.xml"/><Relationship Id="rId5" Type="http://schemas.openxmlformats.org/officeDocument/2006/relationships/hyperlink" Target="https://bookbacklist.wordpress.com/about/" TargetMode="External"/><Relationship Id="rId4" Type="http://schemas.openxmlformats.org/officeDocument/2006/relationships/hyperlink" Target="http://www.blogmetrics.org/books"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bookclub.meetup.com/" TargetMode="External"/><Relationship Id="rId2" Type="http://schemas.openxmlformats.org/officeDocument/2006/relationships/hyperlink" Target="http://www.wherewriterswin.com/" TargetMode="External"/><Relationship Id="rId1" Type="http://schemas.openxmlformats.org/officeDocument/2006/relationships/slideLayout" Target="../slideLayouts/slideLayout2.xml"/><Relationship Id="rId4" Type="http://schemas.openxmlformats.org/officeDocument/2006/relationships/hyperlink" Target="http://www.readerscircle.org/"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m/url?sa=i&amp;rct=j&amp;q=&amp;esrc=s&amp;frm=1&amp;source=images&amp;cd=&amp;cad=rja&amp;docid=ZocIcqi93kwZBM&amp;tbnid=Qwo3435ieQVyjM:&amp;ved=0CAUQjRw&amp;url=http://inkwaterpress.com/category/awards/page/2/&amp;ei=bYM7UoGKIrbH4AO-24DwAQ&amp;bvm=bv.52434380,d.dmg&amp;psig=AFQjCNFBP8BUCeiopEm-LiXM8Wnv1HTZEg&amp;ust=1379718377150154"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jodierennerediting.blogspot.com/2015/03/using-new-amazon-giveaway-to-promote.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terri@bqbpublishing.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9704" y="5791200"/>
            <a:ext cx="7854696" cy="1752600"/>
          </a:xfrm>
        </p:spPr>
        <p:txBody>
          <a:bodyPr/>
          <a:lstStyle/>
          <a:p>
            <a:pPr algn="ctr"/>
            <a:r>
              <a:rPr lang="en-US" dirty="0" smtClean="0">
                <a:solidFill>
                  <a:schemeClr val="accent5">
                    <a:lumMod val="20000"/>
                    <a:lumOff val="80000"/>
                  </a:schemeClr>
                </a:solidFill>
              </a:rPr>
              <a:t>Saturday, January 16, 2016</a:t>
            </a:r>
          </a:p>
          <a:p>
            <a:pPr algn="ctr"/>
            <a:r>
              <a:rPr lang="en-US" dirty="0" smtClean="0">
                <a:solidFill>
                  <a:schemeClr val="accent5">
                    <a:lumMod val="20000"/>
                    <a:lumOff val="80000"/>
                  </a:schemeClr>
                </a:solidFill>
              </a:rPr>
              <a:t>11:00 a.m. ET</a:t>
            </a:r>
            <a:endParaRPr lang="en-US" dirty="0">
              <a:solidFill>
                <a:schemeClr val="accent5">
                  <a:lumMod val="20000"/>
                  <a:lumOff val="80000"/>
                </a:schemeClr>
              </a:solidFill>
            </a:endParaRPr>
          </a:p>
        </p:txBody>
      </p:sp>
      <p:sp>
        <p:nvSpPr>
          <p:cNvPr id="5" name="Rectangle 4"/>
          <p:cNvSpPr/>
          <p:nvPr/>
        </p:nvSpPr>
        <p:spPr>
          <a:xfrm>
            <a:off x="-762000" y="990600"/>
            <a:ext cx="10210800" cy="4648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cstate="print"/>
          <a:stretch>
            <a:fillRect/>
          </a:stretch>
        </p:blipFill>
        <p:spPr>
          <a:xfrm>
            <a:off x="2667000" y="1828800"/>
            <a:ext cx="3471881" cy="1972147"/>
          </a:xfrm>
          <a:prstGeom prst="rect">
            <a:avLst/>
          </a:prstGeom>
        </p:spPr>
      </p:pic>
      <p:sp>
        <p:nvSpPr>
          <p:cNvPr id="2" name="Title 1"/>
          <p:cNvSpPr>
            <a:spLocks noGrp="1"/>
          </p:cNvSpPr>
          <p:nvPr>
            <p:ph type="ctrTitle"/>
          </p:nvPr>
        </p:nvSpPr>
        <p:spPr>
          <a:xfrm>
            <a:off x="758952" y="3733800"/>
            <a:ext cx="7851648" cy="1828800"/>
          </a:xfrm>
        </p:spPr>
        <p:txBody>
          <a:bodyPr>
            <a:noAutofit/>
          </a:bodyPr>
          <a:lstStyle/>
          <a:p>
            <a:pPr algn="ctr"/>
            <a:r>
              <a:rPr lang="en-US" sz="3600" dirty="0" smtClean="0">
                <a:solidFill>
                  <a:schemeClr val="bg1">
                    <a:lumMod val="50000"/>
                    <a:lumOff val="50000"/>
                  </a:schemeClr>
                </a:solidFill>
                <a:latin typeface="Cambria" pitchFamily="18" charset="0"/>
              </a:rPr>
              <a:t>Answering Your Questions on Publishing, Distributing, and Marketing Your Book(s)</a:t>
            </a:r>
            <a:endParaRPr lang="en-US" sz="3600" dirty="0">
              <a:solidFill>
                <a:schemeClr val="bg1">
                  <a:lumMod val="50000"/>
                  <a:lumOff val="50000"/>
                </a:schemeClr>
              </a:solidFill>
              <a:latin typeface="Cambria" pitchFamily="18" charset="0"/>
            </a:endParaRPr>
          </a:p>
        </p:txBody>
      </p:sp>
      <p:sp>
        <p:nvSpPr>
          <p:cNvPr id="7" name="Title 1"/>
          <p:cNvSpPr txBox="1">
            <a:spLocks/>
          </p:cNvSpPr>
          <p:nvPr/>
        </p:nvSpPr>
        <p:spPr>
          <a:xfrm>
            <a:off x="454152" y="35858"/>
            <a:ext cx="7851648"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800" dirty="0" smtClean="0">
                <a:solidFill>
                  <a:srgbClr val="9F3748"/>
                </a:solidFill>
                <a:latin typeface="Cambria" pitchFamily="18" charset="0"/>
              </a:rPr>
              <a:t>Welcome! </a:t>
            </a:r>
            <a:endParaRPr lang="en-US" sz="4800" dirty="0">
              <a:solidFill>
                <a:srgbClr val="9F3748"/>
              </a:solidFill>
              <a:latin typeface="Cambria" pitchFamily="18" charset="0"/>
            </a:endParaRPr>
          </a:p>
        </p:txBody>
      </p:sp>
    </p:spTree>
    <p:extLst>
      <p:ext uri="{BB962C8B-B14F-4D97-AF65-F5344CB8AC3E}">
        <p14:creationId xmlns:p14="http://schemas.microsoft.com/office/powerpoint/2010/main" xmlns="" val="3248598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09600"/>
          </a:xfrm>
        </p:spPr>
        <p:txBody>
          <a:bodyPr>
            <a:normAutofit fontScale="90000"/>
          </a:bodyPr>
          <a:lstStyle/>
          <a:p>
            <a:r>
              <a:rPr lang="en-US" sz="4000" b="1" dirty="0" smtClean="0"/>
              <a:t>Ordering Books – continued </a:t>
            </a:r>
            <a:endParaRPr lang="en-US" sz="4000" b="1" dirty="0"/>
          </a:p>
        </p:txBody>
      </p:sp>
      <p:sp>
        <p:nvSpPr>
          <p:cNvPr id="3" name="Content Placeholder 2"/>
          <p:cNvSpPr>
            <a:spLocks noGrp="1"/>
          </p:cNvSpPr>
          <p:nvPr>
            <p:ph idx="1"/>
          </p:nvPr>
        </p:nvSpPr>
        <p:spPr>
          <a:xfrm>
            <a:off x="457200" y="1676400"/>
            <a:ext cx="8229600" cy="4648200"/>
          </a:xfrm>
        </p:spPr>
        <p:txBody>
          <a:bodyPr>
            <a:normAutofit/>
          </a:bodyPr>
          <a:lstStyle/>
          <a:p>
            <a:pPr lvl="0">
              <a:buClr>
                <a:schemeClr val="accent2">
                  <a:lumMod val="50000"/>
                </a:schemeClr>
              </a:buClr>
            </a:pPr>
            <a:r>
              <a:rPr lang="en-US" sz="2100" dirty="0" smtClean="0"/>
              <a:t>Ordering other BQB or WL books for your own reading pleasure.</a:t>
            </a:r>
          </a:p>
          <a:p>
            <a:pPr lvl="1">
              <a:buClr>
                <a:schemeClr val="accent2">
                  <a:lumMod val="50000"/>
                </a:schemeClr>
              </a:buClr>
              <a:buFont typeface="Courier New" pitchFamily="49" charset="0"/>
              <a:buChar char="o"/>
            </a:pPr>
            <a:r>
              <a:rPr lang="en-US" sz="2100" dirty="0" smtClean="0"/>
              <a:t>Go to either </a:t>
            </a:r>
            <a:r>
              <a:rPr lang="en-US" sz="2100" dirty="0" smtClean="0">
                <a:hlinkClick r:id="rId2"/>
              </a:rPr>
              <a:t>www.bqbpublishing.com/shop</a:t>
            </a:r>
            <a:r>
              <a:rPr lang="en-US" sz="2100" dirty="0" smtClean="0"/>
              <a:t>	 or </a:t>
            </a:r>
            <a:r>
              <a:rPr lang="en-US" sz="2100" dirty="0" smtClean="0">
                <a:hlinkClick r:id="rId3"/>
              </a:rPr>
              <a:t>www.writelife.com/shop</a:t>
            </a:r>
            <a:r>
              <a:rPr lang="en-US" sz="2100" dirty="0" smtClean="0"/>
              <a:t> and find the books you want to order. </a:t>
            </a:r>
          </a:p>
          <a:p>
            <a:pPr lvl="1">
              <a:buClr>
                <a:schemeClr val="accent2">
                  <a:lumMod val="50000"/>
                </a:schemeClr>
              </a:buClr>
              <a:buFont typeface="Courier New" pitchFamily="49" charset="0"/>
              <a:buChar char="o"/>
            </a:pPr>
            <a:r>
              <a:rPr lang="en-US" sz="2100" dirty="0" smtClean="0"/>
              <a:t>When you’re done selecting your books, go to the shopping cart and when your order is complete, put in the coupon code – author30 – to receive a 30% discount of your entire order, even books that are already discounted on our site. </a:t>
            </a:r>
          </a:p>
          <a:p>
            <a:pPr lvl="1">
              <a:buClr>
                <a:schemeClr val="accent2">
                  <a:lumMod val="50000"/>
                </a:schemeClr>
              </a:buClr>
              <a:buFont typeface="Courier New" pitchFamily="49" charset="0"/>
              <a:buChar char="o"/>
            </a:pPr>
            <a:r>
              <a:rPr lang="en-US" sz="2100" dirty="0" smtClean="0"/>
              <a:t>If books are in stock, your order will be shipped out in the next couple of days.</a:t>
            </a:r>
          </a:p>
          <a:p>
            <a:pPr lvl="1">
              <a:buClr>
                <a:schemeClr val="accent2">
                  <a:lumMod val="50000"/>
                </a:schemeClr>
              </a:buClr>
              <a:buFont typeface="Courier New" pitchFamily="49" charset="0"/>
              <a:buChar char="o"/>
            </a:pPr>
            <a:r>
              <a:rPr lang="en-US" sz="2100" dirty="0" smtClean="0"/>
              <a:t>If you order a pre-release book, it will be shipped out about a week before release. </a:t>
            </a:r>
          </a:p>
          <a:p>
            <a:pPr lvl="1">
              <a:buClr>
                <a:schemeClr val="accent2">
                  <a:lumMod val="50000"/>
                </a:schemeClr>
              </a:buClr>
              <a:buNone/>
            </a:pPr>
            <a:endParaRPr lang="en-US" sz="1600" dirty="0" smtClean="0"/>
          </a:p>
          <a:p>
            <a:pPr lvl="1">
              <a:buClr>
                <a:schemeClr val="accent2">
                  <a:lumMod val="50000"/>
                </a:schemeClr>
              </a:buClr>
            </a:pPr>
            <a:endParaRPr lang="en-US" sz="2000" dirty="0" smtClean="0"/>
          </a:p>
          <a:p>
            <a:pPr lvl="0">
              <a:buClr>
                <a:schemeClr val="accent2">
                  <a:lumMod val="50000"/>
                </a:schemeClr>
              </a:buClr>
            </a:pPr>
            <a:endParaRPr lang="en-US" sz="2200" dirty="0" smtClean="0"/>
          </a:p>
          <a:p>
            <a:endParaRPr lang="en-US" dirty="0"/>
          </a:p>
        </p:txBody>
      </p:sp>
    </p:spTree>
    <p:extLst>
      <p:ext uri="{BB962C8B-B14F-4D97-AF65-F5344CB8AC3E}">
        <p14:creationId xmlns:p14="http://schemas.microsoft.com/office/powerpoint/2010/main" xmlns="" val="40207834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fontScale="90000"/>
          </a:bodyPr>
          <a:lstStyle/>
          <a:p>
            <a:r>
              <a:rPr lang="en-US" sz="4000" b="1" dirty="0" smtClean="0"/>
              <a:t>Book Signings and Getting Books for them</a:t>
            </a:r>
            <a:endParaRPr lang="en-US" sz="4000" b="1" dirty="0"/>
          </a:p>
        </p:txBody>
      </p:sp>
      <p:sp>
        <p:nvSpPr>
          <p:cNvPr id="3" name="Content Placeholder 2"/>
          <p:cNvSpPr>
            <a:spLocks noGrp="1"/>
          </p:cNvSpPr>
          <p:nvPr>
            <p:ph idx="1"/>
          </p:nvPr>
        </p:nvSpPr>
        <p:spPr>
          <a:xfrm>
            <a:off x="457200" y="1143000"/>
            <a:ext cx="8229600" cy="5181600"/>
          </a:xfrm>
        </p:spPr>
        <p:txBody>
          <a:bodyPr>
            <a:normAutofit fontScale="77500" lnSpcReduction="20000"/>
          </a:bodyPr>
          <a:lstStyle/>
          <a:p>
            <a:pPr lvl="0">
              <a:buClr>
                <a:schemeClr val="accent2">
                  <a:lumMod val="50000"/>
                </a:schemeClr>
              </a:buClr>
            </a:pPr>
            <a:endParaRPr lang="en-US" sz="2300" dirty="0" smtClean="0"/>
          </a:p>
          <a:p>
            <a:pPr lvl="0">
              <a:buClr>
                <a:schemeClr val="accent2">
                  <a:lumMod val="50000"/>
                </a:schemeClr>
              </a:buClr>
            </a:pPr>
            <a:r>
              <a:rPr lang="en-US" sz="2300" dirty="0" smtClean="0"/>
              <a:t>Because of our traditional printing and distribution, your books will be in all databases for Barnes &amp; Noble and indie bookstores, which makes ordering them easy, thus setting up a book signing relatively easy (as long as the bookstore is open to doing signings).</a:t>
            </a:r>
          </a:p>
          <a:p>
            <a:pPr lvl="0">
              <a:buClr>
                <a:schemeClr val="accent2">
                  <a:lumMod val="50000"/>
                </a:schemeClr>
              </a:buClr>
            </a:pPr>
            <a:r>
              <a:rPr lang="en-US" sz="2300" dirty="0" smtClean="0"/>
              <a:t>If they mention you bringing the books on consignment, let them know that your book is traditionally distributed and is available through wholesalers.</a:t>
            </a:r>
          </a:p>
          <a:p>
            <a:pPr lvl="0">
              <a:buClr>
                <a:schemeClr val="accent2">
                  <a:lumMod val="50000"/>
                </a:schemeClr>
              </a:buClr>
            </a:pPr>
            <a:r>
              <a:rPr lang="en-US" sz="2300" dirty="0" smtClean="0"/>
              <a:t>For book signings, bookstores can order your books through:</a:t>
            </a:r>
          </a:p>
          <a:p>
            <a:pPr lvl="1">
              <a:buClr>
                <a:schemeClr val="accent2">
                  <a:lumMod val="50000"/>
                </a:schemeClr>
              </a:buClr>
              <a:buFont typeface="Courier New" pitchFamily="49" charset="0"/>
              <a:buChar char="o"/>
            </a:pPr>
            <a:r>
              <a:rPr lang="en-US" sz="2300" dirty="0" smtClean="0"/>
              <a:t>Ingram</a:t>
            </a:r>
          </a:p>
          <a:p>
            <a:pPr lvl="1">
              <a:buClr>
                <a:schemeClr val="accent2">
                  <a:lumMod val="50000"/>
                </a:schemeClr>
              </a:buClr>
              <a:buFont typeface="Courier New" pitchFamily="49" charset="0"/>
              <a:buChar char="o"/>
            </a:pPr>
            <a:r>
              <a:rPr lang="en-US" sz="2300" dirty="0" smtClean="0"/>
              <a:t>Baker &amp; Taylor</a:t>
            </a:r>
          </a:p>
          <a:p>
            <a:pPr lvl="1">
              <a:buClr>
                <a:schemeClr val="accent2">
                  <a:lumMod val="50000"/>
                </a:schemeClr>
              </a:buClr>
              <a:buFont typeface="Courier New" pitchFamily="49" charset="0"/>
              <a:buChar char="o"/>
            </a:pPr>
            <a:r>
              <a:rPr lang="en-US" sz="2300" dirty="0" smtClean="0"/>
              <a:t>New Leaf Distribution</a:t>
            </a:r>
          </a:p>
          <a:p>
            <a:pPr lvl="1">
              <a:buClr>
                <a:schemeClr val="accent2">
                  <a:lumMod val="50000"/>
                </a:schemeClr>
              </a:buClr>
              <a:buFont typeface="Courier New" pitchFamily="49" charset="0"/>
              <a:buChar char="o"/>
            </a:pPr>
            <a:r>
              <a:rPr lang="en-US" sz="2300" dirty="0" smtClean="0"/>
              <a:t>B&amp;N stores can also order from the B&amp;N Distribution center</a:t>
            </a:r>
          </a:p>
          <a:p>
            <a:pPr lvl="0">
              <a:buClr>
                <a:schemeClr val="accent2">
                  <a:lumMod val="50000"/>
                </a:schemeClr>
              </a:buClr>
            </a:pPr>
            <a:r>
              <a:rPr lang="en-US" sz="2300" dirty="0" smtClean="0"/>
              <a:t>Bookstores should know this, but if the wholesaler they use (Ingram, B&amp;T, or B&amp;N Dist) only shows 1 or 2 books in stock, let them know that they can place the order and the wholesaler will get the books from our distributor to fulfill their order. </a:t>
            </a:r>
          </a:p>
          <a:p>
            <a:pPr lvl="0">
              <a:buClr>
                <a:schemeClr val="accent2">
                  <a:lumMod val="50000"/>
                </a:schemeClr>
              </a:buClr>
            </a:pPr>
            <a:r>
              <a:rPr lang="en-US" sz="2300" dirty="0" smtClean="0"/>
              <a:t>Most B&amp;N stores will order about a month in advance, but Indie stores might have to be reminded. Indie stores can also set up an account with New Leaf to get the books more quickly. The phone number for the New Leaf call center is 800-326-2665.</a:t>
            </a:r>
          </a:p>
          <a:p>
            <a:pPr lvl="0">
              <a:buClr>
                <a:schemeClr val="accent2">
                  <a:lumMod val="50000"/>
                </a:schemeClr>
              </a:buClr>
            </a:pPr>
            <a:endParaRPr lang="en-US" sz="2200" dirty="0" smtClean="0"/>
          </a:p>
          <a:p>
            <a:endParaRPr lang="en-US" dirty="0"/>
          </a:p>
        </p:txBody>
      </p:sp>
    </p:spTree>
    <p:extLst>
      <p:ext uri="{BB962C8B-B14F-4D97-AF65-F5344CB8AC3E}">
        <p14:creationId xmlns:p14="http://schemas.microsoft.com/office/powerpoint/2010/main" xmlns="" val="40207834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229600" cy="609600"/>
          </a:xfrm>
        </p:spPr>
        <p:txBody>
          <a:bodyPr>
            <a:normAutofit/>
          </a:bodyPr>
          <a:lstStyle/>
          <a:p>
            <a:r>
              <a:rPr lang="en-US" sz="3600" b="1" dirty="0" smtClean="0"/>
              <a:t>Book Signings and/or Book Readings</a:t>
            </a:r>
            <a:endParaRPr lang="en-US" sz="3600" b="1" dirty="0"/>
          </a:p>
        </p:txBody>
      </p:sp>
      <p:sp>
        <p:nvSpPr>
          <p:cNvPr id="3" name="Content Placeholder 2"/>
          <p:cNvSpPr>
            <a:spLocks noGrp="1"/>
          </p:cNvSpPr>
          <p:nvPr>
            <p:ph idx="1"/>
          </p:nvPr>
        </p:nvSpPr>
        <p:spPr>
          <a:xfrm>
            <a:off x="457200" y="990600"/>
            <a:ext cx="8229600" cy="5486400"/>
          </a:xfrm>
        </p:spPr>
        <p:txBody>
          <a:bodyPr>
            <a:noAutofit/>
          </a:bodyPr>
          <a:lstStyle/>
          <a:p>
            <a:pPr lvl="0">
              <a:buClr>
                <a:schemeClr val="accent2">
                  <a:lumMod val="50000"/>
                </a:schemeClr>
              </a:buClr>
            </a:pPr>
            <a:r>
              <a:rPr lang="en-US" sz="1800" dirty="0" smtClean="0"/>
              <a:t>Setting up book signings or readings is your responsibility. BQB/WriteLife has a large list of bookstores around the country which can be accessed by emailing </a:t>
            </a:r>
            <a:r>
              <a:rPr lang="en-US" sz="1800" dirty="0" smtClean="0">
                <a:hlinkClick r:id="rId2"/>
              </a:rPr>
              <a:t>terri@bqbpublishing.com</a:t>
            </a:r>
            <a:r>
              <a:rPr lang="en-US" sz="1800" dirty="0" smtClean="0"/>
              <a:t> </a:t>
            </a:r>
          </a:p>
          <a:p>
            <a:pPr lvl="0">
              <a:buClr>
                <a:schemeClr val="accent2">
                  <a:lumMod val="50000"/>
                </a:schemeClr>
              </a:buClr>
            </a:pPr>
            <a:r>
              <a:rPr lang="en-US" sz="1800" dirty="0" smtClean="0"/>
              <a:t>BQB/WriteLife also has slides for explaining the best steps to use in setting up a book signings or readings. To receive it, email </a:t>
            </a:r>
            <a:r>
              <a:rPr lang="en-US" sz="1800" dirty="0" smtClean="0">
                <a:hlinkClick r:id="rId2"/>
              </a:rPr>
              <a:t>terri@bqbpublishing.com</a:t>
            </a:r>
            <a:r>
              <a:rPr lang="en-US" sz="1800" dirty="0" smtClean="0"/>
              <a:t> </a:t>
            </a:r>
          </a:p>
          <a:p>
            <a:pPr>
              <a:buClr>
                <a:schemeClr val="accent2">
                  <a:lumMod val="50000"/>
                </a:schemeClr>
              </a:buClr>
            </a:pPr>
            <a:r>
              <a:rPr lang="en-US" sz="1800" dirty="0" smtClean="0"/>
              <a:t>Barnes &amp; Noble does a lot of book signings and/or readings with BQB/WriteLife authors, but the ease in which they are done can vary from store to store, depending on how good the CRM (customer relations manager) is.  Different stores do different types of signings or appearances, check out their website before making contact.</a:t>
            </a:r>
          </a:p>
          <a:p>
            <a:pPr lvl="0">
              <a:buClr>
                <a:schemeClr val="accent2">
                  <a:lumMod val="50000"/>
                </a:schemeClr>
              </a:buClr>
            </a:pPr>
            <a:r>
              <a:rPr lang="en-US" sz="1800" dirty="0" smtClean="0"/>
              <a:t>Independent bookstores can also be a good option for book signings or readings, but before you approach them, check out their websites. </a:t>
            </a:r>
          </a:p>
          <a:p>
            <a:pPr lvl="0">
              <a:buClr>
                <a:schemeClr val="accent2">
                  <a:lumMod val="50000"/>
                </a:schemeClr>
              </a:buClr>
            </a:pPr>
            <a:r>
              <a:rPr lang="en-US" sz="1800" dirty="0" smtClean="0"/>
              <a:t>Books A Million stores are very hard to set up book signings with. Unless they are the only bookstore within miles of where you live, I’d bypass them and go for the B&amp;N or indie bookstores.</a:t>
            </a:r>
          </a:p>
          <a:p>
            <a:pPr lvl="0">
              <a:buClr>
                <a:schemeClr val="accent2">
                  <a:lumMod val="50000"/>
                </a:schemeClr>
              </a:buClr>
            </a:pPr>
            <a:r>
              <a:rPr lang="en-US" sz="1800" dirty="0" smtClean="0"/>
              <a:t>Think outside the box on book signings or readings and look for retailers that attract your target market. If they don’t order directly from a wholesaler, they can order directly from BQB/WriteLife by emailing me at </a:t>
            </a:r>
            <a:r>
              <a:rPr lang="en-US" sz="1800" dirty="0" smtClean="0">
                <a:hlinkClick r:id="rId2"/>
              </a:rPr>
              <a:t>terri@bqbpublishing.com</a:t>
            </a:r>
            <a:r>
              <a:rPr lang="en-US" sz="1800" dirty="0" smtClean="0"/>
              <a:t>	</a:t>
            </a:r>
          </a:p>
        </p:txBody>
      </p:sp>
    </p:spTree>
    <p:extLst>
      <p:ext uri="{BB962C8B-B14F-4D97-AF65-F5344CB8AC3E}">
        <p14:creationId xmlns:p14="http://schemas.microsoft.com/office/powerpoint/2010/main" xmlns="" val="4310184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229600" cy="609600"/>
          </a:xfrm>
        </p:spPr>
        <p:txBody>
          <a:bodyPr>
            <a:normAutofit/>
          </a:bodyPr>
          <a:lstStyle/>
          <a:p>
            <a:r>
              <a:rPr lang="en-US" sz="3600" b="1" dirty="0" smtClean="0"/>
              <a:t>Book Signings or Readings - continued</a:t>
            </a:r>
            <a:endParaRPr lang="en-US" sz="3600" b="1" dirty="0"/>
          </a:p>
        </p:txBody>
      </p:sp>
      <p:sp>
        <p:nvSpPr>
          <p:cNvPr id="3" name="Content Placeholder 2"/>
          <p:cNvSpPr>
            <a:spLocks noGrp="1"/>
          </p:cNvSpPr>
          <p:nvPr>
            <p:ph idx="1"/>
          </p:nvPr>
        </p:nvSpPr>
        <p:spPr>
          <a:xfrm>
            <a:off x="457200" y="1524000"/>
            <a:ext cx="8229600" cy="4800600"/>
          </a:xfrm>
        </p:spPr>
        <p:txBody>
          <a:bodyPr>
            <a:noAutofit/>
          </a:bodyPr>
          <a:lstStyle/>
          <a:p>
            <a:pPr lvl="0">
              <a:buClr>
                <a:schemeClr val="accent2">
                  <a:lumMod val="50000"/>
                </a:schemeClr>
              </a:buClr>
            </a:pPr>
            <a:r>
              <a:rPr lang="en-US" sz="1800" dirty="0" smtClean="0"/>
              <a:t>Once you’ve set up a book signing or reading, the work has just begun.</a:t>
            </a:r>
          </a:p>
          <a:p>
            <a:pPr lvl="0">
              <a:buClr>
                <a:schemeClr val="accent2">
                  <a:lumMod val="50000"/>
                </a:schemeClr>
              </a:buClr>
            </a:pPr>
            <a:r>
              <a:rPr lang="en-US" sz="1800" dirty="0" smtClean="0"/>
              <a:t>Communicate with the bookstore to find out how they are going to promote the signing or reading. In many instances, they will leave the promotion up to you, so make sure you use flyers, social media, local event listings, etc. to help pull in a crowd.</a:t>
            </a:r>
          </a:p>
          <a:p>
            <a:pPr lvl="0">
              <a:buClr>
                <a:schemeClr val="accent2">
                  <a:lumMod val="50000"/>
                </a:schemeClr>
              </a:buClr>
            </a:pPr>
            <a:r>
              <a:rPr lang="en-US" sz="1800" dirty="0" smtClean="0"/>
              <a:t>For a reading, follow the stores protocol.</a:t>
            </a:r>
          </a:p>
          <a:p>
            <a:pPr lvl="0">
              <a:buClr>
                <a:schemeClr val="accent2">
                  <a:lumMod val="50000"/>
                </a:schemeClr>
              </a:buClr>
            </a:pPr>
            <a:r>
              <a:rPr lang="en-US" sz="1800" dirty="0" smtClean="0"/>
              <a:t>For a book signing, be prepared to set up a nice space. The bookstore will provide the table and chair and the books they have ordered in advance, but it’s up to you to make the table look nice. Some authors bring flowers and other accouterments that enhance the setup. </a:t>
            </a:r>
          </a:p>
          <a:p>
            <a:pPr lvl="0">
              <a:buClr>
                <a:schemeClr val="accent2">
                  <a:lumMod val="50000"/>
                </a:schemeClr>
              </a:buClr>
            </a:pPr>
            <a:endParaRPr lang="en-US" sz="1800" dirty="0" smtClean="0"/>
          </a:p>
          <a:p>
            <a:pPr lvl="0">
              <a:buClr>
                <a:schemeClr val="accent2">
                  <a:lumMod val="50000"/>
                </a:schemeClr>
              </a:buClr>
            </a:pPr>
            <a:endParaRPr lang="en-US" sz="1800" dirty="0" smtClean="0"/>
          </a:p>
          <a:p>
            <a:pPr lvl="0">
              <a:buClr>
                <a:schemeClr val="accent2">
                  <a:lumMod val="50000"/>
                </a:schemeClr>
              </a:buClr>
            </a:pPr>
            <a:endParaRPr lang="en-US" sz="1800" dirty="0" smtClean="0"/>
          </a:p>
          <a:p>
            <a:pPr lvl="0">
              <a:buClr>
                <a:schemeClr val="accent2">
                  <a:lumMod val="50000"/>
                </a:schemeClr>
              </a:buClr>
            </a:pPr>
            <a:endParaRPr lang="en-US" sz="1800" dirty="0" smtClean="0"/>
          </a:p>
          <a:p>
            <a:pPr lvl="0">
              <a:buClr>
                <a:schemeClr val="accent2">
                  <a:lumMod val="50000"/>
                </a:schemeClr>
              </a:buClr>
            </a:pPr>
            <a:endParaRPr lang="en-US" sz="1800" dirty="0" smtClean="0"/>
          </a:p>
          <a:p>
            <a:pPr lvl="0">
              <a:buClr>
                <a:schemeClr val="accent2">
                  <a:lumMod val="50000"/>
                </a:schemeClr>
              </a:buClr>
            </a:pPr>
            <a:endParaRPr lang="en-US" sz="1800" dirty="0" smtClean="0"/>
          </a:p>
        </p:txBody>
      </p:sp>
      <p:pic>
        <p:nvPicPr>
          <p:cNvPr id="4" name="Picture 4" descr="https://scontent-b-iad.xx.fbcdn.net/hphotos-ash3/1184929_549313411785271_2051614736_n.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2040" t="12501" r="16085" b="21389"/>
          <a:stretch/>
        </p:blipFill>
        <p:spPr bwMode="auto">
          <a:xfrm>
            <a:off x="2819400" y="4648200"/>
            <a:ext cx="2895600" cy="176406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310184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609600"/>
          </a:xfrm>
        </p:spPr>
        <p:txBody>
          <a:bodyPr>
            <a:normAutofit/>
          </a:bodyPr>
          <a:lstStyle/>
          <a:p>
            <a:r>
              <a:rPr lang="en-US" sz="3600" b="1" dirty="0" smtClean="0"/>
              <a:t>Book Signings or Readings - continued</a:t>
            </a:r>
            <a:endParaRPr lang="en-US" sz="3600" b="1" dirty="0"/>
          </a:p>
        </p:txBody>
      </p:sp>
      <p:sp>
        <p:nvSpPr>
          <p:cNvPr id="3" name="Content Placeholder 2"/>
          <p:cNvSpPr>
            <a:spLocks noGrp="1"/>
          </p:cNvSpPr>
          <p:nvPr>
            <p:ph idx="1"/>
          </p:nvPr>
        </p:nvSpPr>
        <p:spPr>
          <a:xfrm>
            <a:off x="457200" y="1752600"/>
            <a:ext cx="8229600" cy="4572000"/>
          </a:xfrm>
        </p:spPr>
        <p:txBody>
          <a:bodyPr>
            <a:noAutofit/>
          </a:bodyPr>
          <a:lstStyle/>
          <a:p>
            <a:pPr lvl="0">
              <a:buClr>
                <a:schemeClr val="accent2">
                  <a:lumMod val="50000"/>
                </a:schemeClr>
              </a:buClr>
            </a:pPr>
            <a:endParaRPr lang="en-US" sz="1800" dirty="0" smtClean="0"/>
          </a:p>
          <a:p>
            <a:pPr>
              <a:buClr>
                <a:schemeClr val="accent2">
                  <a:lumMod val="50000"/>
                </a:schemeClr>
              </a:buClr>
            </a:pPr>
            <a:r>
              <a:rPr lang="en-US" sz="1800" dirty="0" smtClean="0"/>
              <a:t>Make sure you have bookmarks (these can be ordered through BQB/WriteLife or done locally) to hand out to everyone who attends a reading, and for book signings, for everyone who goes by or stops at your table.</a:t>
            </a:r>
          </a:p>
          <a:p>
            <a:pPr lvl="0">
              <a:buClr>
                <a:schemeClr val="accent2">
                  <a:lumMod val="50000"/>
                </a:schemeClr>
              </a:buClr>
            </a:pPr>
            <a:r>
              <a:rPr lang="en-US" sz="1800" dirty="0" smtClean="0"/>
              <a:t>Have an author poster (this can be ordered through BQB/WriteLife or done locally) that either sits on a table or on an easel behind the table or the space set up for the reading.</a:t>
            </a:r>
          </a:p>
          <a:p>
            <a:pPr lvl="0">
              <a:buClr>
                <a:schemeClr val="accent2">
                  <a:lumMod val="50000"/>
                </a:schemeClr>
              </a:buClr>
            </a:pPr>
            <a:r>
              <a:rPr lang="en-US" sz="1800" dirty="0" smtClean="0"/>
              <a:t>For book signings, don’t sit behind the table, stand and engage people as they go by. Be ready to talk with people, and not just about your book. Remember, people buy from people they like, so be likeable.</a:t>
            </a:r>
          </a:p>
          <a:p>
            <a:pPr lvl="0">
              <a:buClr>
                <a:schemeClr val="accent2">
                  <a:lumMod val="50000"/>
                </a:schemeClr>
              </a:buClr>
            </a:pPr>
            <a:r>
              <a:rPr lang="en-US" sz="1800" dirty="0" smtClean="0"/>
              <a:t>Don’t be “in their face” about buying your book. Build your author brand and </a:t>
            </a:r>
            <a:r>
              <a:rPr lang="en-US" sz="1800" dirty="0" err="1" smtClean="0"/>
              <a:t>fanbase</a:t>
            </a:r>
            <a:r>
              <a:rPr lang="en-US" sz="1800" dirty="0" smtClean="0"/>
              <a:t> by being approachable, nice, and someone they’d like to know. </a:t>
            </a:r>
          </a:p>
          <a:p>
            <a:pPr lvl="0">
              <a:buClr>
                <a:schemeClr val="accent2">
                  <a:lumMod val="50000"/>
                </a:schemeClr>
              </a:buClr>
            </a:pPr>
            <a:r>
              <a:rPr lang="en-US" sz="1800" dirty="0" smtClean="0"/>
              <a:t>For a reading, be available and accessible after the reading to talk to people, sign your books, etc. 	</a:t>
            </a:r>
          </a:p>
        </p:txBody>
      </p:sp>
    </p:spTree>
    <p:extLst>
      <p:ext uri="{BB962C8B-B14F-4D97-AF65-F5344CB8AC3E}">
        <p14:creationId xmlns:p14="http://schemas.microsoft.com/office/powerpoint/2010/main" xmlns="" val="431018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80288"/>
          </a:xfrm>
        </p:spPr>
        <p:txBody>
          <a:bodyPr>
            <a:normAutofit/>
          </a:bodyPr>
          <a:lstStyle/>
          <a:p>
            <a:r>
              <a:rPr lang="en-US" sz="3600" b="1" dirty="0" smtClean="0"/>
              <a:t>Marketing &amp; Advertising</a:t>
            </a:r>
            <a:endParaRPr lang="en-US" sz="3600" b="1" dirty="0"/>
          </a:p>
        </p:txBody>
      </p:sp>
      <p:sp>
        <p:nvSpPr>
          <p:cNvPr id="3" name="Content Placeholder 2"/>
          <p:cNvSpPr>
            <a:spLocks noGrp="1"/>
          </p:cNvSpPr>
          <p:nvPr>
            <p:ph idx="1"/>
          </p:nvPr>
        </p:nvSpPr>
        <p:spPr>
          <a:xfrm>
            <a:off x="457200" y="1524000"/>
            <a:ext cx="8229600" cy="4800600"/>
          </a:xfrm>
        </p:spPr>
        <p:txBody>
          <a:bodyPr>
            <a:normAutofit/>
          </a:bodyPr>
          <a:lstStyle/>
          <a:p>
            <a:pPr lvl="0">
              <a:buClr>
                <a:schemeClr val="accent2">
                  <a:lumMod val="50000"/>
                </a:schemeClr>
              </a:buClr>
              <a:buNone/>
            </a:pPr>
            <a:r>
              <a:rPr lang="en-US" sz="1800" b="1" dirty="0" smtClean="0"/>
              <a:t>Marketing Collateral</a:t>
            </a:r>
          </a:p>
          <a:p>
            <a:pPr lvl="0">
              <a:buClr>
                <a:schemeClr val="accent2">
                  <a:lumMod val="50000"/>
                </a:schemeClr>
              </a:buClr>
            </a:pPr>
            <a:r>
              <a:rPr lang="en-US" sz="1800" dirty="0" smtClean="0"/>
              <a:t>We recommend that you have these marketing collateral materials as a minimum:</a:t>
            </a:r>
          </a:p>
          <a:p>
            <a:pPr lvl="1">
              <a:buClr>
                <a:schemeClr val="accent2">
                  <a:lumMod val="50000"/>
                </a:schemeClr>
              </a:buClr>
              <a:buFont typeface="Courier New" pitchFamily="49" charset="0"/>
              <a:buChar char="o"/>
            </a:pPr>
            <a:r>
              <a:rPr lang="en-US" sz="1800" dirty="0" smtClean="0"/>
              <a:t>Bookmarks</a:t>
            </a:r>
          </a:p>
          <a:p>
            <a:pPr lvl="1">
              <a:buClr>
                <a:schemeClr val="accent2">
                  <a:lumMod val="50000"/>
                </a:schemeClr>
              </a:buClr>
              <a:buFont typeface="Courier New" pitchFamily="49" charset="0"/>
              <a:buChar char="o"/>
            </a:pPr>
            <a:r>
              <a:rPr lang="en-US" sz="1800" dirty="0" smtClean="0"/>
              <a:t>An author poster or sign for the table</a:t>
            </a:r>
          </a:p>
          <a:p>
            <a:pPr lvl="2">
              <a:buClr>
                <a:schemeClr val="accent2">
                  <a:lumMod val="50000"/>
                </a:schemeClr>
              </a:buClr>
              <a:buFont typeface="Wingdings" pitchFamily="2" charset="2"/>
              <a:buChar char="§"/>
            </a:pPr>
            <a:r>
              <a:rPr lang="en-US" sz="1800" dirty="0" smtClean="0"/>
              <a:t>BQB/WriteLife can create custom marketing collateral for you. We have a list of the marketing collateral that is available through us. Email </a:t>
            </a:r>
            <a:r>
              <a:rPr lang="en-US" sz="1800" dirty="0" smtClean="0">
                <a:hlinkClick r:id="rId2"/>
              </a:rPr>
              <a:t>terri@bqbpublishing.com</a:t>
            </a:r>
            <a:r>
              <a:rPr lang="en-US" sz="1800" dirty="0" smtClean="0"/>
              <a:t> for the list.</a:t>
            </a:r>
          </a:p>
          <a:p>
            <a:pPr lvl="2">
              <a:buClr>
                <a:schemeClr val="accent2">
                  <a:lumMod val="50000"/>
                </a:schemeClr>
              </a:buClr>
              <a:buFont typeface="Wingdings" pitchFamily="2" charset="2"/>
              <a:buChar char="§"/>
            </a:pPr>
            <a:r>
              <a:rPr lang="en-US" sz="1800" dirty="0" smtClean="0"/>
              <a:t>You can have marketing collateral designed and printed locally as long as you keep to professional standards. </a:t>
            </a:r>
          </a:p>
          <a:p>
            <a:pPr lvl="2">
              <a:buClr>
                <a:schemeClr val="accent2">
                  <a:lumMod val="50000"/>
                </a:schemeClr>
              </a:buClr>
              <a:buFont typeface="Wingdings" pitchFamily="2" charset="2"/>
              <a:buChar char="§"/>
            </a:pPr>
            <a:r>
              <a:rPr lang="en-US" sz="1800" dirty="0" smtClean="0"/>
              <a:t>Authors can use the BQB/WriteLife logo on marketing collateral or in advertising as long as they are professionally designed and created. The logo is available by emailing </a:t>
            </a:r>
            <a:r>
              <a:rPr lang="en-US" sz="1800" dirty="0" smtClean="0">
                <a:hlinkClick r:id="rId2"/>
              </a:rPr>
              <a:t>terri@bqbpublishing.com</a:t>
            </a:r>
            <a:r>
              <a:rPr lang="en-US" sz="1800" dirty="0" smtClean="0"/>
              <a:t> </a:t>
            </a:r>
          </a:p>
          <a:p>
            <a:pPr lvl="1">
              <a:buClr>
                <a:schemeClr val="accent2">
                  <a:lumMod val="50000"/>
                </a:schemeClr>
              </a:buClr>
              <a:buFont typeface="Courier New" pitchFamily="49" charset="0"/>
              <a:buChar char="o"/>
            </a:pPr>
            <a:endParaRPr lang="en-US" sz="1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80288"/>
          </a:xfrm>
        </p:spPr>
        <p:txBody>
          <a:bodyPr>
            <a:normAutofit/>
          </a:bodyPr>
          <a:lstStyle/>
          <a:p>
            <a:r>
              <a:rPr lang="en-US" sz="3600" b="1" dirty="0" smtClean="0"/>
              <a:t>Marketing &amp; Advertising - continued</a:t>
            </a:r>
            <a:endParaRPr lang="en-US" sz="3600" b="1" dirty="0"/>
          </a:p>
        </p:txBody>
      </p:sp>
      <p:sp>
        <p:nvSpPr>
          <p:cNvPr id="3" name="Content Placeholder 2"/>
          <p:cNvSpPr>
            <a:spLocks noGrp="1"/>
          </p:cNvSpPr>
          <p:nvPr>
            <p:ph idx="1"/>
          </p:nvPr>
        </p:nvSpPr>
        <p:spPr>
          <a:xfrm>
            <a:off x="457200" y="1524000"/>
            <a:ext cx="8229600" cy="4800600"/>
          </a:xfrm>
        </p:spPr>
        <p:txBody>
          <a:bodyPr>
            <a:normAutofit fontScale="92500" lnSpcReduction="10000"/>
          </a:bodyPr>
          <a:lstStyle/>
          <a:p>
            <a:pPr lvl="0">
              <a:buClr>
                <a:schemeClr val="accent2">
                  <a:lumMod val="50000"/>
                </a:schemeClr>
              </a:buClr>
              <a:buNone/>
            </a:pPr>
            <a:r>
              <a:rPr lang="en-US" sz="1800" b="1" dirty="0" smtClean="0"/>
              <a:t>Launch Parties</a:t>
            </a:r>
          </a:p>
          <a:p>
            <a:pPr lvl="0">
              <a:buClr>
                <a:schemeClr val="accent2">
                  <a:lumMod val="50000"/>
                </a:schemeClr>
              </a:buClr>
            </a:pPr>
            <a:r>
              <a:rPr lang="en-US" sz="1800" dirty="0" smtClean="0"/>
              <a:t>They are generally held on the release date, or a day before or after.</a:t>
            </a:r>
          </a:p>
          <a:p>
            <a:pPr lvl="0">
              <a:buClr>
                <a:schemeClr val="accent2">
                  <a:lumMod val="50000"/>
                </a:schemeClr>
              </a:buClr>
            </a:pPr>
            <a:r>
              <a:rPr lang="en-US" sz="1800" dirty="0" smtClean="0"/>
              <a:t>The major purpose of a launch party is to celebrate the publishing of your book and to connect with your already established </a:t>
            </a:r>
            <a:r>
              <a:rPr lang="en-US" sz="1800" dirty="0" err="1" smtClean="0"/>
              <a:t>fanbase</a:t>
            </a:r>
            <a:r>
              <a:rPr lang="en-US" sz="1800" dirty="0" smtClean="0"/>
              <a:t> and sell your book or sign books that have been pre-ordered and received.</a:t>
            </a:r>
          </a:p>
          <a:p>
            <a:pPr lvl="0">
              <a:buClr>
                <a:schemeClr val="accent2">
                  <a:lumMod val="50000"/>
                </a:schemeClr>
              </a:buClr>
            </a:pPr>
            <a:r>
              <a:rPr lang="en-US" sz="1800" dirty="0" smtClean="0"/>
              <a:t>The number of books you should have on hand for your launch party will depend on how many people you expect. Generally, you will get from 30-50% of the people you invite to attend. And generally, 50% of those will buy your book. Those are general numbers.</a:t>
            </a:r>
          </a:p>
          <a:p>
            <a:pPr lvl="0">
              <a:buClr>
                <a:schemeClr val="accent2">
                  <a:lumMod val="50000"/>
                </a:schemeClr>
              </a:buClr>
            </a:pPr>
            <a:r>
              <a:rPr lang="en-US" sz="1800" dirty="0" smtClean="0"/>
              <a:t>Books for your launch party (and any direct sales and marketing you do, both in the beginning and going forward) are ordered directly me via email </a:t>
            </a:r>
            <a:r>
              <a:rPr lang="en-US" sz="1800" dirty="0" smtClean="0">
                <a:hlinkClick r:id="rId2"/>
              </a:rPr>
              <a:t>terri@bqbpublishing.com</a:t>
            </a:r>
            <a:r>
              <a:rPr lang="en-US" sz="1800" dirty="0" smtClean="0"/>
              <a:t> for approximately 50% of the SRP (suggested retail price) of your book. (Minimum order is 25 books) You are not paid royalties on books you order for your direct sales and marketing, and for direct sales, you sell them at the SRP (or a reduced rate if you wish for special events. I would not reduce the price of your book at your launch party. </a:t>
            </a:r>
          </a:p>
          <a:p>
            <a:pPr lvl="0">
              <a:buClr>
                <a:schemeClr val="accent2">
                  <a:lumMod val="50000"/>
                </a:schemeClr>
              </a:buClr>
            </a:pPr>
            <a:r>
              <a:rPr lang="en-US" sz="1800" dirty="0" smtClean="0"/>
              <a:t>Themes of launch parties differ depending on your author brand and your book genre. If you’re not sure what to do, drop me an email </a:t>
            </a:r>
            <a:r>
              <a:rPr lang="en-US" sz="1800" dirty="0" smtClean="0">
                <a:hlinkClick r:id="rId2"/>
              </a:rPr>
              <a:t>terri@bqbpublishing.com</a:t>
            </a:r>
            <a:r>
              <a:rPr lang="en-US" sz="1800" dirty="0" smtClean="0"/>
              <a:t> and we’ll set up a time to talk via phone. </a:t>
            </a:r>
          </a:p>
          <a:p>
            <a:pPr lvl="1">
              <a:buClr>
                <a:schemeClr val="accent2">
                  <a:lumMod val="50000"/>
                </a:schemeClr>
              </a:buClr>
              <a:buFont typeface="Courier New" pitchFamily="49" charset="0"/>
              <a:buChar char="o"/>
            </a:pPr>
            <a:endParaRPr lang="en-US" sz="1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603" y="609600"/>
            <a:ext cx="8229600" cy="762000"/>
          </a:xfrm>
        </p:spPr>
        <p:txBody>
          <a:bodyPr>
            <a:normAutofit/>
          </a:bodyPr>
          <a:lstStyle/>
          <a:p>
            <a:r>
              <a:rPr lang="en-US" sz="3600" b="1" dirty="0" smtClean="0"/>
              <a:t>Marketing &amp; Advertising - continued</a:t>
            </a:r>
            <a:endParaRPr lang="en-US" sz="3600" b="1" dirty="0"/>
          </a:p>
        </p:txBody>
      </p:sp>
      <p:sp>
        <p:nvSpPr>
          <p:cNvPr id="4" name="Content Placeholder 2"/>
          <p:cNvSpPr txBox="1">
            <a:spLocks/>
          </p:cNvSpPr>
          <p:nvPr/>
        </p:nvSpPr>
        <p:spPr>
          <a:xfrm>
            <a:off x="461121" y="1752600"/>
            <a:ext cx="8229600" cy="472440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accent2">
                  <a:lumMod val="50000"/>
                </a:schemeClr>
              </a:buClr>
              <a:buNone/>
            </a:pPr>
            <a:r>
              <a:rPr lang="en-US" sz="2000" b="1" dirty="0" smtClean="0"/>
              <a:t>Events That Can Help Build Awareness</a:t>
            </a:r>
          </a:p>
          <a:p>
            <a:pPr>
              <a:buClr>
                <a:schemeClr val="accent2">
                  <a:lumMod val="50000"/>
                </a:schemeClr>
              </a:buClr>
            </a:pPr>
            <a:r>
              <a:rPr lang="en-US" sz="1800" dirty="0" smtClean="0"/>
              <a:t>Launch Parties</a:t>
            </a:r>
          </a:p>
          <a:p>
            <a:pPr>
              <a:buClr>
                <a:schemeClr val="accent2">
                  <a:lumMod val="50000"/>
                </a:schemeClr>
              </a:buClr>
            </a:pPr>
            <a:r>
              <a:rPr lang="en-US" sz="1800" dirty="0" smtClean="0"/>
              <a:t>Signings</a:t>
            </a:r>
          </a:p>
          <a:p>
            <a:pPr>
              <a:buClr>
                <a:schemeClr val="accent2">
                  <a:lumMod val="50000"/>
                </a:schemeClr>
              </a:buClr>
            </a:pPr>
            <a:r>
              <a:rPr lang="en-US" sz="1800" dirty="0" smtClean="0"/>
              <a:t>Readings</a:t>
            </a:r>
          </a:p>
          <a:p>
            <a:pPr>
              <a:buClr>
                <a:schemeClr val="accent2">
                  <a:lumMod val="50000"/>
                </a:schemeClr>
              </a:buClr>
            </a:pPr>
            <a:r>
              <a:rPr lang="en-US" sz="1800" dirty="0" smtClean="0"/>
              <a:t>Launch Parties</a:t>
            </a:r>
          </a:p>
          <a:p>
            <a:pPr marL="0" indent="0">
              <a:buClr>
                <a:schemeClr val="accent2">
                  <a:lumMod val="50000"/>
                </a:schemeClr>
              </a:buClr>
            </a:pPr>
            <a:r>
              <a:rPr lang="en-US" sz="1800" dirty="0" smtClean="0"/>
              <a:t>Try to participate in events being sponsored by local bookstores</a:t>
            </a:r>
          </a:p>
          <a:p>
            <a:pPr>
              <a:buClr>
                <a:schemeClr val="accent2">
                  <a:lumMod val="50000"/>
                </a:schemeClr>
              </a:buClr>
            </a:pPr>
            <a:r>
              <a:rPr lang="en-US" sz="1800" dirty="0" smtClean="0"/>
              <a:t>Attend and/or exhibit at larger events where people who love books and reading congregate</a:t>
            </a:r>
          </a:p>
          <a:p>
            <a:pPr>
              <a:buClr>
                <a:schemeClr val="accent2">
                  <a:lumMod val="50000"/>
                </a:schemeClr>
              </a:buClr>
            </a:pPr>
            <a:r>
              <a:rPr lang="en-US" sz="1800" dirty="0" smtClean="0"/>
              <a:t>Festivals (book related and beyond!)</a:t>
            </a:r>
          </a:p>
          <a:p>
            <a:pPr>
              <a:buClr>
                <a:schemeClr val="accent2">
                  <a:lumMod val="50000"/>
                </a:schemeClr>
              </a:buClr>
            </a:pPr>
            <a:r>
              <a:rPr lang="en-US" sz="1800" dirty="0" smtClean="0"/>
              <a:t>Writers conferences (writers are readers too)</a:t>
            </a:r>
          </a:p>
          <a:p>
            <a:pPr>
              <a:buClr>
                <a:schemeClr val="accent2">
                  <a:lumMod val="50000"/>
                </a:schemeClr>
              </a:buClr>
            </a:pPr>
            <a:r>
              <a:rPr lang="en-US" sz="1800" dirty="0" smtClean="0"/>
              <a:t>Local events – Arts Fair, Library, Schools</a:t>
            </a:r>
          </a:p>
          <a:p>
            <a:pPr>
              <a:buClr>
                <a:schemeClr val="accent2">
                  <a:lumMod val="50000"/>
                </a:schemeClr>
              </a:buClr>
            </a:pPr>
            <a:r>
              <a:rPr lang="en-US" sz="1800" dirty="0" smtClean="0"/>
              <a:t>Seek out speaking opportunities</a:t>
            </a:r>
          </a:p>
        </p:txBody>
      </p:sp>
    </p:spTree>
    <p:extLst>
      <p:ext uri="{BB962C8B-B14F-4D97-AF65-F5344CB8AC3E}">
        <p14:creationId xmlns:p14="http://schemas.microsoft.com/office/powerpoint/2010/main" xmlns="" val="19765496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80288"/>
          </a:xfrm>
        </p:spPr>
        <p:txBody>
          <a:bodyPr>
            <a:normAutofit/>
          </a:bodyPr>
          <a:lstStyle/>
          <a:p>
            <a:r>
              <a:rPr lang="en-US" sz="3600" b="1" dirty="0" smtClean="0"/>
              <a:t>Marketing &amp; Advertising – continued</a:t>
            </a:r>
            <a:endParaRPr lang="en-US" sz="3600" b="1" dirty="0"/>
          </a:p>
        </p:txBody>
      </p:sp>
      <p:sp>
        <p:nvSpPr>
          <p:cNvPr id="3" name="Content Placeholder 2"/>
          <p:cNvSpPr>
            <a:spLocks noGrp="1"/>
          </p:cNvSpPr>
          <p:nvPr>
            <p:ph idx="1"/>
          </p:nvPr>
        </p:nvSpPr>
        <p:spPr>
          <a:xfrm>
            <a:off x="457200" y="1447800"/>
            <a:ext cx="8229600" cy="4876800"/>
          </a:xfrm>
        </p:spPr>
        <p:txBody>
          <a:bodyPr>
            <a:normAutofit/>
          </a:bodyPr>
          <a:lstStyle/>
          <a:p>
            <a:pPr lvl="0">
              <a:buClr>
                <a:schemeClr val="accent2">
                  <a:lumMod val="50000"/>
                </a:schemeClr>
              </a:buClr>
              <a:buNone/>
            </a:pPr>
            <a:r>
              <a:rPr lang="en-US" sz="1800" b="1" dirty="0" smtClean="0"/>
              <a:t>Advertising</a:t>
            </a:r>
          </a:p>
          <a:p>
            <a:pPr lvl="0">
              <a:buClr>
                <a:schemeClr val="accent2">
                  <a:lumMod val="50000"/>
                </a:schemeClr>
              </a:buClr>
            </a:pPr>
            <a:r>
              <a:rPr lang="en-US" sz="1800" dirty="0" smtClean="0"/>
              <a:t>There are a variety of advertising opportunities that are offered to us through different vendors. If you are interested in pursuing advertising, email me and I’ll let you know what is currently available. Sometimes an opportunity is so good that I’ll send out an email to all of you.</a:t>
            </a:r>
          </a:p>
          <a:p>
            <a:pPr lvl="0">
              <a:buClr>
                <a:schemeClr val="accent2">
                  <a:lumMod val="50000"/>
                </a:schemeClr>
              </a:buClr>
            </a:pPr>
            <a:r>
              <a:rPr lang="en-US" sz="1800" dirty="0" smtClean="0"/>
              <a:t>Some of the ongoing advertising opportunities are:</a:t>
            </a:r>
          </a:p>
          <a:p>
            <a:pPr lvl="1">
              <a:buClr>
                <a:schemeClr val="accent2">
                  <a:lumMod val="50000"/>
                </a:schemeClr>
              </a:buClr>
              <a:buFont typeface="Courier New" pitchFamily="49" charset="0"/>
              <a:buChar char="o"/>
            </a:pPr>
            <a:r>
              <a:rPr lang="en-US" sz="1800" dirty="0" err="1" smtClean="0"/>
              <a:t>eBlasts</a:t>
            </a:r>
            <a:r>
              <a:rPr lang="en-US" sz="1800" dirty="0" smtClean="0"/>
              <a:t> through NetGalley or Foreword Magazine</a:t>
            </a:r>
          </a:p>
          <a:p>
            <a:pPr lvl="0">
              <a:buClr>
                <a:schemeClr val="accent2">
                  <a:lumMod val="50000"/>
                </a:schemeClr>
              </a:buClr>
            </a:pPr>
            <a:r>
              <a:rPr lang="en-US" sz="1800" dirty="0" smtClean="0"/>
              <a:t>BQB/WriteLife authors can use the BQB/WriteLife logo in their book advertising and promotions as long as:</a:t>
            </a:r>
          </a:p>
          <a:p>
            <a:pPr lvl="1">
              <a:buClr>
                <a:schemeClr val="accent2">
                  <a:lumMod val="50000"/>
                </a:schemeClr>
              </a:buClr>
              <a:buFont typeface="Courier New" pitchFamily="49" charset="0"/>
              <a:buChar char="o"/>
            </a:pPr>
            <a:r>
              <a:rPr lang="en-US" sz="1800" dirty="0" smtClean="0"/>
              <a:t>All books being promoted have been published and printed by BQB or WriteLife.</a:t>
            </a:r>
          </a:p>
          <a:p>
            <a:pPr lvl="1">
              <a:buClr>
                <a:schemeClr val="accent2">
                  <a:lumMod val="50000"/>
                </a:schemeClr>
              </a:buClr>
              <a:buFont typeface="Courier New" pitchFamily="49" charset="0"/>
              <a:buChar char="o"/>
            </a:pPr>
            <a:r>
              <a:rPr lang="en-US" sz="1800" dirty="0" smtClean="0"/>
              <a:t>The promotion is professionally done.</a:t>
            </a:r>
          </a:p>
          <a:p>
            <a:pPr lvl="1">
              <a:buClr>
                <a:schemeClr val="accent2">
                  <a:lumMod val="50000"/>
                </a:schemeClr>
              </a:buClr>
              <a:buFont typeface="Courier New" pitchFamily="49" charset="0"/>
              <a:buChar char="o"/>
            </a:pPr>
            <a:r>
              <a:rPr lang="en-US" sz="1800" dirty="0" smtClean="0"/>
              <a:t>The logo file can be obtained by emailing </a:t>
            </a:r>
            <a:r>
              <a:rPr lang="en-US" sz="1800" dirty="0" smtClean="0">
                <a:hlinkClick r:id="rId2"/>
              </a:rPr>
              <a:t>terri@bqbpublishing.com</a:t>
            </a:r>
            <a:endParaRPr lang="en-US" sz="1800" dirty="0" smtClean="0"/>
          </a:p>
          <a:p>
            <a:pPr lvl="1">
              <a:buClr>
                <a:schemeClr val="accent2">
                  <a:lumMod val="50000"/>
                </a:schemeClr>
              </a:buClr>
              <a:buFont typeface="Courier New" pitchFamily="49" charset="0"/>
              <a:buChar char="o"/>
            </a:pPr>
            <a:endParaRPr lang="en-US" sz="1800" dirty="0" smtClean="0"/>
          </a:p>
          <a:p>
            <a:pPr lvl="1">
              <a:buClr>
                <a:schemeClr val="accent2">
                  <a:lumMod val="50000"/>
                </a:schemeClr>
              </a:buClr>
              <a:buFont typeface="Courier New" pitchFamily="49" charset="0"/>
              <a:buChar char="o"/>
            </a:pPr>
            <a:endParaRPr lang="en-US" sz="16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80288"/>
          </a:xfrm>
        </p:spPr>
        <p:txBody>
          <a:bodyPr>
            <a:normAutofit/>
          </a:bodyPr>
          <a:lstStyle/>
          <a:p>
            <a:r>
              <a:rPr lang="en-US" sz="3600" b="1" dirty="0" smtClean="0"/>
              <a:t>Marketing &amp; Advertising – continued</a:t>
            </a:r>
            <a:endParaRPr lang="en-US" sz="3600" b="1" dirty="0"/>
          </a:p>
        </p:txBody>
      </p:sp>
      <p:sp>
        <p:nvSpPr>
          <p:cNvPr id="3" name="Content Placeholder 2"/>
          <p:cNvSpPr>
            <a:spLocks noGrp="1"/>
          </p:cNvSpPr>
          <p:nvPr>
            <p:ph idx="1"/>
          </p:nvPr>
        </p:nvSpPr>
        <p:spPr>
          <a:xfrm>
            <a:off x="457200" y="1600200"/>
            <a:ext cx="8229600" cy="4724400"/>
          </a:xfrm>
        </p:spPr>
        <p:txBody>
          <a:bodyPr>
            <a:normAutofit/>
          </a:bodyPr>
          <a:lstStyle/>
          <a:p>
            <a:pPr lvl="0">
              <a:buClr>
                <a:schemeClr val="accent2">
                  <a:lumMod val="50000"/>
                </a:schemeClr>
              </a:buClr>
              <a:buNone/>
            </a:pPr>
            <a:r>
              <a:rPr lang="en-US" sz="1800" b="1" dirty="0" smtClean="0"/>
              <a:t>eBook Promotions</a:t>
            </a:r>
          </a:p>
          <a:p>
            <a:pPr lvl="0">
              <a:buClr>
                <a:schemeClr val="accent2">
                  <a:lumMod val="50000"/>
                </a:schemeClr>
              </a:buClr>
            </a:pPr>
            <a:r>
              <a:rPr lang="en-US" sz="1800" dirty="0" smtClean="0"/>
              <a:t>I work with our eBook distributor on an ongoing basis to participate in any promotions that eBook retailers are offering.</a:t>
            </a:r>
          </a:p>
          <a:p>
            <a:pPr lvl="0">
              <a:buClr>
                <a:schemeClr val="accent2">
                  <a:lumMod val="50000"/>
                </a:schemeClr>
              </a:buClr>
            </a:pPr>
            <a:r>
              <a:rPr lang="en-US" sz="1800" dirty="0" smtClean="0"/>
              <a:t>You can work with entities such as the Fussy Librarian, </a:t>
            </a:r>
            <a:r>
              <a:rPr lang="en-US" sz="1800" dirty="0" err="1" smtClean="0"/>
              <a:t>BookBub</a:t>
            </a:r>
            <a:r>
              <a:rPr lang="en-US" sz="1800" dirty="0" smtClean="0"/>
              <a:t>, etc. to set up eBook promotion marketing with the following parameters:</a:t>
            </a:r>
          </a:p>
          <a:p>
            <a:pPr lvl="1">
              <a:buClr>
                <a:schemeClr val="accent2">
                  <a:lumMod val="50000"/>
                </a:schemeClr>
              </a:buClr>
              <a:buFont typeface="Courier New" pitchFamily="49" charset="0"/>
              <a:buChar char="o"/>
            </a:pPr>
            <a:r>
              <a:rPr lang="en-US" sz="1800" dirty="0" smtClean="0"/>
              <a:t>I must know about these promotions at least two weeks in advance to ensure I can get your eBook pricing in alignment with your promotion.</a:t>
            </a:r>
          </a:p>
          <a:p>
            <a:pPr lvl="1">
              <a:buClr>
                <a:schemeClr val="accent2">
                  <a:lumMod val="50000"/>
                </a:schemeClr>
              </a:buClr>
              <a:buFont typeface="Courier New" pitchFamily="49" charset="0"/>
              <a:buChar char="o"/>
            </a:pPr>
            <a:r>
              <a:rPr lang="en-US" sz="1800" dirty="0" smtClean="0"/>
              <a:t>Use caution when doing the free or $.99 pricing because you might hamper or interfere with any eBook promotions that we currently have running or future ones that we won’t be able to participate in because you have offered your book for free or $.99 within a year from that promotion. It’s always a good idea to check with me about any eBook promotions you are intending to do. </a:t>
            </a:r>
          </a:p>
          <a:p>
            <a:pPr lvl="1">
              <a:buClr>
                <a:schemeClr val="accent2">
                  <a:lumMod val="50000"/>
                </a:schemeClr>
              </a:buClr>
              <a:buNone/>
            </a:pPr>
            <a:endParaRPr lang="en-US" sz="1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Presenter </a:t>
            </a:r>
            <a:endParaRPr lang="en-US" dirty="0"/>
          </a:p>
        </p:txBody>
      </p:sp>
      <p:sp>
        <p:nvSpPr>
          <p:cNvPr id="12" name="Content Placeholder 11"/>
          <p:cNvSpPr>
            <a:spLocks noGrp="1"/>
          </p:cNvSpPr>
          <p:nvPr>
            <p:ph idx="1"/>
          </p:nvPr>
        </p:nvSpPr>
        <p:spPr/>
        <p:txBody>
          <a:bodyPr/>
          <a:lstStyle/>
          <a:p>
            <a:endParaRPr lang="en-US" dirty="0"/>
          </a:p>
        </p:txBody>
      </p:sp>
      <p:pic>
        <p:nvPicPr>
          <p:cNvPr id="7" name="Picture 6" descr="2013-10-31 picture 7.jpg"/>
          <p:cNvPicPr>
            <a:picLocks noChangeAspect="1"/>
          </p:cNvPicPr>
          <p:nvPr/>
        </p:nvPicPr>
        <p:blipFill>
          <a:blip r:embed="rId2" cstate="print"/>
          <a:stretch>
            <a:fillRect/>
          </a:stretch>
        </p:blipFill>
        <p:spPr>
          <a:xfrm>
            <a:off x="3733800" y="1981200"/>
            <a:ext cx="2028098" cy="2743200"/>
          </a:xfrm>
          <a:prstGeom prst="rect">
            <a:avLst/>
          </a:prstGeom>
        </p:spPr>
      </p:pic>
      <p:sp>
        <p:nvSpPr>
          <p:cNvPr id="14" name="TextBox 13"/>
          <p:cNvSpPr txBox="1"/>
          <p:nvPr/>
        </p:nvSpPr>
        <p:spPr>
          <a:xfrm>
            <a:off x="3733800" y="4876800"/>
            <a:ext cx="2971800" cy="923330"/>
          </a:xfrm>
          <a:prstGeom prst="rect">
            <a:avLst/>
          </a:prstGeom>
          <a:noFill/>
        </p:spPr>
        <p:txBody>
          <a:bodyPr wrap="square" rtlCol="0">
            <a:spAutoFit/>
          </a:bodyPr>
          <a:lstStyle/>
          <a:p>
            <a:r>
              <a:rPr lang="en-US" b="1" dirty="0" smtClean="0"/>
              <a:t>Terri Leidich</a:t>
            </a:r>
          </a:p>
          <a:p>
            <a:r>
              <a:rPr lang="en-US" dirty="0" smtClean="0"/>
              <a:t>President/Publisher</a:t>
            </a:r>
          </a:p>
          <a:p>
            <a:r>
              <a:rPr lang="en-US" dirty="0" smtClean="0"/>
              <a:t>BQB/WriteLife  Publishing</a:t>
            </a:r>
            <a:endParaRPr lang="en-US" dirty="0"/>
          </a:p>
        </p:txBody>
      </p:sp>
      <p:sp>
        <p:nvSpPr>
          <p:cNvPr id="15" name="TextBox 14"/>
          <p:cNvSpPr txBox="1"/>
          <p:nvPr/>
        </p:nvSpPr>
        <p:spPr>
          <a:xfrm>
            <a:off x="3581400" y="5029200"/>
            <a:ext cx="2057400" cy="369332"/>
          </a:xfrm>
          <a:prstGeom prst="rect">
            <a:avLst/>
          </a:prstGeom>
          <a:noFill/>
        </p:spPr>
        <p:txBody>
          <a:bodyPr wrap="square" rtlCol="0">
            <a:spAutoFit/>
          </a:bodyPr>
          <a:lstStyle/>
          <a:p>
            <a:r>
              <a:rPr lang="en-US" b="1" dirty="0" smtClean="0"/>
              <a:t>	</a:t>
            </a:r>
            <a:endParaRPr lang="en-US" dirty="0"/>
          </a:p>
        </p:txBody>
      </p:sp>
    </p:spTree>
    <p:extLst>
      <p:ext uri="{BB962C8B-B14F-4D97-AF65-F5344CB8AC3E}">
        <p14:creationId xmlns:p14="http://schemas.microsoft.com/office/powerpoint/2010/main" xmlns="" val="35289576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80288"/>
          </a:xfrm>
        </p:spPr>
        <p:txBody>
          <a:bodyPr>
            <a:normAutofit/>
          </a:bodyPr>
          <a:lstStyle/>
          <a:p>
            <a:r>
              <a:rPr lang="en-US" sz="3600" b="1" dirty="0" smtClean="0"/>
              <a:t>Marketing &amp; Advertising – continued</a:t>
            </a:r>
            <a:endParaRPr lang="en-US" sz="3600" b="1" dirty="0"/>
          </a:p>
        </p:txBody>
      </p:sp>
      <p:sp>
        <p:nvSpPr>
          <p:cNvPr id="3" name="Content Placeholder 2"/>
          <p:cNvSpPr>
            <a:spLocks noGrp="1"/>
          </p:cNvSpPr>
          <p:nvPr>
            <p:ph idx="1"/>
          </p:nvPr>
        </p:nvSpPr>
        <p:spPr>
          <a:xfrm>
            <a:off x="457200" y="1676400"/>
            <a:ext cx="8229600" cy="4648200"/>
          </a:xfrm>
        </p:spPr>
        <p:txBody>
          <a:bodyPr>
            <a:normAutofit lnSpcReduction="10000"/>
          </a:bodyPr>
          <a:lstStyle/>
          <a:p>
            <a:pPr lvl="0">
              <a:buClr>
                <a:schemeClr val="accent2">
                  <a:lumMod val="50000"/>
                </a:schemeClr>
              </a:buClr>
              <a:buNone/>
            </a:pPr>
            <a:r>
              <a:rPr lang="en-US" sz="1800" b="1" dirty="0" smtClean="0"/>
              <a:t>eBook Promotions – continued</a:t>
            </a:r>
          </a:p>
          <a:p>
            <a:pPr lvl="0">
              <a:buClr>
                <a:schemeClr val="accent2">
                  <a:lumMod val="50000"/>
                </a:schemeClr>
              </a:buClr>
            </a:pPr>
            <a:r>
              <a:rPr lang="en-US" sz="1800" dirty="0" smtClean="0"/>
              <a:t>It’s very hard to get accepted by </a:t>
            </a:r>
            <a:r>
              <a:rPr lang="en-US" sz="1800" dirty="0" err="1" smtClean="0"/>
              <a:t>BookBub</a:t>
            </a:r>
            <a:r>
              <a:rPr lang="en-US" sz="1800" dirty="0" smtClean="0"/>
              <a:t> for an eBook promotion, so here are some good alternatives: </a:t>
            </a:r>
          </a:p>
          <a:p>
            <a:pPr lvl="1">
              <a:buClr>
                <a:schemeClr val="accent2">
                  <a:lumMod val="50000"/>
                </a:schemeClr>
              </a:buClr>
              <a:buFont typeface="Courier New" pitchFamily="49" charset="0"/>
              <a:buChar char="o"/>
            </a:pPr>
            <a:r>
              <a:rPr lang="en-US" sz="1600" dirty="0" smtClean="0"/>
              <a:t>Book Sends – </a:t>
            </a:r>
            <a:r>
              <a:rPr lang="en-US" sz="1600" dirty="0" smtClean="0">
                <a:hlinkClick r:id="rId2"/>
              </a:rPr>
              <a:t>http://www.booksends.com/advertise.php</a:t>
            </a:r>
            <a:r>
              <a:rPr lang="en-US" sz="1600" dirty="0" smtClean="0"/>
              <a:t> Subscriber list of 100,000</a:t>
            </a:r>
          </a:p>
          <a:p>
            <a:pPr lvl="1">
              <a:buClr>
                <a:schemeClr val="accent2">
                  <a:lumMod val="50000"/>
                </a:schemeClr>
              </a:buClr>
              <a:buFont typeface="Courier New" pitchFamily="49" charset="0"/>
              <a:buChar char="o"/>
            </a:pPr>
            <a:r>
              <a:rPr lang="en-US" sz="1600" dirty="0" smtClean="0"/>
              <a:t>Book Gorilla – </a:t>
            </a:r>
            <a:r>
              <a:rPr lang="en-US" sz="1600" dirty="0" smtClean="0">
                <a:hlinkClick r:id="rId3"/>
              </a:rPr>
              <a:t>http://www.bookgorilla.com</a:t>
            </a:r>
            <a:r>
              <a:rPr lang="en-US" sz="1600" dirty="0" smtClean="0"/>
              <a:t>  Subscriber list of 100,000</a:t>
            </a:r>
          </a:p>
          <a:p>
            <a:pPr lvl="1">
              <a:buClr>
                <a:schemeClr val="accent2">
                  <a:lumMod val="50000"/>
                </a:schemeClr>
              </a:buClr>
              <a:buFont typeface="Courier New" pitchFamily="49" charset="0"/>
              <a:buChar char="o"/>
            </a:pPr>
            <a:r>
              <a:rPr lang="en-US" sz="1600" dirty="0" smtClean="0"/>
              <a:t>The Fussy Librarian – </a:t>
            </a:r>
            <a:r>
              <a:rPr lang="en-US" sz="1600" dirty="0" smtClean="0">
                <a:hlinkClick r:id="rId4"/>
              </a:rPr>
              <a:t>http://www.thefussylibrarian.com</a:t>
            </a:r>
            <a:r>
              <a:rPr lang="en-US" sz="1600" dirty="0" smtClean="0"/>
              <a:t> – Subscriber list of 100,000</a:t>
            </a:r>
          </a:p>
          <a:p>
            <a:pPr lvl="1">
              <a:buClr>
                <a:schemeClr val="accent2">
                  <a:lumMod val="50000"/>
                </a:schemeClr>
              </a:buClr>
              <a:buFont typeface="Courier New" pitchFamily="49" charset="0"/>
              <a:buChar char="o"/>
            </a:pPr>
            <a:r>
              <a:rPr lang="en-US" sz="1600" dirty="0" err="1" smtClean="0"/>
              <a:t>eReader</a:t>
            </a:r>
            <a:r>
              <a:rPr lang="en-US" sz="1600" dirty="0" smtClean="0"/>
              <a:t> News Today – </a:t>
            </a:r>
            <a:r>
              <a:rPr lang="en-US" sz="1600" dirty="0" smtClean="0">
                <a:hlinkClick r:id="rId5"/>
              </a:rPr>
              <a:t>http://ereadernewstoday.com</a:t>
            </a:r>
            <a:r>
              <a:rPr lang="en-US" sz="1600" dirty="0" smtClean="0"/>
              <a:t> – Subscriber #s not listed</a:t>
            </a:r>
          </a:p>
          <a:p>
            <a:pPr lvl="1">
              <a:buClr>
                <a:schemeClr val="accent2">
                  <a:lumMod val="50000"/>
                </a:schemeClr>
              </a:buClr>
              <a:buFont typeface="Courier New" pitchFamily="49" charset="0"/>
              <a:buChar char="o"/>
            </a:pPr>
            <a:endParaRPr lang="en-US" sz="1600" dirty="0" smtClean="0"/>
          </a:p>
          <a:p>
            <a:pPr lvl="0">
              <a:buClr>
                <a:schemeClr val="accent2">
                  <a:lumMod val="50000"/>
                </a:schemeClr>
              </a:buClr>
              <a:buNone/>
            </a:pPr>
            <a:r>
              <a:rPr lang="en-US" sz="1800" b="1" dirty="0" smtClean="0"/>
              <a:t>Social Media</a:t>
            </a:r>
          </a:p>
          <a:p>
            <a:pPr lvl="0">
              <a:buClr>
                <a:schemeClr val="accent2">
                  <a:lumMod val="50000"/>
                </a:schemeClr>
              </a:buClr>
            </a:pPr>
            <a:r>
              <a:rPr lang="en-US" sz="1800" dirty="0" smtClean="0"/>
              <a:t>Social media is a very important part of marketing. It’s important to have, as a minimum, a </a:t>
            </a:r>
            <a:r>
              <a:rPr lang="en-US" sz="1800" dirty="0" err="1" smtClean="0"/>
              <a:t>Facebook</a:t>
            </a:r>
            <a:r>
              <a:rPr lang="en-US" sz="1800" dirty="0" smtClean="0"/>
              <a:t>  account for you as an author and/or your book plus a Twitter account. </a:t>
            </a:r>
          </a:p>
          <a:p>
            <a:pPr lvl="0">
              <a:buClr>
                <a:schemeClr val="accent2">
                  <a:lumMod val="50000"/>
                </a:schemeClr>
              </a:buClr>
            </a:pPr>
            <a:r>
              <a:rPr lang="en-US" sz="1800" dirty="0" smtClean="0"/>
              <a:t>John </a:t>
            </a:r>
            <a:r>
              <a:rPr lang="en-US" sz="1800" dirty="0" smtClean="0"/>
              <a:t>Daly </a:t>
            </a:r>
            <a:r>
              <a:rPr lang="en-US" sz="1800" dirty="0" smtClean="0">
                <a:hlinkClick r:id="rId6"/>
              </a:rPr>
              <a:t>johndalybooks@hotmail.com</a:t>
            </a:r>
            <a:r>
              <a:rPr lang="en-US" sz="1800" dirty="0" smtClean="0"/>
              <a:t> is </a:t>
            </a:r>
            <a:r>
              <a:rPr lang="en-US" sz="1800" dirty="0" smtClean="0"/>
              <a:t>the Social Media Manager for BQB/WriteLife. </a:t>
            </a:r>
          </a:p>
          <a:p>
            <a:pPr lvl="0">
              <a:buClr>
                <a:schemeClr val="accent2">
                  <a:lumMod val="50000"/>
                </a:schemeClr>
              </a:buClr>
            </a:pPr>
            <a:r>
              <a:rPr lang="en-US" sz="1800" dirty="0" smtClean="0"/>
              <a:t>Make sure you connect  with John so he can ensure that BQB and/or WriteLife are following you to repost and </a:t>
            </a:r>
            <a:r>
              <a:rPr lang="en-US" sz="1800" dirty="0" err="1" smtClean="0"/>
              <a:t>retweet</a:t>
            </a:r>
            <a:r>
              <a:rPr lang="en-US" sz="1800" dirty="0" smtClean="0"/>
              <a:t> your entries.</a:t>
            </a:r>
          </a:p>
          <a:p>
            <a:pPr lvl="1">
              <a:buClr>
                <a:schemeClr val="accent2">
                  <a:lumMod val="50000"/>
                </a:schemeClr>
              </a:buClr>
              <a:buFont typeface="Courier New" pitchFamily="49" charset="0"/>
              <a:buChar char="o"/>
            </a:pPr>
            <a:endParaRPr lang="en-US" sz="1800" dirty="0" smtClean="0"/>
          </a:p>
          <a:p>
            <a:pPr lvl="1">
              <a:buClr>
                <a:schemeClr val="accent2">
                  <a:lumMod val="50000"/>
                </a:schemeClr>
              </a:buClr>
              <a:buNone/>
            </a:pPr>
            <a:endParaRPr lang="en-US" sz="18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80288"/>
          </a:xfrm>
        </p:spPr>
        <p:txBody>
          <a:bodyPr>
            <a:normAutofit/>
          </a:bodyPr>
          <a:lstStyle/>
          <a:p>
            <a:r>
              <a:rPr lang="en-US" sz="3600" b="1" dirty="0" smtClean="0"/>
              <a:t>Marketing &amp; Advertising – continued</a:t>
            </a:r>
            <a:endParaRPr lang="en-US" sz="3600" b="1" dirty="0"/>
          </a:p>
        </p:txBody>
      </p:sp>
      <p:sp>
        <p:nvSpPr>
          <p:cNvPr id="3" name="Content Placeholder 2"/>
          <p:cNvSpPr>
            <a:spLocks noGrp="1"/>
          </p:cNvSpPr>
          <p:nvPr>
            <p:ph idx="1"/>
          </p:nvPr>
        </p:nvSpPr>
        <p:spPr>
          <a:xfrm>
            <a:off x="457200" y="1752600"/>
            <a:ext cx="8229600" cy="4572000"/>
          </a:xfrm>
        </p:spPr>
        <p:txBody>
          <a:bodyPr>
            <a:normAutofit/>
          </a:bodyPr>
          <a:lstStyle/>
          <a:p>
            <a:pPr lvl="0">
              <a:buClr>
                <a:schemeClr val="accent2">
                  <a:lumMod val="50000"/>
                </a:schemeClr>
              </a:buClr>
              <a:buNone/>
            </a:pPr>
            <a:r>
              <a:rPr lang="en-US" sz="1800" b="1" dirty="0" smtClean="0"/>
              <a:t>Book Trailers</a:t>
            </a:r>
          </a:p>
          <a:p>
            <a:pPr lvl="0">
              <a:buClr>
                <a:schemeClr val="accent2">
                  <a:lumMod val="50000"/>
                </a:schemeClr>
              </a:buClr>
            </a:pPr>
            <a:r>
              <a:rPr lang="en-US" sz="1800" dirty="0" smtClean="0"/>
              <a:t>Book trailers can be a fun marketing tool to start some buzz about your book</a:t>
            </a:r>
          </a:p>
          <a:p>
            <a:pPr lvl="0">
              <a:buClr>
                <a:schemeClr val="accent2">
                  <a:lumMod val="50000"/>
                </a:schemeClr>
              </a:buClr>
            </a:pPr>
            <a:r>
              <a:rPr lang="en-US" sz="1800" dirty="0" smtClean="0"/>
              <a:t>Here’s a link to sites on the Internet that describe a video trailer and how to create one. </a:t>
            </a:r>
            <a:r>
              <a:rPr lang="en-US" sz="1800" u="sng" dirty="0" smtClean="0">
                <a:hlinkClick r:id="rId2"/>
              </a:rPr>
              <a:t>https://www.google.com/webhp?sourceid=chrome-instant&amp;ion=1&amp;espv=2&amp;ie=UTF-8#q=what%20is%20a%20book%20trailer</a:t>
            </a:r>
            <a:endParaRPr lang="en-US" sz="1800" u="sng" dirty="0" smtClean="0"/>
          </a:p>
          <a:p>
            <a:pPr lvl="0">
              <a:buClr>
                <a:schemeClr val="accent2">
                  <a:lumMod val="50000"/>
                </a:schemeClr>
              </a:buClr>
            </a:pPr>
            <a:r>
              <a:rPr lang="en-US" sz="1800" dirty="0" smtClean="0"/>
              <a:t>Once you have a book trailer, send the URL link to </a:t>
            </a:r>
            <a:r>
              <a:rPr lang="en-US" sz="1800" dirty="0" smtClean="0">
                <a:hlinkClick r:id="rId3"/>
              </a:rPr>
              <a:t>terri@bqbpublishing.com</a:t>
            </a:r>
            <a:r>
              <a:rPr lang="en-US" sz="1800" dirty="0" smtClean="0"/>
              <a:t> so I can get it to our eBook distributor for use in marketing.</a:t>
            </a:r>
          </a:p>
          <a:p>
            <a:pPr lvl="0">
              <a:buClr>
                <a:schemeClr val="accent2">
                  <a:lumMod val="50000"/>
                </a:schemeClr>
              </a:buClr>
            </a:pPr>
            <a:r>
              <a:rPr lang="en-US" sz="1800" dirty="0" smtClean="0"/>
              <a:t>Also provide the URL link to John for inclusion on our website and in social media</a:t>
            </a:r>
            <a:r>
              <a:rPr lang="en-US" sz="1800" dirty="0" smtClean="0"/>
              <a:t>. </a:t>
            </a:r>
            <a:r>
              <a:rPr lang="en-US" sz="1800" dirty="0" smtClean="0">
                <a:hlinkClick r:id="rId4"/>
              </a:rPr>
              <a:t>johndalybooks@hotmail.com</a:t>
            </a:r>
            <a:r>
              <a:rPr lang="en-US" sz="1800" dirty="0" smtClean="0"/>
              <a:t> </a:t>
            </a:r>
            <a:endParaRPr lang="en-US" sz="1800" dirty="0" smtClean="0"/>
          </a:p>
          <a:p>
            <a:pPr lvl="0">
              <a:buClr>
                <a:schemeClr val="accent2">
                  <a:lumMod val="50000"/>
                </a:schemeClr>
              </a:buClr>
            </a:pPr>
            <a:endParaRPr lang="en-US" sz="1800" dirty="0" smtClean="0"/>
          </a:p>
          <a:p>
            <a:pPr lvl="0">
              <a:buClr>
                <a:schemeClr val="accent2">
                  <a:lumMod val="50000"/>
                </a:schemeClr>
              </a:buClr>
            </a:pPr>
            <a:endParaRPr lang="en-US" sz="1800" dirty="0" smtClean="0"/>
          </a:p>
          <a:p>
            <a:pPr lvl="0">
              <a:buClr>
                <a:schemeClr val="accent2">
                  <a:lumMod val="50000"/>
                </a:schemeClr>
              </a:buClr>
            </a:pPr>
            <a:endParaRPr lang="en-US" sz="1800" dirty="0" smtClean="0"/>
          </a:p>
          <a:p>
            <a:pPr lvl="0">
              <a:buClr>
                <a:schemeClr val="accent2">
                  <a:lumMod val="50000"/>
                </a:schemeClr>
              </a:buClr>
            </a:pPr>
            <a:endParaRPr lang="en-US" sz="1800" dirty="0" smtClean="0"/>
          </a:p>
          <a:p>
            <a:pPr lvl="0">
              <a:buClr>
                <a:schemeClr val="accent2">
                  <a:lumMod val="50000"/>
                </a:schemeClr>
              </a:buClr>
            </a:pPr>
            <a:endParaRPr lang="en-US" sz="1800" dirty="0" smtClean="0"/>
          </a:p>
          <a:p>
            <a:pPr lvl="0">
              <a:buClr>
                <a:schemeClr val="accent2">
                  <a:lumMod val="50000"/>
                </a:schemeClr>
              </a:buClr>
            </a:pPr>
            <a:endParaRPr lang="en-US" sz="1800" dirty="0" smtClean="0"/>
          </a:p>
          <a:p>
            <a:pPr lvl="1">
              <a:buClr>
                <a:schemeClr val="accent2">
                  <a:lumMod val="50000"/>
                </a:schemeClr>
              </a:buClr>
              <a:buFont typeface="Courier New" pitchFamily="49" charset="0"/>
              <a:buChar char="o"/>
            </a:pPr>
            <a:endParaRPr lang="en-US" sz="1600" dirty="0" smtClean="0"/>
          </a:p>
          <a:p>
            <a:pPr lvl="1">
              <a:buClr>
                <a:schemeClr val="accent2">
                  <a:lumMod val="50000"/>
                </a:schemeClr>
              </a:buClr>
              <a:buFont typeface="Courier New" pitchFamily="49" charset="0"/>
              <a:buChar char="o"/>
            </a:pPr>
            <a:endParaRPr lang="en-US" sz="1800" dirty="0" smtClean="0"/>
          </a:p>
          <a:p>
            <a:pPr lvl="1">
              <a:buClr>
                <a:schemeClr val="accent2">
                  <a:lumMod val="50000"/>
                </a:schemeClr>
              </a:buClr>
              <a:buNone/>
            </a:pPr>
            <a:endParaRPr lang="en-US" sz="18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80288"/>
          </a:xfrm>
        </p:spPr>
        <p:txBody>
          <a:bodyPr>
            <a:normAutofit/>
          </a:bodyPr>
          <a:lstStyle/>
          <a:p>
            <a:r>
              <a:rPr lang="en-US" sz="3600" b="1" dirty="0" smtClean="0"/>
              <a:t>Marketing &amp; Advertising – continued</a:t>
            </a:r>
            <a:endParaRPr lang="en-US" sz="3600" b="1" dirty="0"/>
          </a:p>
        </p:txBody>
      </p:sp>
      <p:sp>
        <p:nvSpPr>
          <p:cNvPr id="3" name="Content Placeholder 2"/>
          <p:cNvSpPr>
            <a:spLocks noGrp="1"/>
          </p:cNvSpPr>
          <p:nvPr>
            <p:ph idx="1"/>
          </p:nvPr>
        </p:nvSpPr>
        <p:spPr>
          <a:xfrm>
            <a:off x="457200" y="1066800"/>
            <a:ext cx="8229600" cy="5562600"/>
          </a:xfrm>
        </p:spPr>
        <p:txBody>
          <a:bodyPr>
            <a:normAutofit fontScale="92500" lnSpcReduction="20000"/>
          </a:bodyPr>
          <a:lstStyle/>
          <a:p>
            <a:pPr lvl="0" algn="ctr">
              <a:buClr>
                <a:schemeClr val="accent2">
                  <a:lumMod val="50000"/>
                </a:schemeClr>
              </a:buClr>
              <a:buNone/>
            </a:pPr>
            <a:r>
              <a:rPr lang="en-US" sz="1900" b="1" dirty="0" smtClean="0"/>
              <a:t>Book Promotions in General</a:t>
            </a:r>
          </a:p>
          <a:p>
            <a:pPr lvl="0">
              <a:buClr>
                <a:schemeClr val="accent2">
                  <a:lumMod val="50000"/>
                </a:schemeClr>
              </a:buClr>
              <a:buNone/>
            </a:pPr>
            <a:r>
              <a:rPr lang="en-US" sz="1900" b="1" dirty="0" smtClean="0"/>
              <a:t>What does BQB/WriteLife do?</a:t>
            </a:r>
          </a:p>
          <a:p>
            <a:pPr lvl="0">
              <a:buClr>
                <a:schemeClr val="accent2">
                  <a:lumMod val="50000"/>
                </a:schemeClr>
              </a:buClr>
              <a:buFont typeface="Arial" pitchFamily="34" charset="0"/>
              <a:buChar char="•"/>
            </a:pPr>
            <a:r>
              <a:rPr lang="en-US" sz="1900" dirty="0" smtClean="0"/>
              <a:t>Sends out an </a:t>
            </a:r>
            <a:r>
              <a:rPr lang="en-US" sz="1900" dirty="0" err="1" smtClean="0"/>
              <a:t>eNewsletter</a:t>
            </a:r>
            <a:r>
              <a:rPr lang="en-US" sz="1900" dirty="0" smtClean="0"/>
              <a:t> on the 1</a:t>
            </a:r>
            <a:r>
              <a:rPr lang="en-US" sz="1900" baseline="30000" dirty="0" smtClean="0"/>
              <a:t>st</a:t>
            </a:r>
            <a:r>
              <a:rPr lang="en-US" sz="1900" dirty="0" smtClean="0"/>
              <a:t> and 15</a:t>
            </a:r>
            <a:r>
              <a:rPr lang="en-US" sz="1900" baseline="30000" dirty="0" smtClean="0"/>
              <a:t>th</a:t>
            </a:r>
            <a:r>
              <a:rPr lang="en-US" sz="1900" dirty="0" smtClean="0"/>
              <a:t> of each month to Booksellers, Customers, BQB/WriteLife Authors.</a:t>
            </a:r>
          </a:p>
          <a:p>
            <a:pPr lvl="0">
              <a:buClr>
                <a:schemeClr val="accent2">
                  <a:lumMod val="50000"/>
                </a:schemeClr>
              </a:buClr>
              <a:buFont typeface="Arial" pitchFamily="34" charset="0"/>
              <a:buChar char="•"/>
            </a:pPr>
            <a:r>
              <a:rPr lang="en-US" sz="1900" dirty="0" smtClean="0"/>
              <a:t>Attends book shows and festivals during the year where are books are featured.</a:t>
            </a:r>
          </a:p>
          <a:p>
            <a:pPr lvl="0">
              <a:buClr>
                <a:schemeClr val="accent2">
                  <a:lumMod val="50000"/>
                </a:schemeClr>
              </a:buClr>
              <a:buFont typeface="Arial" pitchFamily="34" charset="0"/>
              <a:buChar char="•"/>
            </a:pPr>
            <a:r>
              <a:rPr lang="en-US" sz="1900" dirty="0" smtClean="0"/>
              <a:t>Works with our print and eBook distributors to get included in promotions, sales, and/or advertising, when appropriate. </a:t>
            </a:r>
          </a:p>
          <a:p>
            <a:pPr lvl="0">
              <a:buClr>
                <a:schemeClr val="accent2">
                  <a:lumMod val="50000"/>
                </a:schemeClr>
              </a:buClr>
              <a:buFont typeface="Arial" pitchFamily="34" charset="0"/>
              <a:buChar char="•"/>
            </a:pPr>
            <a:r>
              <a:rPr lang="en-US" sz="1900" dirty="0" smtClean="0"/>
              <a:t>Works with Independent Bookseller Associations around the country.</a:t>
            </a:r>
          </a:p>
          <a:p>
            <a:pPr lvl="0">
              <a:buClr>
                <a:schemeClr val="accent2">
                  <a:lumMod val="50000"/>
                </a:schemeClr>
              </a:buClr>
              <a:buFont typeface="Arial" pitchFamily="34" charset="0"/>
              <a:buChar char="•"/>
            </a:pPr>
            <a:r>
              <a:rPr lang="en-US" sz="1900" dirty="0" smtClean="0"/>
              <a:t>Has an active social media campaign that promotes authors and books.</a:t>
            </a:r>
          </a:p>
          <a:p>
            <a:pPr lvl="0">
              <a:buClr>
                <a:schemeClr val="accent2">
                  <a:lumMod val="50000"/>
                </a:schemeClr>
              </a:buClr>
              <a:buFont typeface="Arial" pitchFamily="34" charset="0"/>
              <a:buChar char="•"/>
            </a:pPr>
            <a:r>
              <a:rPr lang="en-US" sz="1900" dirty="0" smtClean="0"/>
              <a:t>Has a blogger who blogs weekly about a variety of topics that always includes books, BQB/WriteLife books, authors, etc. </a:t>
            </a:r>
          </a:p>
          <a:p>
            <a:pPr lvl="0">
              <a:buClr>
                <a:schemeClr val="accent2">
                  <a:lumMod val="50000"/>
                </a:schemeClr>
              </a:buClr>
              <a:buFont typeface="Arial" pitchFamily="34" charset="0"/>
              <a:buChar char="•"/>
            </a:pPr>
            <a:r>
              <a:rPr lang="en-US" sz="1900" dirty="0" smtClean="0"/>
              <a:t>Takes advantage of other opportunities as they surface. </a:t>
            </a:r>
          </a:p>
          <a:p>
            <a:pPr lvl="0">
              <a:buClr>
                <a:schemeClr val="accent2">
                  <a:lumMod val="50000"/>
                </a:schemeClr>
              </a:buClr>
              <a:buFont typeface="Arial" pitchFamily="34" charset="0"/>
              <a:buChar char="•"/>
            </a:pPr>
            <a:endParaRPr lang="en-US" sz="1900" dirty="0" smtClean="0"/>
          </a:p>
          <a:p>
            <a:pPr lvl="0">
              <a:buClr>
                <a:schemeClr val="accent2">
                  <a:lumMod val="50000"/>
                </a:schemeClr>
              </a:buClr>
              <a:buNone/>
            </a:pPr>
            <a:r>
              <a:rPr lang="en-US" sz="1900" b="1" dirty="0" smtClean="0"/>
              <a:t>What can Authors do?</a:t>
            </a:r>
          </a:p>
          <a:p>
            <a:pPr lvl="0">
              <a:buClr>
                <a:schemeClr val="accent2">
                  <a:lumMod val="50000"/>
                </a:schemeClr>
              </a:buClr>
              <a:buFont typeface="Arial" pitchFamily="34" charset="0"/>
              <a:buChar char="•"/>
            </a:pPr>
            <a:r>
              <a:rPr lang="en-US" sz="1900" dirty="0" smtClean="0"/>
              <a:t>Know your niche market and find ways to promote your book(s) to them.</a:t>
            </a:r>
          </a:p>
          <a:p>
            <a:pPr lvl="0">
              <a:buClr>
                <a:schemeClr val="accent2">
                  <a:lumMod val="50000"/>
                </a:schemeClr>
              </a:buClr>
              <a:buFont typeface="Arial" pitchFamily="34" charset="0"/>
              <a:buChar char="•"/>
            </a:pPr>
            <a:r>
              <a:rPr lang="en-US" sz="1900" dirty="0" smtClean="0"/>
              <a:t>Attend local book shows and festivals.</a:t>
            </a:r>
          </a:p>
          <a:p>
            <a:pPr lvl="0">
              <a:buClr>
                <a:schemeClr val="accent2">
                  <a:lumMod val="50000"/>
                </a:schemeClr>
              </a:buClr>
              <a:buFont typeface="Arial" pitchFamily="34" charset="0"/>
              <a:buChar char="•"/>
            </a:pPr>
            <a:r>
              <a:rPr lang="en-US" sz="1900" dirty="0" smtClean="0"/>
              <a:t>Set up and attend book signings. </a:t>
            </a:r>
          </a:p>
          <a:p>
            <a:pPr lvl="0">
              <a:buClr>
                <a:schemeClr val="accent2">
                  <a:lumMod val="50000"/>
                </a:schemeClr>
              </a:buClr>
              <a:buFont typeface="Arial" pitchFamily="34" charset="0"/>
              <a:buChar char="•"/>
            </a:pPr>
            <a:r>
              <a:rPr lang="en-US" sz="1900" dirty="0" smtClean="0"/>
              <a:t>Use social media to build your author brand.</a:t>
            </a:r>
          </a:p>
          <a:p>
            <a:pPr lvl="0">
              <a:buClr>
                <a:schemeClr val="accent2">
                  <a:lumMod val="50000"/>
                </a:schemeClr>
              </a:buClr>
              <a:buFont typeface="Arial" pitchFamily="34" charset="0"/>
              <a:buChar char="•"/>
            </a:pPr>
            <a:r>
              <a:rPr lang="en-US" sz="1900" dirty="0" smtClean="0"/>
              <a:t>Always have bookmarks with you, ready to hand out when the opportunity presents itself.</a:t>
            </a:r>
          </a:p>
          <a:p>
            <a:pPr lvl="0">
              <a:buClr>
                <a:schemeClr val="accent2">
                  <a:lumMod val="50000"/>
                </a:schemeClr>
              </a:buClr>
              <a:buFont typeface="Arial" pitchFamily="34" charset="0"/>
              <a:buChar char="•"/>
            </a:pPr>
            <a:endParaRPr lang="en-US" sz="18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667512"/>
          </a:xfrm>
        </p:spPr>
        <p:txBody>
          <a:bodyPr>
            <a:normAutofit/>
          </a:bodyPr>
          <a:lstStyle/>
          <a:p>
            <a:r>
              <a:rPr lang="en-US" sz="3600" b="1" dirty="0" smtClean="0"/>
              <a:t>Giveaways</a:t>
            </a:r>
            <a:endParaRPr lang="en-US" sz="3600" b="1" dirty="0"/>
          </a:p>
        </p:txBody>
      </p:sp>
      <p:sp>
        <p:nvSpPr>
          <p:cNvPr id="3" name="Content Placeholder 2"/>
          <p:cNvSpPr>
            <a:spLocks noGrp="1"/>
          </p:cNvSpPr>
          <p:nvPr>
            <p:ph idx="1"/>
          </p:nvPr>
        </p:nvSpPr>
        <p:spPr>
          <a:xfrm>
            <a:off x="457200" y="1371600"/>
            <a:ext cx="8229600" cy="4953000"/>
          </a:xfrm>
        </p:spPr>
        <p:txBody>
          <a:bodyPr>
            <a:normAutofit fontScale="92500"/>
          </a:bodyPr>
          <a:lstStyle/>
          <a:p>
            <a:pPr>
              <a:buClr>
                <a:schemeClr val="accent2">
                  <a:lumMod val="50000"/>
                </a:schemeClr>
              </a:buClr>
              <a:buNone/>
            </a:pPr>
            <a:r>
              <a:rPr lang="en-US" sz="1800" b="1" dirty="0" smtClean="0"/>
              <a:t>Goodreads</a:t>
            </a:r>
          </a:p>
          <a:p>
            <a:pPr>
              <a:buClr>
                <a:schemeClr val="accent2">
                  <a:lumMod val="50000"/>
                </a:schemeClr>
              </a:buClr>
            </a:pPr>
            <a:r>
              <a:rPr lang="en-US" sz="1800" dirty="0" smtClean="0"/>
              <a:t>BQB/WriteLife sets up a Goodreads Giveaway on every book we publish. It generally runs for 90 days before the release date. We handle all details for the giveaway, sending out the books, etc.</a:t>
            </a:r>
          </a:p>
          <a:p>
            <a:pPr>
              <a:buClr>
                <a:schemeClr val="accent2">
                  <a:lumMod val="50000"/>
                </a:schemeClr>
              </a:buClr>
            </a:pPr>
            <a:r>
              <a:rPr lang="en-US" sz="1800" dirty="0" smtClean="0"/>
              <a:t>As an author, consider setting up a Goodreads giveaway on your book 6 months to a year after it has been released and then every year for about 3-5 years. Remember, it can take 3-5 years for a book and author to get established in the marketplace. </a:t>
            </a:r>
          </a:p>
          <a:p>
            <a:pPr>
              <a:buClr>
                <a:schemeClr val="accent2">
                  <a:lumMod val="50000"/>
                </a:schemeClr>
              </a:buClr>
              <a:buNone/>
            </a:pPr>
            <a:r>
              <a:rPr lang="en-US" sz="1800" b="1" dirty="0" smtClean="0"/>
              <a:t>Amazon</a:t>
            </a:r>
          </a:p>
          <a:p>
            <a:pPr>
              <a:buClr>
                <a:schemeClr val="accent2">
                  <a:lumMod val="50000"/>
                </a:schemeClr>
              </a:buClr>
            </a:pPr>
            <a:r>
              <a:rPr lang="en-US" sz="1800" dirty="0" smtClean="0"/>
              <a:t>BQB/WriteLife does not do giveaways on Amazon.</a:t>
            </a:r>
          </a:p>
          <a:p>
            <a:pPr>
              <a:buClr>
                <a:schemeClr val="accent2">
                  <a:lumMod val="50000"/>
                </a:schemeClr>
              </a:buClr>
            </a:pPr>
            <a:r>
              <a:rPr lang="en-US" sz="1800" dirty="0" smtClean="0"/>
              <a:t>As an author, consider doing an Amazon giveaway. Here’s a great article that explains the details </a:t>
            </a:r>
            <a:r>
              <a:rPr lang="en-US" sz="1800" dirty="0" smtClean="0">
                <a:hlinkClick r:id="rId2"/>
              </a:rPr>
              <a:t>http://jodierennerediting.blogspot.com/2015/03/using-new-amazon-giveaway-to-promote.html</a:t>
            </a:r>
            <a:endParaRPr lang="en-US" sz="1800" dirty="0" smtClean="0"/>
          </a:p>
          <a:p>
            <a:pPr>
              <a:buClr>
                <a:schemeClr val="accent2">
                  <a:lumMod val="50000"/>
                </a:schemeClr>
              </a:buClr>
              <a:buNone/>
            </a:pPr>
            <a:r>
              <a:rPr lang="en-US" sz="1800" b="1" dirty="0" smtClean="0"/>
              <a:t>Other Giveaways</a:t>
            </a:r>
          </a:p>
          <a:p>
            <a:pPr>
              <a:buClr>
                <a:schemeClr val="accent2">
                  <a:lumMod val="50000"/>
                </a:schemeClr>
              </a:buClr>
            </a:pPr>
            <a:r>
              <a:rPr lang="en-US" sz="1800" dirty="0" smtClean="0"/>
              <a:t>We’ve tried other giveaway sites like </a:t>
            </a:r>
            <a:r>
              <a:rPr lang="en-US" sz="1800" dirty="0" err="1" smtClean="0"/>
              <a:t>Rafflecopter</a:t>
            </a:r>
            <a:r>
              <a:rPr lang="en-US" sz="1800" dirty="0" smtClean="0"/>
              <a:t>, and haven’t been impressed.</a:t>
            </a:r>
          </a:p>
          <a:p>
            <a:pPr>
              <a:buClr>
                <a:schemeClr val="accent2">
                  <a:lumMod val="50000"/>
                </a:schemeClr>
              </a:buClr>
            </a:pPr>
            <a:r>
              <a:rPr lang="en-US" sz="1800" dirty="0" smtClean="0"/>
              <a:t>As an author, you can setup giveaways, but be careful where, how many books you give, and how often. Giving away your books too often and in too many places, can affect the perceived value. </a:t>
            </a:r>
          </a:p>
          <a:p>
            <a:pPr lvl="0">
              <a:buClr>
                <a:schemeClr val="accent2">
                  <a:lumMod val="50000"/>
                </a:schemeClr>
              </a:buClr>
              <a:buNone/>
            </a:pPr>
            <a:endParaRPr lang="en-US" sz="3000" dirty="0" smtClean="0"/>
          </a:p>
          <a:p>
            <a:pPr lvl="0">
              <a:buClr>
                <a:schemeClr val="accent2">
                  <a:lumMod val="50000"/>
                </a:schemeClr>
              </a:buClr>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667512"/>
          </a:xfrm>
        </p:spPr>
        <p:txBody>
          <a:bodyPr>
            <a:normAutofit/>
          </a:bodyPr>
          <a:lstStyle/>
          <a:p>
            <a:r>
              <a:rPr lang="en-US" sz="3600" b="1" dirty="0" smtClean="0"/>
              <a:t>Book Reviews</a:t>
            </a:r>
            <a:endParaRPr lang="en-US" sz="3600" b="1" dirty="0"/>
          </a:p>
        </p:txBody>
      </p:sp>
      <p:sp>
        <p:nvSpPr>
          <p:cNvPr id="3" name="Content Placeholder 2"/>
          <p:cNvSpPr>
            <a:spLocks noGrp="1"/>
          </p:cNvSpPr>
          <p:nvPr>
            <p:ph idx="1"/>
          </p:nvPr>
        </p:nvSpPr>
        <p:spPr>
          <a:xfrm>
            <a:off x="457200" y="1295400"/>
            <a:ext cx="8229600" cy="5029200"/>
          </a:xfrm>
        </p:spPr>
        <p:txBody>
          <a:bodyPr>
            <a:normAutofit/>
          </a:bodyPr>
          <a:lstStyle/>
          <a:p>
            <a:pPr>
              <a:buClr>
                <a:schemeClr val="accent2">
                  <a:lumMod val="50000"/>
                </a:schemeClr>
              </a:buClr>
            </a:pPr>
            <a:r>
              <a:rPr lang="en-US" sz="1800" dirty="0" smtClean="0"/>
              <a:t>Every book published by BQB/WriteLife is offered on NetGalley for review, generally 2-3 months before the release and will continue to be kept on the site as long as reviewers are downloading it.</a:t>
            </a:r>
          </a:p>
          <a:p>
            <a:pPr>
              <a:buClr>
                <a:schemeClr val="accent2">
                  <a:lumMod val="50000"/>
                </a:schemeClr>
              </a:buClr>
            </a:pPr>
            <a:r>
              <a:rPr lang="en-US" sz="1800" dirty="0" smtClean="0"/>
              <a:t>We also send out copies of books before the release date to influencers like Publishers Weekly, etc. </a:t>
            </a:r>
          </a:p>
          <a:p>
            <a:pPr>
              <a:buClr>
                <a:schemeClr val="accent2">
                  <a:lumMod val="50000"/>
                </a:schemeClr>
              </a:buClr>
            </a:pPr>
            <a:r>
              <a:rPr lang="en-US" sz="1800" dirty="0" smtClean="0"/>
              <a:t>As an author, you can send your book out for reviews to marketplace influencers before it is published. If you do so, either send a print copy or if you are sending a digital copy, make sure you get a review </a:t>
            </a:r>
            <a:r>
              <a:rPr lang="en-US" sz="1800" dirty="0" err="1" smtClean="0"/>
              <a:t>pdf</a:t>
            </a:r>
            <a:r>
              <a:rPr lang="en-US" sz="1800" dirty="0" smtClean="0"/>
              <a:t> copy from BQB/WriteLife that is bookmarked as “review copy.” Do not send out the regular </a:t>
            </a:r>
            <a:r>
              <a:rPr lang="en-US" sz="1800" dirty="0" err="1" smtClean="0"/>
              <a:t>pdf</a:t>
            </a:r>
            <a:r>
              <a:rPr lang="en-US" sz="1800" dirty="0" smtClean="0"/>
              <a:t> as that makes it much too easy for piracy. </a:t>
            </a:r>
          </a:p>
          <a:p>
            <a:pPr>
              <a:buClr>
                <a:schemeClr val="accent2">
                  <a:lumMod val="50000"/>
                </a:schemeClr>
              </a:buClr>
            </a:pPr>
            <a:r>
              <a:rPr lang="en-US" sz="1800" dirty="0" smtClean="0"/>
              <a:t>Is it appropriate to provide a “free” copy of my book for a review? Yes, the only way someone can review your book is if you send them: a print copy, a review </a:t>
            </a:r>
            <a:r>
              <a:rPr lang="en-US" sz="1800" dirty="0" err="1" smtClean="0"/>
              <a:t>pdf</a:t>
            </a:r>
            <a:r>
              <a:rPr lang="en-US" sz="1800" dirty="0" smtClean="0"/>
              <a:t>, or an ePub. I wouldn’t offer anything additional, unless required, and only then if it is a top book consumer influencer. </a:t>
            </a:r>
          </a:p>
          <a:p>
            <a:pPr>
              <a:buClr>
                <a:schemeClr val="accent2">
                  <a:lumMod val="50000"/>
                </a:schemeClr>
              </a:buClr>
            </a:pPr>
            <a:r>
              <a:rPr lang="en-US" sz="1800" dirty="0" smtClean="0"/>
              <a:t>Let John Daly </a:t>
            </a:r>
            <a:r>
              <a:rPr lang="en-US" sz="1800" dirty="0" smtClean="0">
                <a:hlinkClick r:id="rId2"/>
              </a:rPr>
              <a:t>johndalybooks@hotmail.com</a:t>
            </a:r>
            <a:r>
              <a:rPr lang="en-US" sz="1800" dirty="0" smtClean="0"/>
              <a:t>  </a:t>
            </a:r>
            <a:r>
              <a:rPr lang="en-US" sz="1800" dirty="0" smtClean="0"/>
              <a:t>know about any book reviews you get on your own so he can get them up on the review page of our BQB or WriteLife website and he can get them out on social media as well. </a:t>
            </a:r>
          </a:p>
          <a:p>
            <a:pPr lvl="0">
              <a:buClr>
                <a:schemeClr val="accent2">
                  <a:lumMod val="50000"/>
                </a:schemeClr>
              </a:buClr>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67512"/>
          </a:xfrm>
        </p:spPr>
        <p:txBody>
          <a:bodyPr>
            <a:normAutofit/>
          </a:bodyPr>
          <a:lstStyle/>
          <a:p>
            <a:r>
              <a:rPr lang="en-US" sz="3600" b="1" dirty="0" smtClean="0"/>
              <a:t>Book Reviews - continued</a:t>
            </a:r>
            <a:endParaRPr lang="en-US" sz="3600" b="1" dirty="0"/>
          </a:p>
        </p:txBody>
      </p:sp>
      <p:sp>
        <p:nvSpPr>
          <p:cNvPr id="3" name="Content Placeholder 2"/>
          <p:cNvSpPr>
            <a:spLocks noGrp="1"/>
          </p:cNvSpPr>
          <p:nvPr>
            <p:ph idx="1"/>
          </p:nvPr>
        </p:nvSpPr>
        <p:spPr>
          <a:xfrm>
            <a:off x="381000" y="1447800"/>
            <a:ext cx="8229600" cy="4876800"/>
          </a:xfrm>
        </p:spPr>
        <p:txBody>
          <a:bodyPr>
            <a:normAutofit/>
          </a:bodyPr>
          <a:lstStyle/>
          <a:p>
            <a:pPr>
              <a:buClr>
                <a:schemeClr val="accent2">
                  <a:lumMod val="50000"/>
                </a:schemeClr>
              </a:buClr>
            </a:pPr>
            <a:r>
              <a:rPr lang="en-US" sz="1800" dirty="0" smtClean="0"/>
              <a:t>It is appropriate for authors to pay for reviews (i.e. </a:t>
            </a:r>
            <a:r>
              <a:rPr lang="en-US" sz="1800" dirty="0" err="1" smtClean="0"/>
              <a:t>Kirkus</a:t>
            </a:r>
            <a:r>
              <a:rPr lang="en-US" sz="1800" dirty="0" smtClean="0"/>
              <a:t>, Chanticleer Reviews </a:t>
            </a:r>
            <a:r>
              <a:rPr lang="en-US" sz="1600" dirty="0" smtClean="0">
                <a:hlinkClick r:id="rId2"/>
              </a:rPr>
              <a:t>www.ChantiReviews.com</a:t>
            </a:r>
            <a:r>
              <a:rPr lang="en-US" sz="1600" dirty="0" smtClean="0"/>
              <a:t>, etc.) if they are credible sources. </a:t>
            </a:r>
          </a:p>
          <a:p>
            <a:pPr lvl="0">
              <a:buClr>
                <a:schemeClr val="accent2">
                  <a:lumMod val="50000"/>
                </a:schemeClr>
              </a:buClr>
            </a:pPr>
            <a:r>
              <a:rPr lang="en-US" sz="1800" dirty="0" smtClean="0"/>
              <a:t>Bloggers are a great source of book reviews. Here are some links to influential bloggers in different genres:</a:t>
            </a:r>
          </a:p>
          <a:p>
            <a:pPr lvl="1">
              <a:buClr>
                <a:schemeClr val="accent2">
                  <a:lumMod val="50000"/>
                </a:schemeClr>
              </a:buClr>
              <a:buFont typeface="Courier New" pitchFamily="49" charset="0"/>
              <a:buChar char="o"/>
            </a:pPr>
            <a:r>
              <a:rPr lang="en-US" sz="1800" dirty="0" smtClean="0">
                <a:hlinkClick r:id="rId3"/>
              </a:rPr>
              <a:t>http://www.blogmetrics.org/romance_novels</a:t>
            </a:r>
            <a:r>
              <a:rPr lang="en-US" sz="1800" dirty="0" smtClean="0"/>
              <a:t> (Top romance bloggers)</a:t>
            </a:r>
          </a:p>
          <a:p>
            <a:pPr lvl="1">
              <a:buClr>
                <a:schemeClr val="accent2">
                  <a:lumMod val="50000"/>
                </a:schemeClr>
              </a:buClr>
              <a:buFont typeface="Courier New" pitchFamily="49" charset="0"/>
              <a:buChar char="o"/>
            </a:pPr>
            <a:r>
              <a:rPr lang="en-US" sz="1800" dirty="0" smtClean="0">
                <a:hlinkClick r:id="rId4"/>
              </a:rPr>
              <a:t>http://www.blogmetrics.org/books</a:t>
            </a:r>
            <a:r>
              <a:rPr lang="en-US" sz="1800" dirty="0" smtClean="0"/>
              <a:t> (Top 50 Book Blogs)</a:t>
            </a:r>
          </a:p>
          <a:p>
            <a:pPr lvl="0">
              <a:buClr>
                <a:schemeClr val="accent2">
                  <a:lumMod val="50000"/>
                </a:schemeClr>
              </a:buClr>
            </a:pPr>
            <a:r>
              <a:rPr lang="en-US" sz="1800" dirty="0" smtClean="0"/>
              <a:t>Book reviews don’t have to stop once your book has been published, or if it has been on the marketplace for a while.  Look for bloggers that specialize in backlist books, i.e. </a:t>
            </a:r>
            <a:r>
              <a:rPr lang="en-US" sz="1800" dirty="0" smtClean="0">
                <a:hlinkClick r:id="rId5"/>
              </a:rPr>
              <a:t>https://bookbacklist.wordpress.com/about/</a:t>
            </a:r>
            <a:endParaRPr lang="en-US" sz="1800" dirty="0" smtClean="0"/>
          </a:p>
          <a:p>
            <a:pPr lvl="0">
              <a:buClr>
                <a:schemeClr val="accent2">
                  <a:lumMod val="50000"/>
                </a:schemeClr>
              </a:buClr>
            </a:pPr>
            <a:r>
              <a:rPr lang="en-US" sz="1800" dirty="0" smtClean="0"/>
              <a:t>Watch for local resources such as regional magazines or online magazines that do book reviews.</a:t>
            </a:r>
          </a:p>
          <a:p>
            <a:pPr lvl="0">
              <a:buClr>
                <a:schemeClr val="accent2">
                  <a:lumMod val="50000"/>
                </a:schemeClr>
              </a:buClr>
            </a:pPr>
            <a:r>
              <a:rPr lang="en-US" sz="1800" dirty="0" smtClean="0"/>
              <a:t>Find magazines that focus on your genre and see if they do book reviews.</a:t>
            </a:r>
          </a:p>
          <a:p>
            <a:pPr lvl="0">
              <a:buClr>
                <a:schemeClr val="accent2">
                  <a:lumMod val="50000"/>
                </a:schemeClr>
              </a:buClr>
            </a:pPr>
            <a:r>
              <a:rPr lang="en-US" sz="1800" dirty="0" smtClean="0"/>
              <a:t>Ask your social media circles if they would post reviews on your book on Amazon or Goodreads. You might be surprised how many people have read your book, but just don’t think of posting a review. </a:t>
            </a:r>
          </a:p>
          <a:p>
            <a:pPr lvl="0">
              <a:buClr>
                <a:schemeClr val="accent2">
                  <a:lumMod val="50000"/>
                </a:schemeClr>
              </a:buClr>
              <a:buNone/>
            </a:pPr>
            <a:endParaRPr lang="en-US" sz="3000" dirty="0" smtClean="0"/>
          </a:p>
          <a:p>
            <a:pPr lvl="0">
              <a:buClr>
                <a:schemeClr val="accent2">
                  <a:lumMod val="50000"/>
                </a:schemeClr>
              </a:buClr>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600" b="1" dirty="0" smtClean="0"/>
              <a:t>Book Clubs</a:t>
            </a:r>
            <a:endParaRPr lang="en-US" sz="3600" b="1" dirty="0"/>
          </a:p>
        </p:txBody>
      </p:sp>
      <p:sp>
        <p:nvSpPr>
          <p:cNvPr id="3" name="Content Placeholder 2"/>
          <p:cNvSpPr>
            <a:spLocks noGrp="1"/>
          </p:cNvSpPr>
          <p:nvPr>
            <p:ph idx="1"/>
          </p:nvPr>
        </p:nvSpPr>
        <p:spPr>
          <a:xfrm>
            <a:off x="457200" y="1524000"/>
            <a:ext cx="8229600" cy="4800600"/>
          </a:xfrm>
        </p:spPr>
        <p:txBody>
          <a:bodyPr>
            <a:normAutofit fontScale="40000" lnSpcReduction="20000"/>
          </a:bodyPr>
          <a:lstStyle/>
          <a:p>
            <a:pPr lvl="0" algn="ctr">
              <a:buClr>
                <a:schemeClr val="accent2">
                  <a:lumMod val="50000"/>
                </a:schemeClr>
              </a:buClr>
              <a:buNone/>
            </a:pPr>
            <a:r>
              <a:rPr lang="en-US" sz="4200" b="1" dirty="0" smtClean="0"/>
              <a:t>Many well-known authors have kicked up their awareness through book clubs. </a:t>
            </a:r>
          </a:p>
          <a:p>
            <a:pPr lvl="0">
              <a:buClr>
                <a:schemeClr val="accent2">
                  <a:lumMod val="50000"/>
                </a:schemeClr>
              </a:buClr>
              <a:buNone/>
            </a:pPr>
            <a:endParaRPr lang="en-US" sz="4200" b="1" u="sng" dirty="0" smtClean="0"/>
          </a:p>
          <a:p>
            <a:pPr lvl="0">
              <a:buClr>
                <a:schemeClr val="accent2">
                  <a:lumMod val="50000"/>
                </a:schemeClr>
              </a:buClr>
              <a:buNone/>
            </a:pPr>
            <a:r>
              <a:rPr lang="en-US" sz="4200" b="1" u="sng" dirty="0" smtClean="0"/>
              <a:t>Finding them:</a:t>
            </a:r>
          </a:p>
          <a:p>
            <a:pPr lvl="0">
              <a:buClr>
                <a:schemeClr val="accent2">
                  <a:lumMod val="50000"/>
                </a:schemeClr>
              </a:buClr>
              <a:buNone/>
            </a:pPr>
            <a:endParaRPr lang="en-US" sz="4200" b="1" u="sng" dirty="0" smtClean="0"/>
          </a:p>
          <a:p>
            <a:pPr lvl="0">
              <a:buClr>
                <a:schemeClr val="accent2">
                  <a:lumMod val="50000"/>
                </a:schemeClr>
              </a:buClr>
              <a:buFont typeface="Arial" pitchFamily="34" charset="0"/>
              <a:buChar char="•"/>
            </a:pPr>
            <a:r>
              <a:rPr lang="en-US" sz="4200" dirty="0" smtClean="0"/>
              <a:t>Ask your friends and acquaintances. </a:t>
            </a:r>
          </a:p>
          <a:p>
            <a:pPr lvl="0">
              <a:buClr>
                <a:schemeClr val="accent2">
                  <a:lumMod val="50000"/>
                </a:schemeClr>
              </a:buClr>
              <a:buFont typeface="Arial" pitchFamily="34" charset="0"/>
              <a:buChar char="•"/>
            </a:pPr>
            <a:r>
              <a:rPr lang="en-US" sz="4200" dirty="0" smtClean="0">
                <a:hlinkClick r:id="rId2"/>
              </a:rPr>
              <a:t>www.wherewriterswin.com</a:t>
            </a:r>
            <a:r>
              <a:rPr lang="en-US" sz="4200" dirty="0" smtClean="0"/>
              <a:t> provides a list of book clubs for their Winner Circle members. </a:t>
            </a:r>
          </a:p>
          <a:p>
            <a:pPr lvl="0">
              <a:buClr>
                <a:schemeClr val="accent2">
                  <a:lumMod val="50000"/>
                </a:schemeClr>
              </a:buClr>
              <a:buFont typeface="Arial" pitchFamily="34" charset="0"/>
              <a:buChar char="•"/>
            </a:pPr>
            <a:r>
              <a:rPr lang="en-US" sz="4200" dirty="0" smtClean="0"/>
              <a:t>Check out your local library, bookstores, or coffee shops where book clubs often meet.</a:t>
            </a:r>
          </a:p>
          <a:p>
            <a:pPr lvl="0">
              <a:buClr>
                <a:schemeClr val="accent2">
                  <a:lumMod val="50000"/>
                </a:schemeClr>
              </a:buClr>
              <a:buFont typeface="Arial" pitchFamily="34" charset="0"/>
              <a:buChar char="•"/>
            </a:pPr>
            <a:r>
              <a:rPr lang="en-US" sz="4200" dirty="0" smtClean="0"/>
              <a:t>Search for book clubs on </a:t>
            </a:r>
            <a:r>
              <a:rPr lang="en-US" sz="4200" dirty="0" err="1" smtClean="0"/>
              <a:t>Facebook</a:t>
            </a:r>
            <a:r>
              <a:rPr lang="en-US" sz="4200" dirty="0" smtClean="0"/>
              <a:t> and Goodreads</a:t>
            </a:r>
          </a:p>
          <a:p>
            <a:pPr lvl="0">
              <a:buClr>
                <a:schemeClr val="accent2">
                  <a:lumMod val="50000"/>
                </a:schemeClr>
              </a:buClr>
              <a:buFont typeface="Arial" pitchFamily="34" charset="0"/>
              <a:buChar char="•"/>
            </a:pPr>
            <a:r>
              <a:rPr lang="en-US" sz="4200" dirty="0" smtClean="0"/>
              <a:t>Search online for book clubs in your city.</a:t>
            </a:r>
          </a:p>
          <a:p>
            <a:pPr lvl="0">
              <a:buClr>
                <a:schemeClr val="accent2">
                  <a:lumMod val="50000"/>
                </a:schemeClr>
              </a:buClr>
              <a:buFont typeface="Arial" pitchFamily="34" charset="0"/>
              <a:buChar char="•"/>
            </a:pPr>
            <a:r>
              <a:rPr lang="en-US" sz="4200" dirty="0" smtClean="0"/>
              <a:t>Create a Google (Giga) Alert for book clubs.</a:t>
            </a:r>
          </a:p>
          <a:p>
            <a:pPr lvl="0">
              <a:buClr>
                <a:schemeClr val="accent2">
                  <a:lumMod val="50000"/>
                </a:schemeClr>
              </a:buClr>
              <a:buFont typeface="Arial" pitchFamily="34" charset="0"/>
              <a:buChar char="•"/>
            </a:pPr>
            <a:r>
              <a:rPr lang="en-US" sz="4200" dirty="0" smtClean="0"/>
              <a:t>Check out </a:t>
            </a:r>
            <a:r>
              <a:rPr lang="en-US" sz="4200" dirty="0" smtClean="0">
                <a:hlinkClick r:id="rId3"/>
              </a:rPr>
              <a:t>http://bookclub.meetup.com</a:t>
            </a:r>
            <a:r>
              <a:rPr lang="en-US" sz="4200" dirty="0" smtClean="0"/>
              <a:t> Put in your zip code and it will list the book clubs in your area along with the pertinent information.</a:t>
            </a:r>
          </a:p>
          <a:p>
            <a:pPr lvl="0">
              <a:buClr>
                <a:schemeClr val="accent2">
                  <a:lumMod val="50000"/>
                </a:schemeClr>
              </a:buClr>
              <a:buFont typeface="Arial" pitchFamily="34" charset="0"/>
              <a:buChar char="•"/>
            </a:pPr>
            <a:r>
              <a:rPr lang="en-US" sz="4200" dirty="0" smtClean="0">
                <a:hlinkClick r:id="rId4"/>
              </a:rPr>
              <a:t>www.readerscircle.org</a:t>
            </a:r>
            <a:r>
              <a:rPr lang="en-US" sz="4200" dirty="0" smtClean="0"/>
              <a:t> let’s you put in a zip code and will provide local book club and contact information. </a:t>
            </a:r>
          </a:p>
          <a:p>
            <a:pPr lvl="0">
              <a:buClr>
                <a:schemeClr val="accent2">
                  <a:lumMod val="50000"/>
                </a:schemeClr>
              </a:buClr>
              <a:buFont typeface="Arial" pitchFamily="34" charset="0"/>
              <a:buChar char="•"/>
            </a:pPr>
            <a:r>
              <a:rPr lang="en-US" sz="4200" dirty="0" smtClean="0"/>
              <a:t>Use relevant hash-tags on your social media. John Daly uses #</a:t>
            </a:r>
            <a:r>
              <a:rPr lang="en-US" sz="4200" dirty="0" err="1" smtClean="0"/>
              <a:t>ColoradoBookClubs</a:t>
            </a:r>
            <a:r>
              <a:rPr lang="en-US" sz="4200" dirty="0" smtClean="0"/>
              <a:t>. </a:t>
            </a:r>
          </a:p>
          <a:p>
            <a:pPr lvl="0">
              <a:buClr>
                <a:schemeClr val="accent2">
                  <a:lumMod val="50000"/>
                </a:schemeClr>
              </a:buClr>
              <a:buFont typeface="Arial" pitchFamily="34" charset="0"/>
              <a:buChar char="•"/>
            </a:pPr>
            <a:r>
              <a:rPr lang="en-US" sz="4200" dirty="0" smtClean="0"/>
              <a:t>Have a list of “Suggested Book Club Questions” on your author website along with your contact information.  </a:t>
            </a:r>
          </a:p>
          <a:p>
            <a:pPr lvl="1">
              <a:buClr>
                <a:schemeClr val="accent2">
                  <a:lumMod val="50000"/>
                </a:schemeClr>
              </a:buClr>
            </a:pPr>
            <a:endParaRPr lang="en-US" sz="20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600" b="1" dirty="0" smtClean="0"/>
              <a:t>Publicity</a:t>
            </a:r>
            <a:endParaRPr lang="en-US" sz="3600" b="1" dirty="0"/>
          </a:p>
        </p:txBody>
      </p:sp>
      <p:sp>
        <p:nvSpPr>
          <p:cNvPr id="3" name="Content Placeholder 2"/>
          <p:cNvSpPr>
            <a:spLocks noGrp="1"/>
          </p:cNvSpPr>
          <p:nvPr>
            <p:ph idx="1"/>
          </p:nvPr>
        </p:nvSpPr>
        <p:spPr>
          <a:xfrm>
            <a:off x="457200" y="1447800"/>
            <a:ext cx="8229600" cy="4876800"/>
          </a:xfrm>
        </p:spPr>
        <p:txBody>
          <a:bodyPr>
            <a:normAutofit/>
          </a:bodyPr>
          <a:lstStyle/>
          <a:p>
            <a:pPr lvl="0">
              <a:buClr>
                <a:schemeClr val="accent2">
                  <a:lumMod val="50000"/>
                </a:schemeClr>
              </a:buClr>
              <a:buNone/>
            </a:pPr>
            <a:r>
              <a:rPr lang="en-US" sz="2000" b="1" dirty="0" smtClean="0"/>
              <a:t>General Info:</a:t>
            </a:r>
          </a:p>
          <a:p>
            <a:pPr lvl="0">
              <a:buClr>
                <a:schemeClr val="accent2">
                  <a:lumMod val="50000"/>
                </a:schemeClr>
              </a:buClr>
              <a:buFont typeface="Arial" pitchFamily="34" charset="0"/>
              <a:buChar char="•"/>
            </a:pPr>
            <a:r>
              <a:rPr lang="en-US" sz="2000" dirty="0" smtClean="0"/>
              <a:t>Publicity is getting appearances on television or radio programs, articles in magazines, newspapers, etc.</a:t>
            </a:r>
          </a:p>
          <a:p>
            <a:pPr lvl="0">
              <a:buClr>
                <a:schemeClr val="accent2">
                  <a:lumMod val="50000"/>
                </a:schemeClr>
              </a:buClr>
              <a:buFont typeface="Arial" pitchFamily="34" charset="0"/>
              <a:buChar char="•"/>
            </a:pPr>
            <a:r>
              <a:rPr lang="en-US" sz="2000" dirty="0" smtClean="0"/>
              <a:t>At this point in time, BQB/WriteLife does not have a publicist and we do not initiate publicity but we will work with authors who do.</a:t>
            </a:r>
          </a:p>
          <a:p>
            <a:pPr lvl="0">
              <a:buClr>
                <a:schemeClr val="accent2">
                  <a:lumMod val="50000"/>
                </a:schemeClr>
              </a:buClr>
              <a:buFont typeface="Arial" pitchFamily="34" charset="0"/>
              <a:buChar char="•"/>
            </a:pPr>
            <a:r>
              <a:rPr lang="en-US" sz="2000" dirty="0" smtClean="0"/>
              <a:t>Publicity is handled by each individual author or a publicist they hire.</a:t>
            </a:r>
          </a:p>
          <a:p>
            <a:pPr lvl="0">
              <a:buClr>
                <a:schemeClr val="accent2">
                  <a:lumMod val="50000"/>
                </a:schemeClr>
              </a:buClr>
              <a:buFont typeface="Arial" pitchFamily="34" charset="0"/>
              <a:buChar char="•"/>
            </a:pPr>
            <a:r>
              <a:rPr lang="en-US" sz="2000" dirty="0" smtClean="0"/>
              <a:t>BQB/WriteLife does have PowerPoint slides to help guide authors on how to obtain publicity.  To receive them email </a:t>
            </a:r>
            <a:r>
              <a:rPr lang="en-US" sz="2000" dirty="0" smtClean="0">
                <a:hlinkClick r:id="rId2"/>
              </a:rPr>
              <a:t>terri@bqbpublishing.com</a:t>
            </a:r>
            <a:r>
              <a:rPr lang="en-US" sz="2000" dirty="0" smtClean="0"/>
              <a:t> </a:t>
            </a:r>
          </a:p>
          <a:p>
            <a:pPr lvl="0">
              <a:buClr>
                <a:schemeClr val="accent2">
                  <a:lumMod val="50000"/>
                </a:schemeClr>
              </a:buClr>
              <a:buFont typeface="Arial" pitchFamily="34" charset="0"/>
              <a:buChar char="•"/>
            </a:pPr>
            <a:r>
              <a:rPr lang="en-US" sz="2000" dirty="0" smtClean="0"/>
              <a:t>BQB/WriteLife provides files for the contents of a press kit and directions on how to use it. If you don’t have your press kit files and your book has already been released, email </a:t>
            </a:r>
            <a:r>
              <a:rPr lang="en-US" sz="2000" dirty="0" smtClean="0">
                <a:hlinkClick r:id="rId2"/>
              </a:rPr>
              <a:t>terri@bqbpublishing.com</a:t>
            </a:r>
            <a:r>
              <a:rPr lang="en-US" sz="2000" dirty="0" smtClean="0"/>
              <a:t>  If your book hasn’t released yet, you will receive your press kit files before it releases.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600" b="1" dirty="0" smtClean="0"/>
              <a:t>Award Entries</a:t>
            </a:r>
            <a:endParaRPr lang="en-US" sz="3600" b="1" dirty="0"/>
          </a:p>
        </p:txBody>
      </p:sp>
      <p:sp>
        <p:nvSpPr>
          <p:cNvPr id="3" name="Content Placeholder 2"/>
          <p:cNvSpPr>
            <a:spLocks noGrp="1"/>
          </p:cNvSpPr>
          <p:nvPr>
            <p:ph idx="1"/>
          </p:nvPr>
        </p:nvSpPr>
        <p:spPr>
          <a:xfrm>
            <a:off x="457200" y="1447800"/>
            <a:ext cx="8229600" cy="4876800"/>
          </a:xfrm>
        </p:spPr>
        <p:txBody>
          <a:bodyPr>
            <a:normAutofit/>
          </a:bodyPr>
          <a:lstStyle/>
          <a:p>
            <a:pPr lvl="0">
              <a:buClr>
                <a:schemeClr val="accent2">
                  <a:lumMod val="50000"/>
                </a:schemeClr>
              </a:buClr>
              <a:buNone/>
            </a:pPr>
            <a:r>
              <a:rPr lang="en-US" sz="2000" dirty="0" smtClean="0"/>
              <a:t>We recommend entering your books in award contests</a:t>
            </a:r>
          </a:p>
          <a:p>
            <a:pPr lvl="0">
              <a:buClr>
                <a:schemeClr val="accent2">
                  <a:lumMod val="50000"/>
                </a:schemeClr>
              </a:buClr>
              <a:buNone/>
            </a:pPr>
            <a:r>
              <a:rPr lang="en-US" sz="2000" dirty="0" smtClean="0"/>
              <a:t>Because winning awards for your book(s) can help garner</a:t>
            </a:r>
          </a:p>
          <a:p>
            <a:pPr lvl="0">
              <a:buClr>
                <a:schemeClr val="accent2">
                  <a:lumMod val="50000"/>
                </a:schemeClr>
              </a:buClr>
              <a:buNone/>
            </a:pPr>
            <a:r>
              <a:rPr lang="en-US" sz="2000" dirty="0" smtClean="0"/>
              <a:t>publicity and help build your author brand.</a:t>
            </a:r>
          </a:p>
          <a:p>
            <a:pPr lvl="0">
              <a:buClr>
                <a:schemeClr val="accent2">
                  <a:lumMod val="50000"/>
                </a:schemeClr>
              </a:buClr>
            </a:pPr>
            <a:r>
              <a:rPr lang="en-US" sz="2000" dirty="0" smtClean="0"/>
              <a:t>There are a variety of award programs available  - do some research</a:t>
            </a:r>
          </a:p>
          <a:p>
            <a:pPr lvl="0">
              <a:buClr>
                <a:schemeClr val="accent2">
                  <a:lumMod val="50000"/>
                </a:schemeClr>
              </a:buClr>
            </a:pPr>
            <a:r>
              <a:rPr lang="en-US" sz="2000" dirty="0" smtClean="0"/>
              <a:t>The ones I recommend entering – in this priority</a:t>
            </a:r>
          </a:p>
          <a:p>
            <a:pPr lvl="1">
              <a:buClr>
                <a:schemeClr val="accent2">
                  <a:lumMod val="50000"/>
                </a:schemeClr>
              </a:buClr>
              <a:buFont typeface="Courier New" pitchFamily="49" charset="0"/>
              <a:buChar char="o"/>
            </a:pPr>
            <a:r>
              <a:rPr lang="en-US" sz="1800" dirty="0" smtClean="0"/>
              <a:t>Benjamin Franklin Awards</a:t>
            </a:r>
          </a:p>
          <a:p>
            <a:pPr lvl="1">
              <a:buClr>
                <a:schemeClr val="accent2">
                  <a:lumMod val="50000"/>
                </a:schemeClr>
              </a:buClr>
              <a:buFont typeface="Courier New" pitchFamily="49" charset="0"/>
              <a:buChar char="o"/>
            </a:pPr>
            <a:r>
              <a:rPr lang="en-US" sz="1800" dirty="0" err="1" smtClean="0"/>
              <a:t>Ippy</a:t>
            </a:r>
            <a:r>
              <a:rPr lang="en-US" sz="1800" dirty="0" smtClean="0"/>
              <a:t> Awards </a:t>
            </a:r>
          </a:p>
          <a:p>
            <a:pPr lvl="1">
              <a:buClr>
                <a:schemeClr val="accent2">
                  <a:lumMod val="50000"/>
                </a:schemeClr>
              </a:buClr>
              <a:buFont typeface="Courier New" pitchFamily="49" charset="0"/>
              <a:buChar char="o"/>
            </a:pPr>
            <a:r>
              <a:rPr lang="en-US" sz="1800" dirty="0" err="1" smtClean="0"/>
              <a:t>IndieFab</a:t>
            </a:r>
            <a:r>
              <a:rPr lang="en-US" sz="1800" dirty="0" smtClean="0"/>
              <a:t> Awards</a:t>
            </a:r>
          </a:p>
          <a:p>
            <a:pPr lvl="1">
              <a:buClr>
                <a:schemeClr val="accent2">
                  <a:lumMod val="50000"/>
                </a:schemeClr>
              </a:buClr>
              <a:buFont typeface="Courier New" pitchFamily="49" charset="0"/>
              <a:buChar char="o"/>
            </a:pPr>
            <a:r>
              <a:rPr lang="en-US" sz="1800" dirty="0" smtClean="0"/>
              <a:t>American Library Association Awards</a:t>
            </a:r>
          </a:p>
          <a:p>
            <a:pPr>
              <a:buClr>
                <a:schemeClr val="accent2">
                  <a:lumMod val="50000"/>
                </a:schemeClr>
              </a:buClr>
            </a:pPr>
            <a:r>
              <a:rPr lang="en-US" sz="2000" dirty="0" smtClean="0"/>
              <a:t>Awards can generate media opportunities.</a:t>
            </a:r>
          </a:p>
          <a:p>
            <a:pPr lvl="0">
              <a:buClr>
                <a:schemeClr val="accent2">
                  <a:lumMod val="50000"/>
                </a:schemeClr>
              </a:buClr>
            </a:pPr>
            <a:r>
              <a:rPr lang="en-US" sz="2000" dirty="0" smtClean="0"/>
              <a:t>Integrate the entry fee costs into your marketing budget.</a:t>
            </a:r>
          </a:p>
          <a:p>
            <a:pPr lvl="0">
              <a:buClr>
                <a:schemeClr val="accent2">
                  <a:lumMod val="50000"/>
                </a:schemeClr>
              </a:buClr>
            </a:pPr>
            <a:r>
              <a:rPr lang="en-US" sz="2000" dirty="0" smtClean="0"/>
              <a:t>If you win, try to attend the ceremony. </a:t>
            </a:r>
          </a:p>
          <a:p>
            <a:endParaRPr lang="en-US" dirty="0"/>
          </a:p>
        </p:txBody>
      </p:sp>
      <p:pic>
        <p:nvPicPr>
          <p:cNvPr id="4100" name="Picture 4" descr="http://inkwaterpress.com/wp-content/uploads/2011/05/IppyLogo.jpg">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543800" y="3505200"/>
            <a:ext cx="1066800" cy="1066800"/>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6" descr="BFA Silver Winner"/>
          <p:cNvPicPr/>
          <p:nvPr/>
        </p:nvPicPr>
        <p:blipFill>
          <a:blip r:embed="rId4" cstate="print"/>
          <a:srcRect/>
          <a:stretch>
            <a:fillRect/>
          </a:stretch>
        </p:blipFill>
        <p:spPr bwMode="auto">
          <a:xfrm>
            <a:off x="5791200" y="3505200"/>
            <a:ext cx="1143000" cy="121412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229600" cy="780288"/>
          </a:xfrm>
        </p:spPr>
        <p:txBody>
          <a:bodyPr>
            <a:normAutofit/>
          </a:bodyPr>
          <a:lstStyle/>
          <a:p>
            <a:r>
              <a:rPr lang="en-US" sz="3600" b="1" dirty="0" smtClean="0"/>
              <a:t>Explaining our Royalty Reports</a:t>
            </a:r>
            <a:endParaRPr lang="en-US" sz="3600" b="1" dirty="0"/>
          </a:p>
        </p:txBody>
      </p:sp>
      <p:sp>
        <p:nvSpPr>
          <p:cNvPr id="3" name="Content Placeholder 2"/>
          <p:cNvSpPr>
            <a:spLocks noGrp="1"/>
          </p:cNvSpPr>
          <p:nvPr>
            <p:ph idx="1"/>
          </p:nvPr>
        </p:nvSpPr>
        <p:spPr>
          <a:xfrm>
            <a:off x="381000" y="1524000"/>
            <a:ext cx="8229600" cy="5334000"/>
          </a:xfrm>
        </p:spPr>
        <p:txBody>
          <a:bodyPr>
            <a:normAutofit/>
          </a:bodyPr>
          <a:lstStyle/>
          <a:p>
            <a:pPr lvl="0">
              <a:buClr>
                <a:schemeClr val="accent2">
                  <a:lumMod val="50000"/>
                </a:schemeClr>
              </a:buClr>
            </a:pPr>
            <a:r>
              <a:rPr lang="en-US" sz="1800" dirty="0" smtClean="0"/>
              <a:t>Your royalty report file has different sheets for print books and eBooks. (Look at the bottom of the screen when the file is pulled up).</a:t>
            </a:r>
          </a:p>
          <a:p>
            <a:pPr lvl="0">
              <a:buClr>
                <a:schemeClr val="accent2">
                  <a:lumMod val="50000"/>
                </a:schemeClr>
              </a:buClr>
            </a:pPr>
            <a:r>
              <a:rPr lang="en-US" sz="1800" dirty="0" smtClean="0"/>
              <a:t>If you have more than one book with us, each book will have a sheet for print book sales and a sheet for eBook sales. </a:t>
            </a:r>
          </a:p>
          <a:p>
            <a:pPr lvl="0">
              <a:buClr>
                <a:schemeClr val="accent2">
                  <a:lumMod val="50000"/>
                </a:schemeClr>
              </a:buClr>
            </a:pPr>
            <a:r>
              <a:rPr lang="en-US" sz="1800" dirty="0" smtClean="0"/>
              <a:t>Each sheet is divided with a yellow line. Anything listed above the yellow line means that the books have been ordered and we have been paid for the order. Anything below the yellow line means the order has been placed, but we have not yet received payment.</a:t>
            </a:r>
          </a:p>
          <a:p>
            <a:pPr lvl="0">
              <a:buClr>
                <a:schemeClr val="accent2">
                  <a:lumMod val="50000"/>
                </a:schemeClr>
              </a:buClr>
            </a:pPr>
            <a:r>
              <a:rPr lang="en-US" sz="1800" dirty="0" smtClean="0"/>
              <a:t>Once payment is made to us, orders are moved from below the yellow line to above the yellow line.</a:t>
            </a:r>
          </a:p>
          <a:p>
            <a:pPr lvl="0">
              <a:buClr>
                <a:schemeClr val="accent2">
                  <a:lumMod val="50000"/>
                </a:schemeClr>
              </a:buClr>
            </a:pPr>
            <a:r>
              <a:rPr lang="en-US" sz="1800" dirty="0" smtClean="0"/>
              <a:t>Royalties are recorded from the 5-10</a:t>
            </a:r>
            <a:r>
              <a:rPr lang="en-US" sz="1800" baseline="30000" dirty="0" smtClean="0"/>
              <a:t>th</a:t>
            </a:r>
            <a:r>
              <a:rPr lang="en-US" sz="1800" dirty="0" smtClean="0"/>
              <a:t> of each month for sales up to the end of the previous month. </a:t>
            </a:r>
          </a:p>
          <a:p>
            <a:pPr lvl="0">
              <a:buClr>
                <a:schemeClr val="accent2">
                  <a:lumMod val="50000"/>
                </a:schemeClr>
              </a:buClr>
            </a:pPr>
            <a:r>
              <a:rPr lang="en-US" sz="1800" dirty="0" smtClean="0"/>
              <a:t>Whenever your author royalties (above the yellow line) are more than $50, you will receive a royalty check. (Checks are generally sent out around the 15</a:t>
            </a:r>
            <a:r>
              <a:rPr lang="en-US" sz="1800" baseline="30000" dirty="0" smtClean="0"/>
              <a:t>th</a:t>
            </a:r>
            <a:r>
              <a:rPr lang="en-US" sz="1800" dirty="0" smtClean="0"/>
              <a:t>)</a:t>
            </a:r>
          </a:p>
          <a:p>
            <a:pPr lvl="0">
              <a:buClr>
                <a:schemeClr val="accent2">
                  <a:lumMod val="50000"/>
                </a:schemeClr>
              </a:buClr>
            </a:pPr>
            <a:r>
              <a:rPr lang="en-US" sz="1800" dirty="0" smtClean="0"/>
              <a:t>Payments to us can range anywhere from 30 days after the sale to up to six months after the sale, depending on the retailers and distributor.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fontScale="90000"/>
          </a:bodyPr>
          <a:lstStyle/>
          <a:p>
            <a:r>
              <a:rPr lang="en-US" b="1" dirty="0" smtClean="0"/>
              <a:t>Overview	</a:t>
            </a:r>
            <a:endParaRPr lang="en-US" b="1" dirty="0"/>
          </a:p>
        </p:txBody>
      </p:sp>
      <p:sp>
        <p:nvSpPr>
          <p:cNvPr id="3" name="Content Placeholder 2"/>
          <p:cNvSpPr>
            <a:spLocks noGrp="1"/>
          </p:cNvSpPr>
          <p:nvPr>
            <p:ph idx="1"/>
          </p:nvPr>
        </p:nvSpPr>
        <p:spPr>
          <a:xfrm>
            <a:off x="457200" y="1447800"/>
            <a:ext cx="8229600" cy="5410200"/>
          </a:xfrm>
        </p:spPr>
        <p:txBody>
          <a:bodyPr>
            <a:normAutofit/>
          </a:bodyPr>
          <a:lstStyle/>
          <a:p>
            <a:pPr lvl="0">
              <a:buClr>
                <a:schemeClr val="accent2">
                  <a:lumMod val="50000"/>
                </a:schemeClr>
              </a:buClr>
              <a:buFont typeface="Arial" pitchFamily="34" charset="0"/>
              <a:buChar char="•"/>
            </a:pPr>
            <a:r>
              <a:rPr lang="en-US" sz="2400" dirty="0" smtClean="0"/>
              <a:t>I get a lot of emails on an ongoing basis that ask the same or similar questions. </a:t>
            </a:r>
          </a:p>
          <a:p>
            <a:pPr lvl="0">
              <a:buClr>
                <a:schemeClr val="accent2">
                  <a:lumMod val="50000"/>
                </a:schemeClr>
              </a:buClr>
              <a:buFont typeface="Arial" pitchFamily="34" charset="0"/>
              <a:buChar char="•"/>
            </a:pPr>
            <a:r>
              <a:rPr lang="en-US" sz="2400" dirty="0" smtClean="0"/>
              <a:t>Today I’ll answer these, and other questions you pose during this call.</a:t>
            </a:r>
          </a:p>
          <a:p>
            <a:pPr lvl="0">
              <a:buClr>
                <a:schemeClr val="accent2">
                  <a:lumMod val="50000"/>
                </a:schemeClr>
              </a:buClr>
              <a:buFont typeface="Arial" pitchFamily="34" charset="0"/>
              <a:buChar char="•"/>
            </a:pPr>
            <a:r>
              <a:rPr lang="en-US" sz="2400" dirty="0" smtClean="0"/>
              <a:t>These slides can be kept and used as a reference for general questions and approaches of BQB/WriteLife Publishing, Distributing, and Marketing of your book(s) and your participation in those processes. </a:t>
            </a:r>
            <a:endParaRPr lang="en-US" sz="1800" dirty="0" smtClean="0"/>
          </a:p>
          <a:p>
            <a:pPr lvl="0">
              <a:buClr>
                <a:schemeClr val="accent2">
                  <a:lumMod val="50000"/>
                </a:schemeClr>
              </a:buClr>
              <a:buNone/>
            </a:pPr>
            <a:endParaRPr lang="en-US" sz="2000" dirty="0" smtClean="0"/>
          </a:p>
          <a:p>
            <a:endParaRPr lang="en-US" dirty="0"/>
          </a:p>
        </p:txBody>
      </p:sp>
    </p:spTree>
    <p:extLst>
      <p:ext uri="{BB962C8B-B14F-4D97-AF65-F5344CB8AC3E}">
        <p14:creationId xmlns:p14="http://schemas.microsoft.com/office/powerpoint/2010/main" xmlns="" val="40771010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229600" cy="780288"/>
          </a:xfrm>
        </p:spPr>
        <p:txBody>
          <a:bodyPr>
            <a:normAutofit/>
          </a:bodyPr>
          <a:lstStyle/>
          <a:p>
            <a:r>
              <a:rPr lang="en-US" sz="3600" b="1" dirty="0" smtClean="0"/>
              <a:t>Taxes, etc. </a:t>
            </a:r>
            <a:endParaRPr lang="en-US" sz="3600" b="1" dirty="0"/>
          </a:p>
        </p:txBody>
      </p:sp>
      <p:sp>
        <p:nvSpPr>
          <p:cNvPr id="3" name="Content Placeholder 2"/>
          <p:cNvSpPr>
            <a:spLocks noGrp="1"/>
          </p:cNvSpPr>
          <p:nvPr>
            <p:ph idx="1"/>
          </p:nvPr>
        </p:nvSpPr>
        <p:spPr>
          <a:xfrm>
            <a:off x="381000" y="1524000"/>
            <a:ext cx="8229600" cy="5334000"/>
          </a:xfrm>
        </p:spPr>
        <p:txBody>
          <a:bodyPr>
            <a:normAutofit/>
          </a:bodyPr>
          <a:lstStyle/>
          <a:p>
            <a:pPr lvl="0">
              <a:buClr>
                <a:schemeClr val="accent2">
                  <a:lumMod val="50000"/>
                </a:schemeClr>
              </a:buClr>
              <a:buNone/>
            </a:pPr>
            <a:r>
              <a:rPr lang="en-US" sz="1800" dirty="0" smtClean="0"/>
              <a:t>Once you become an author, you are an entrepreneur and will need to keep track of income and expenses. Check with your accountant, but generally all expenses you incur to publish, sell, or promote your book are deductible. </a:t>
            </a:r>
          </a:p>
          <a:p>
            <a:pPr lvl="0">
              <a:buClr>
                <a:schemeClr val="accent2">
                  <a:lumMod val="50000"/>
                </a:schemeClr>
              </a:buClr>
              <a:buNone/>
            </a:pPr>
            <a:endParaRPr lang="en-US" sz="1800" dirty="0" smtClean="0"/>
          </a:p>
          <a:p>
            <a:pPr lvl="0">
              <a:buClr>
                <a:schemeClr val="accent2">
                  <a:lumMod val="50000"/>
                </a:schemeClr>
              </a:buClr>
              <a:buNone/>
            </a:pPr>
            <a:r>
              <a:rPr lang="en-US" sz="1800" b="1" dirty="0" smtClean="0"/>
              <a:t>This is what we provide:</a:t>
            </a:r>
          </a:p>
          <a:p>
            <a:pPr lvl="0">
              <a:buClr>
                <a:schemeClr val="accent2">
                  <a:lumMod val="50000"/>
                </a:schemeClr>
              </a:buClr>
              <a:buFont typeface="Arial" pitchFamily="34" charset="0"/>
              <a:buChar char="•"/>
            </a:pPr>
            <a:r>
              <a:rPr lang="en-US" sz="1800" dirty="0" smtClean="0"/>
              <a:t>A 1099 by January 31</a:t>
            </a:r>
            <a:r>
              <a:rPr lang="en-US" sz="1800" baseline="30000" dirty="0" smtClean="0"/>
              <a:t>st</a:t>
            </a:r>
            <a:r>
              <a:rPr lang="en-US" sz="1800" dirty="0" smtClean="0"/>
              <a:t> that will report all royalties above $10 that have been paid to you in the previous year.</a:t>
            </a:r>
          </a:p>
          <a:p>
            <a:pPr lvl="0">
              <a:buClr>
                <a:schemeClr val="accent2">
                  <a:lumMod val="50000"/>
                </a:schemeClr>
              </a:buClr>
              <a:buFont typeface="Arial" pitchFamily="34" charset="0"/>
              <a:buChar char="•"/>
            </a:pPr>
            <a:r>
              <a:rPr lang="en-US" sz="1800" dirty="0" smtClean="0"/>
              <a:t>Invoices for any book orders you place.</a:t>
            </a:r>
          </a:p>
          <a:p>
            <a:pPr lvl="0">
              <a:buClr>
                <a:schemeClr val="accent2">
                  <a:lumMod val="50000"/>
                </a:schemeClr>
              </a:buClr>
              <a:buFont typeface="Arial" pitchFamily="34" charset="0"/>
              <a:buChar char="•"/>
            </a:pPr>
            <a:r>
              <a:rPr lang="en-US" sz="1800" dirty="0" smtClean="0"/>
              <a:t>The contract outlines your production expenses.</a:t>
            </a:r>
          </a:p>
          <a:p>
            <a:pPr lvl="0">
              <a:buClr>
                <a:schemeClr val="accent2">
                  <a:lumMod val="50000"/>
                </a:schemeClr>
              </a:buClr>
              <a:buNone/>
            </a:pPr>
            <a:r>
              <a:rPr lang="en-US" sz="1800" dirty="0" smtClean="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229600" cy="780288"/>
          </a:xfrm>
        </p:spPr>
        <p:txBody>
          <a:bodyPr>
            <a:normAutofit/>
          </a:bodyPr>
          <a:lstStyle/>
          <a:p>
            <a:r>
              <a:rPr lang="en-US" sz="3600" b="1" dirty="0" smtClean="0"/>
              <a:t>New Services for 2016 </a:t>
            </a:r>
            <a:endParaRPr lang="en-US" sz="3600" b="1" dirty="0"/>
          </a:p>
        </p:txBody>
      </p:sp>
      <p:sp>
        <p:nvSpPr>
          <p:cNvPr id="3" name="Content Placeholder 2"/>
          <p:cNvSpPr>
            <a:spLocks noGrp="1"/>
          </p:cNvSpPr>
          <p:nvPr>
            <p:ph idx="1"/>
          </p:nvPr>
        </p:nvSpPr>
        <p:spPr>
          <a:xfrm>
            <a:off x="381000" y="1524000"/>
            <a:ext cx="8229600" cy="5334000"/>
          </a:xfrm>
        </p:spPr>
        <p:txBody>
          <a:bodyPr>
            <a:normAutofit fontScale="92500" lnSpcReduction="10000"/>
          </a:bodyPr>
          <a:lstStyle/>
          <a:p>
            <a:pPr lvl="0">
              <a:buClr>
                <a:schemeClr val="accent2">
                  <a:lumMod val="50000"/>
                </a:schemeClr>
              </a:buClr>
              <a:buNone/>
            </a:pPr>
            <a:r>
              <a:rPr lang="en-US" sz="1800" dirty="0" smtClean="0"/>
              <a:t>Each year, BQB/WriteLife works to expand our services, and this year we will be adding Audio Books and Canadian Distribution</a:t>
            </a:r>
          </a:p>
          <a:p>
            <a:pPr lvl="0">
              <a:buClr>
                <a:schemeClr val="accent2">
                  <a:lumMod val="50000"/>
                </a:schemeClr>
              </a:buClr>
              <a:buNone/>
            </a:pPr>
            <a:endParaRPr lang="en-US" sz="1800" dirty="0" smtClean="0"/>
          </a:p>
          <a:p>
            <a:pPr lvl="0">
              <a:buClr>
                <a:schemeClr val="accent2">
                  <a:lumMod val="50000"/>
                </a:schemeClr>
              </a:buClr>
              <a:buNone/>
            </a:pPr>
            <a:r>
              <a:rPr lang="en-US" sz="1800" b="1" dirty="0" smtClean="0"/>
              <a:t>Audio Books</a:t>
            </a:r>
          </a:p>
          <a:p>
            <a:pPr lvl="0">
              <a:buClr>
                <a:schemeClr val="accent2">
                  <a:lumMod val="50000"/>
                </a:schemeClr>
              </a:buClr>
              <a:buFont typeface="Arial" pitchFamily="34" charset="0"/>
              <a:buChar char="•"/>
            </a:pPr>
            <a:r>
              <a:rPr lang="en-US" sz="1800" dirty="0" smtClean="0"/>
              <a:t>We will be working with Audible and ACX to create and distribute our audio books.</a:t>
            </a:r>
          </a:p>
          <a:p>
            <a:pPr lvl="0">
              <a:buClr>
                <a:schemeClr val="accent2">
                  <a:lumMod val="50000"/>
                </a:schemeClr>
              </a:buClr>
              <a:buFont typeface="Arial" pitchFamily="34" charset="0"/>
              <a:buChar char="•"/>
            </a:pPr>
            <a:r>
              <a:rPr lang="en-US" sz="1800" dirty="0" smtClean="0"/>
              <a:t>Authors will pay any associated fees for production; BQB/WriteLife will manage the production, distribution, and marketing of all BQB/WriteLife audio books. Royalties will be a 50/50 split.</a:t>
            </a:r>
          </a:p>
          <a:p>
            <a:pPr lvl="0">
              <a:buClr>
                <a:schemeClr val="accent2">
                  <a:lumMod val="50000"/>
                </a:schemeClr>
              </a:buClr>
              <a:buFont typeface="Arial" pitchFamily="34" charset="0"/>
              <a:buChar char="•"/>
            </a:pPr>
            <a:r>
              <a:rPr lang="en-US" sz="1800" dirty="0" smtClean="0"/>
              <a:t>Ways to participate:</a:t>
            </a:r>
          </a:p>
          <a:p>
            <a:pPr lvl="1">
              <a:buClr>
                <a:schemeClr val="accent2">
                  <a:lumMod val="50000"/>
                </a:schemeClr>
              </a:buClr>
              <a:buFont typeface="Courier New" pitchFamily="49" charset="0"/>
              <a:buChar char="o"/>
            </a:pPr>
            <a:r>
              <a:rPr lang="en-US" sz="1600" dirty="0" smtClean="0"/>
              <a:t>Pay for creation of audio files (These fees for creation can run from $500 for a children’s book to $3,000+/- for a good-sized novel or nonfiction book) and if distributed exclusively with Audible (Audible, Amazon, iTunes), Audible pays 40% of retail sales to BQB/WriteLife, which will be split with author. </a:t>
            </a:r>
          </a:p>
          <a:p>
            <a:pPr lvl="1">
              <a:buClr>
                <a:schemeClr val="accent2">
                  <a:lumMod val="50000"/>
                </a:schemeClr>
              </a:buClr>
              <a:buFont typeface="Courier New" pitchFamily="49" charset="0"/>
              <a:buChar char="o"/>
            </a:pPr>
            <a:r>
              <a:rPr lang="en-US" sz="1600" dirty="0" smtClean="0"/>
              <a:t>Pay for creation of audio files and have nonexclusive distribution with Audible, leaving other channels open. Audible pays 25% of retail sales to BQB/WriteLife, which will be split 50/50 with author.  The percentage paid by other distributors will vary. </a:t>
            </a:r>
          </a:p>
          <a:p>
            <a:pPr lvl="1">
              <a:buClr>
                <a:schemeClr val="accent2">
                  <a:lumMod val="50000"/>
                </a:schemeClr>
              </a:buClr>
              <a:buFont typeface="Courier New" pitchFamily="49" charset="0"/>
              <a:buChar char="o"/>
            </a:pPr>
            <a:r>
              <a:rPr lang="en-US" sz="1600" dirty="0" smtClean="0"/>
              <a:t>Share royalties with an audio book producer where there are no production payments up front but Audible pays 20% of retail sales to Producer and 20% to BQB/WriteLife, which is split  50/50 with the author.</a:t>
            </a:r>
          </a:p>
          <a:p>
            <a:pPr lvl="1">
              <a:buClr>
                <a:schemeClr val="accent2">
                  <a:lumMod val="50000"/>
                </a:schemeClr>
              </a:buClr>
              <a:buFont typeface="Courier New" pitchFamily="49" charset="0"/>
              <a:buChar char="o"/>
            </a:pPr>
            <a:endParaRPr lang="en-US" sz="1600" dirty="0" smtClean="0"/>
          </a:p>
          <a:p>
            <a:pPr lvl="0">
              <a:buClr>
                <a:schemeClr val="accent2">
                  <a:lumMod val="50000"/>
                </a:schemeClr>
              </a:buClr>
              <a:buNone/>
            </a:pPr>
            <a:r>
              <a:rPr lang="en-US" sz="1800" dirty="0" smtClean="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229600" cy="780288"/>
          </a:xfrm>
        </p:spPr>
        <p:txBody>
          <a:bodyPr>
            <a:normAutofit/>
          </a:bodyPr>
          <a:lstStyle/>
          <a:p>
            <a:r>
              <a:rPr lang="en-US" sz="3600" b="1" dirty="0" smtClean="0"/>
              <a:t>New Services for 2016 - continued </a:t>
            </a:r>
            <a:endParaRPr lang="en-US" sz="3600" b="1" dirty="0"/>
          </a:p>
        </p:txBody>
      </p:sp>
      <p:sp>
        <p:nvSpPr>
          <p:cNvPr id="3" name="Content Placeholder 2"/>
          <p:cNvSpPr>
            <a:spLocks noGrp="1"/>
          </p:cNvSpPr>
          <p:nvPr>
            <p:ph idx="1"/>
          </p:nvPr>
        </p:nvSpPr>
        <p:spPr>
          <a:xfrm>
            <a:off x="381000" y="1524000"/>
            <a:ext cx="8229600" cy="5334000"/>
          </a:xfrm>
        </p:spPr>
        <p:txBody>
          <a:bodyPr>
            <a:normAutofit/>
          </a:bodyPr>
          <a:lstStyle/>
          <a:p>
            <a:pPr lvl="1">
              <a:buClr>
                <a:schemeClr val="accent2">
                  <a:lumMod val="50000"/>
                </a:schemeClr>
              </a:buClr>
              <a:buFont typeface="Courier New" pitchFamily="49" charset="0"/>
              <a:buChar char="o"/>
            </a:pPr>
            <a:r>
              <a:rPr lang="en-US" sz="1600" dirty="0" smtClean="0"/>
              <a:t>Have your audio files created locally, or through someone you know, provide BQB/WriteLife with high-quality files and we will upload to Audible and other distributors depending on whether author wants exclusive distribution with Audible or wider distribution. </a:t>
            </a:r>
          </a:p>
          <a:p>
            <a:pPr lvl="1">
              <a:buClr>
                <a:schemeClr val="accent2">
                  <a:lumMod val="50000"/>
                </a:schemeClr>
              </a:buClr>
              <a:buNone/>
            </a:pPr>
            <a:endParaRPr lang="en-US" sz="1600" dirty="0" smtClean="0"/>
          </a:p>
          <a:p>
            <a:pPr lvl="0">
              <a:buClr>
                <a:schemeClr val="accent2">
                  <a:lumMod val="50000"/>
                </a:schemeClr>
              </a:buClr>
              <a:buFont typeface="Arial" pitchFamily="34" charset="0"/>
              <a:buChar char="•"/>
            </a:pPr>
            <a:r>
              <a:rPr lang="en-US" sz="1800" dirty="0" smtClean="0"/>
              <a:t>In General, how much do audio books sell for:</a:t>
            </a:r>
          </a:p>
          <a:p>
            <a:pPr lvl="1">
              <a:buClr>
                <a:schemeClr val="accent2">
                  <a:lumMod val="50000"/>
                </a:schemeClr>
              </a:buClr>
              <a:buFont typeface="Courier New" pitchFamily="49" charset="0"/>
              <a:buChar char="o"/>
            </a:pPr>
            <a:r>
              <a:rPr lang="en-US" sz="1600" dirty="0" smtClean="0"/>
              <a:t>Under 1 hour recorded time - $7 and less</a:t>
            </a:r>
          </a:p>
          <a:p>
            <a:pPr lvl="1">
              <a:buClr>
                <a:schemeClr val="accent2">
                  <a:lumMod val="50000"/>
                </a:schemeClr>
              </a:buClr>
              <a:buFont typeface="Courier New" pitchFamily="49" charset="0"/>
              <a:buChar char="o"/>
            </a:pPr>
            <a:r>
              <a:rPr lang="en-US" sz="1600" dirty="0" smtClean="0"/>
              <a:t>1-3 hours; $7-10</a:t>
            </a:r>
          </a:p>
          <a:p>
            <a:pPr lvl="1">
              <a:buClr>
                <a:schemeClr val="accent2">
                  <a:lumMod val="50000"/>
                </a:schemeClr>
              </a:buClr>
              <a:buFont typeface="Courier New" pitchFamily="49" charset="0"/>
              <a:buChar char="o"/>
            </a:pPr>
            <a:r>
              <a:rPr lang="en-US" sz="1600" dirty="0" smtClean="0"/>
              <a:t>3-5 hours; $10-20</a:t>
            </a:r>
          </a:p>
          <a:p>
            <a:pPr lvl="1">
              <a:buClr>
                <a:schemeClr val="accent2">
                  <a:lumMod val="50000"/>
                </a:schemeClr>
              </a:buClr>
              <a:buFont typeface="Courier New" pitchFamily="49" charset="0"/>
              <a:buChar char="o"/>
            </a:pPr>
            <a:r>
              <a:rPr lang="en-US" sz="1600" dirty="0" smtClean="0"/>
              <a:t>5-10 hours; $15-25</a:t>
            </a:r>
          </a:p>
          <a:p>
            <a:pPr lvl="1">
              <a:buClr>
                <a:schemeClr val="accent2">
                  <a:lumMod val="50000"/>
                </a:schemeClr>
              </a:buClr>
              <a:buFont typeface="Courier New" pitchFamily="49" charset="0"/>
              <a:buChar char="o"/>
            </a:pPr>
            <a:r>
              <a:rPr lang="en-US" sz="1600" dirty="0" smtClean="0"/>
              <a:t>10-20 hours; $20-30</a:t>
            </a:r>
          </a:p>
          <a:p>
            <a:pPr lvl="1">
              <a:buClr>
                <a:schemeClr val="accent2">
                  <a:lumMod val="50000"/>
                </a:schemeClr>
              </a:buClr>
              <a:buFont typeface="Courier New" pitchFamily="49" charset="0"/>
              <a:buChar char="o"/>
            </a:pPr>
            <a:r>
              <a:rPr lang="en-US" sz="1600" dirty="0" smtClean="0"/>
              <a:t>Over $20 hours - $25-35</a:t>
            </a:r>
          </a:p>
          <a:p>
            <a:pPr lvl="1">
              <a:buClr>
                <a:schemeClr val="accent2">
                  <a:lumMod val="50000"/>
                </a:schemeClr>
              </a:buClr>
              <a:buFont typeface="Courier New" pitchFamily="49" charset="0"/>
              <a:buChar char="o"/>
            </a:pPr>
            <a:endParaRPr lang="en-US" sz="1600" dirty="0" smtClean="0"/>
          </a:p>
          <a:p>
            <a:pPr lvl="0">
              <a:buClr>
                <a:schemeClr val="accent2">
                  <a:lumMod val="50000"/>
                </a:schemeClr>
              </a:buClr>
              <a:buNone/>
            </a:pPr>
            <a:r>
              <a:rPr lang="en-US" sz="1800" dirty="0" smtClean="0"/>
              <a:t> If you are interested in audio book distribution for your book, email </a:t>
            </a:r>
            <a:r>
              <a:rPr lang="en-US" sz="1800" dirty="0" smtClean="0">
                <a:hlinkClick r:id="rId2"/>
              </a:rPr>
              <a:t>Terri@bqbpublishing.com</a:t>
            </a:r>
            <a:r>
              <a:rPr lang="en-US" sz="1800" dirty="0" smtClean="0"/>
              <a:t> to discuss the details for your particular book.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780288"/>
          </a:xfrm>
        </p:spPr>
        <p:txBody>
          <a:bodyPr>
            <a:normAutofit/>
          </a:bodyPr>
          <a:lstStyle/>
          <a:p>
            <a:r>
              <a:rPr lang="en-US" sz="3600" b="1" dirty="0" smtClean="0"/>
              <a:t>New Services for 2016 - continued </a:t>
            </a:r>
            <a:endParaRPr lang="en-US" sz="3600" b="1" dirty="0"/>
          </a:p>
        </p:txBody>
      </p:sp>
      <p:sp>
        <p:nvSpPr>
          <p:cNvPr id="3" name="Content Placeholder 2"/>
          <p:cNvSpPr>
            <a:spLocks noGrp="1"/>
          </p:cNvSpPr>
          <p:nvPr>
            <p:ph idx="1"/>
          </p:nvPr>
        </p:nvSpPr>
        <p:spPr>
          <a:xfrm>
            <a:off x="381000" y="1219200"/>
            <a:ext cx="8229600" cy="5105400"/>
          </a:xfrm>
        </p:spPr>
        <p:txBody>
          <a:bodyPr>
            <a:normAutofit fontScale="47500" lnSpcReduction="20000"/>
          </a:bodyPr>
          <a:lstStyle/>
          <a:p>
            <a:pPr lvl="0">
              <a:buClr>
                <a:schemeClr val="accent2">
                  <a:lumMod val="50000"/>
                </a:schemeClr>
              </a:buClr>
              <a:buNone/>
            </a:pPr>
            <a:r>
              <a:rPr lang="en-US" sz="4200" b="1" dirty="0" smtClean="0"/>
              <a:t>Canadian Distribution</a:t>
            </a:r>
          </a:p>
          <a:p>
            <a:pPr lvl="0">
              <a:buClr>
                <a:schemeClr val="accent2">
                  <a:lumMod val="50000"/>
                </a:schemeClr>
              </a:buClr>
              <a:buNone/>
            </a:pPr>
            <a:endParaRPr lang="en-US" b="1" dirty="0" smtClean="0"/>
          </a:p>
          <a:p>
            <a:pPr lvl="0">
              <a:buClr>
                <a:schemeClr val="accent2">
                  <a:lumMod val="50000"/>
                </a:schemeClr>
              </a:buClr>
              <a:buNone/>
            </a:pPr>
            <a:r>
              <a:rPr lang="en-US" sz="3800" dirty="0" smtClean="0"/>
              <a:t>We have contracted with a Canadian Distributor and in 2016 will begin limited distribution in Canada. To have your book distributed in Canada, you must: </a:t>
            </a:r>
          </a:p>
          <a:p>
            <a:pPr lvl="0">
              <a:buClr>
                <a:schemeClr val="accent2">
                  <a:lumMod val="50000"/>
                </a:schemeClr>
              </a:buClr>
              <a:buFont typeface="Arial" pitchFamily="34" charset="0"/>
              <a:buChar char="•"/>
            </a:pPr>
            <a:r>
              <a:rPr lang="en-US" sz="3800" dirty="0" smtClean="0"/>
              <a:t>Have connections and marketing capabilities in Canada so you can help market and promote your book there. </a:t>
            </a:r>
          </a:p>
          <a:p>
            <a:pPr lvl="0">
              <a:buClr>
                <a:schemeClr val="accent2">
                  <a:lumMod val="50000"/>
                </a:schemeClr>
              </a:buClr>
              <a:buFont typeface="Arial" pitchFamily="34" charset="0"/>
              <a:buChar char="•"/>
            </a:pPr>
            <a:r>
              <a:rPr lang="en-US" sz="3800" dirty="0" smtClean="0"/>
              <a:t>Have the ability to, and be willing to, pursue and setup book signings and appearances in Canada.</a:t>
            </a:r>
          </a:p>
          <a:p>
            <a:pPr lvl="0">
              <a:buClr>
                <a:schemeClr val="accent2">
                  <a:lumMod val="50000"/>
                </a:schemeClr>
              </a:buClr>
              <a:buFont typeface="Arial" pitchFamily="34" charset="0"/>
              <a:buChar char="•"/>
            </a:pPr>
            <a:endParaRPr lang="en-US" sz="3800" dirty="0" smtClean="0"/>
          </a:p>
          <a:p>
            <a:pPr lvl="0">
              <a:buClr>
                <a:schemeClr val="accent2">
                  <a:lumMod val="50000"/>
                </a:schemeClr>
              </a:buClr>
              <a:buNone/>
            </a:pPr>
            <a:r>
              <a:rPr lang="en-US" sz="3800" dirty="0" smtClean="0"/>
              <a:t>If you have both of these, contact </a:t>
            </a:r>
            <a:r>
              <a:rPr lang="en-US" sz="3800" dirty="0" smtClean="0">
                <a:hlinkClick r:id="rId2"/>
              </a:rPr>
              <a:t>terri@bqbpublishing.com</a:t>
            </a:r>
            <a:endParaRPr lang="en-US" sz="3800" dirty="0" smtClean="0"/>
          </a:p>
          <a:p>
            <a:pPr lvl="0">
              <a:buClr>
                <a:schemeClr val="accent2">
                  <a:lumMod val="50000"/>
                </a:schemeClr>
              </a:buClr>
              <a:buNone/>
            </a:pPr>
            <a:endParaRPr lang="en-US" sz="3300" dirty="0" smtClean="0"/>
          </a:p>
          <a:p>
            <a:pPr lvl="0">
              <a:buClr>
                <a:schemeClr val="accent2">
                  <a:lumMod val="50000"/>
                </a:schemeClr>
              </a:buClr>
              <a:buNone/>
            </a:pPr>
            <a:r>
              <a:rPr lang="en-US" sz="3800" dirty="0" smtClean="0"/>
              <a:t>Canadian distribution will include:</a:t>
            </a:r>
          </a:p>
          <a:p>
            <a:pPr lvl="0">
              <a:buClr>
                <a:schemeClr val="accent2">
                  <a:lumMod val="50000"/>
                </a:schemeClr>
              </a:buClr>
              <a:buFont typeface="Arial" pitchFamily="34" charset="0"/>
              <a:buChar char="•"/>
            </a:pPr>
            <a:r>
              <a:rPr lang="en-US" sz="3800" dirty="0" smtClean="0"/>
              <a:t>Sales rep presentation of your book to Chapters/Indigo buyers</a:t>
            </a:r>
          </a:p>
          <a:p>
            <a:pPr lvl="1">
              <a:buClr>
                <a:schemeClr val="accent2">
                  <a:lumMod val="50000"/>
                </a:schemeClr>
              </a:buClr>
              <a:buFont typeface="Courier New" pitchFamily="49" charset="0"/>
              <a:buChar char="o"/>
            </a:pPr>
            <a:r>
              <a:rPr lang="en-US" sz="3800" dirty="0" smtClean="0"/>
              <a:t>This is done on a spring/fall release </a:t>
            </a:r>
            <a:r>
              <a:rPr lang="en-US" sz="3800" dirty="0" err="1" smtClean="0"/>
              <a:t>scheduleInteraction</a:t>
            </a:r>
            <a:r>
              <a:rPr lang="en-US" sz="3800" dirty="0" smtClean="0"/>
              <a:t> with indie bookstores in Canada on a recommended basis.</a:t>
            </a:r>
          </a:p>
          <a:p>
            <a:pPr lvl="0">
              <a:buClr>
                <a:schemeClr val="accent2">
                  <a:lumMod val="50000"/>
                </a:schemeClr>
              </a:buClr>
              <a:buFont typeface="Arial" pitchFamily="34" charset="0"/>
              <a:buChar char="•"/>
            </a:pPr>
            <a:r>
              <a:rPr lang="en-US" sz="3800" dirty="0" smtClean="0"/>
              <a:t>Interaction with Indie Bookstores in Canada on a recommended basis. </a:t>
            </a:r>
          </a:p>
          <a:p>
            <a:pPr lvl="0">
              <a:buClr>
                <a:schemeClr val="accent2">
                  <a:lumMod val="50000"/>
                </a:schemeClr>
              </a:buClr>
              <a:buFont typeface="Arial" pitchFamily="34" charset="0"/>
              <a:buChar char="•"/>
            </a:pPr>
            <a:r>
              <a:rPr lang="en-US" sz="3800" dirty="0" smtClean="0"/>
              <a:t>Books will be printed and kept in inventory in Canada. </a:t>
            </a:r>
            <a:endParaRPr lang="en-US" sz="1600" dirty="0" smtClean="0"/>
          </a:p>
          <a:p>
            <a:pPr lvl="0">
              <a:buClr>
                <a:schemeClr val="accent2">
                  <a:lumMod val="50000"/>
                </a:schemeClr>
              </a:buClr>
              <a:buFont typeface="Arial" pitchFamily="34" charset="0"/>
              <a:buChar char="•"/>
            </a:pPr>
            <a:endParaRPr lang="en-US" sz="1800" dirty="0" smtClean="0"/>
          </a:p>
          <a:p>
            <a:pPr lvl="1">
              <a:buClr>
                <a:schemeClr val="accent2">
                  <a:lumMod val="50000"/>
                </a:schemeClr>
              </a:buClr>
              <a:buFont typeface="Courier New" pitchFamily="49" charset="0"/>
              <a:buChar char="o"/>
            </a:pPr>
            <a:endParaRPr lang="en-US" sz="1600" dirty="0" smtClean="0"/>
          </a:p>
          <a:p>
            <a:pPr lvl="0">
              <a:buClr>
                <a:schemeClr val="accent2">
                  <a:lumMod val="50000"/>
                </a:schemeClr>
              </a:buClr>
              <a:buNone/>
            </a:pPr>
            <a:r>
              <a:rPr lang="en-US" sz="1800" dirty="0" smtClean="0"/>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a:t>
            </a:r>
            <a:endParaRPr lang="en-US" b="1" dirty="0"/>
          </a:p>
        </p:txBody>
      </p:sp>
      <p:sp>
        <p:nvSpPr>
          <p:cNvPr id="3" name="Content Placeholder 2"/>
          <p:cNvSpPr>
            <a:spLocks noGrp="1"/>
          </p:cNvSpPr>
          <p:nvPr>
            <p:ph idx="1"/>
          </p:nvPr>
        </p:nvSpPr>
        <p:spPr/>
        <p:txBody>
          <a:bodyPr/>
          <a:lstStyle/>
          <a:p>
            <a:pPr marL="0" indent="0">
              <a:buNone/>
            </a:pPr>
            <a:r>
              <a:rPr lang="en-US" dirty="0" smtClean="0"/>
              <a:t>Type any questions in the chat feature here!</a:t>
            </a:r>
          </a:p>
          <a:p>
            <a:endParaRPr lang="en-US" dirty="0"/>
          </a:p>
        </p:txBody>
      </p:sp>
      <p:cxnSp>
        <p:nvCxnSpPr>
          <p:cNvPr id="5" name="Straight Arrow Connector 4"/>
          <p:cNvCxnSpPr/>
          <p:nvPr/>
        </p:nvCxnSpPr>
        <p:spPr>
          <a:xfrm flipH="1">
            <a:off x="2057400" y="3581400"/>
            <a:ext cx="2286000" cy="838200"/>
          </a:xfrm>
          <a:prstGeom prst="straightConnector1">
            <a:avLst/>
          </a:prstGeom>
          <a:ln w="117475">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7742200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1905000"/>
            <a:ext cx="10439400" cy="510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b="1" dirty="0" smtClean="0"/>
              <a:t>Thanks for joining us!</a:t>
            </a:r>
            <a:endParaRPr lang="en-US" b="1" dirty="0"/>
          </a:p>
        </p:txBody>
      </p:sp>
      <p:sp>
        <p:nvSpPr>
          <p:cNvPr id="3" name="Content Placeholder 2"/>
          <p:cNvSpPr>
            <a:spLocks noGrp="1"/>
          </p:cNvSpPr>
          <p:nvPr>
            <p:ph idx="1"/>
          </p:nvPr>
        </p:nvSpPr>
        <p:spPr>
          <a:xfrm>
            <a:off x="152400" y="2011680"/>
            <a:ext cx="8229600" cy="4693920"/>
          </a:xfrm>
        </p:spPr>
        <p:txBody>
          <a:bodyPr>
            <a:normAutofit lnSpcReduction="10000"/>
          </a:bodyPr>
          <a:lstStyle/>
          <a:p>
            <a:pPr marL="0" indent="0" algn="ctr">
              <a:buNone/>
            </a:pPr>
            <a:r>
              <a:rPr lang="en-US" dirty="0" smtClean="0"/>
              <a:t>Have a great weekend!</a:t>
            </a:r>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dirty="0" smtClean="0"/>
              <a:t>Bqbpublishing.com</a:t>
            </a:r>
          </a:p>
          <a:p>
            <a:pPr marL="0" indent="0" algn="ctr">
              <a:buNone/>
            </a:pPr>
            <a:r>
              <a:rPr lang="en-US" dirty="0" smtClean="0"/>
              <a:t>Writelife.com</a:t>
            </a:r>
            <a:endParaRPr lang="en-US" dirty="0"/>
          </a:p>
        </p:txBody>
      </p:sp>
      <p:pic>
        <p:nvPicPr>
          <p:cNvPr id="4" name="Picture 3"/>
          <p:cNvPicPr>
            <a:picLocks noChangeAspect="1"/>
          </p:cNvPicPr>
          <p:nvPr/>
        </p:nvPicPr>
        <p:blipFill>
          <a:blip r:embed="rId2" cstate="print"/>
          <a:stretch>
            <a:fillRect/>
          </a:stretch>
        </p:blipFill>
        <p:spPr>
          <a:xfrm>
            <a:off x="2514600" y="3009261"/>
            <a:ext cx="4191000" cy="2357437"/>
          </a:xfrm>
          <a:prstGeom prst="rect">
            <a:avLst/>
          </a:prstGeom>
        </p:spPr>
      </p:pic>
    </p:spTree>
    <p:extLst>
      <p:ext uri="{BB962C8B-B14F-4D97-AF65-F5344CB8AC3E}">
        <p14:creationId xmlns:p14="http://schemas.microsoft.com/office/powerpoint/2010/main" xmlns="" val="158206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fontScale="90000"/>
          </a:bodyPr>
          <a:lstStyle/>
          <a:p>
            <a:r>
              <a:rPr lang="en-US" sz="4000" b="1" dirty="0" smtClean="0"/>
              <a:t>Publishing Questions</a:t>
            </a:r>
            <a:endParaRPr lang="en-US" b="1" dirty="0"/>
          </a:p>
        </p:txBody>
      </p:sp>
      <p:sp>
        <p:nvSpPr>
          <p:cNvPr id="3" name="Content Placeholder 2"/>
          <p:cNvSpPr>
            <a:spLocks noGrp="1"/>
          </p:cNvSpPr>
          <p:nvPr>
            <p:ph idx="1"/>
          </p:nvPr>
        </p:nvSpPr>
        <p:spPr>
          <a:xfrm>
            <a:off x="457200" y="1447800"/>
            <a:ext cx="8229600" cy="5181600"/>
          </a:xfrm>
        </p:spPr>
        <p:txBody>
          <a:bodyPr>
            <a:normAutofit lnSpcReduction="10000"/>
          </a:bodyPr>
          <a:lstStyle/>
          <a:p>
            <a:pPr lvl="0">
              <a:buClr>
                <a:schemeClr val="accent2">
                  <a:lumMod val="50000"/>
                </a:schemeClr>
              </a:buClr>
              <a:buNone/>
            </a:pPr>
            <a:r>
              <a:rPr lang="en-US" sz="1800" b="1" dirty="0" smtClean="0"/>
              <a:t>How close to our publishing date is our book actually ready for pre-ordering and printing?</a:t>
            </a:r>
          </a:p>
          <a:p>
            <a:pPr lvl="0">
              <a:buClr>
                <a:schemeClr val="accent2">
                  <a:lumMod val="50000"/>
                </a:schemeClr>
              </a:buClr>
              <a:buFont typeface="Arial" pitchFamily="34" charset="0"/>
              <a:buChar char="•"/>
            </a:pPr>
            <a:r>
              <a:rPr lang="en-US" sz="1800" dirty="0" smtClean="0"/>
              <a:t>Our distributors require that I have the cover, book blurb, and author bio ready about 6 months before release. Once I present our titles (either spring release or fall release) to our distributors, they will upload the information to databases (Amazon, B&amp;N, Ingram, etc.) and on the sites that offer pre-release orders, (like Amazon) and your  fans and family will be able to order them. At that same time, your book is setup on our website for pre-order.  You are notified when this happens.</a:t>
            </a:r>
          </a:p>
          <a:p>
            <a:pPr lvl="2">
              <a:buClr>
                <a:schemeClr val="accent2">
                  <a:lumMod val="50000"/>
                </a:schemeClr>
              </a:buClr>
              <a:buFont typeface="Courier New" pitchFamily="49" charset="0"/>
              <a:buChar char="o"/>
            </a:pPr>
            <a:r>
              <a:rPr lang="en-US" sz="1800" dirty="0" smtClean="0"/>
              <a:t>At that time, you are encouraged to send out those links to everyone you know, and get them out on social media to help promote pre-release orders. Also put them on your website, email (below signature) etc.</a:t>
            </a:r>
          </a:p>
          <a:p>
            <a:pPr lvl="0">
              <a:buClr>
                <a:schemeClr val="accent2">
                  <a:lumMod val="50000"/>
                </a:schemeClr>
              </a:buClr>
              <a:buFont typeface="Arial" pitchFamily="34" charset="0"/>
              <a:buChar char="•"/>
            </a:pPr>
            <a:r>
              <a:rPr lang="en-US" sz="1800" dirty="0" smtClean="0"/>
              <a:t>Once the book is set up with the printer, (usually 2-4 months before release),I order initial copies and send you two copies along with a letter explaining how to order copies for your sales and marketing efforts and what you should be doing at that stage.</a:t>
            </a:r>
          </a:p>
          <a:p>
            <a:pPr lvl="0">
              <a:buClr>
                <a:schemeClr val="accent2">
                  <a:lumMod val="50000"/>
                </a:schemeClr>
              </a:buClr>
              <a:buFont typeface="Arial" pitchFamily="34" charset="0"/>
              <a:buChar char="•"/>
            </a:pPr>
            <a:r>
              <a:rPr lang="en-US" sz="1800" dirty="0" smtClean="0"/>
              <a:t>Inventory for our distributor is typically ordered about 1-2 months in advance and pre-orders to retailers from the distributor are generally fulfilled about 1-2 weeks before the release date. </a:t>
            </a:r>
          </a:p>
          <a:p>
            <a:pPr lvl="1">
              <a:buClr>
                <a:schemeClr val="accent2">
                  <a:lumMod val="50000"/>
                </a:schemeClr>
              </a:buClr>
              <a:buFont typeface="Courier New" pitchFamily="49" charset="0"/>
              <a:buChar char="o"/>
            </a:pPr>
            <a:endParaRPr lang="en-US" sz="1800" dirty="0" smtClean="0"/>
          </a:p>
          <a:p>
            <a:pPr lvl="1">
              <a:buClr>
                <a:schemeClr val="accent2">
                  <a:lumMod val="50000"/>
                </a:schemeClr>
              </a:buClr>
              <a:buFont typeface="Courier New" pitchFamily="49" charset="0"/>
              <a:buChar char="o"/>
            </a:pPr>
            <a:endParaRPr lang="en-US" sz="1600" dirty="0" smtClean="0"/>
          </a:p>
          <a:p>
            <a:pPr lvl="0">
              <a:buClr>
                <a:schemeClr val="accent2">
                  <a:lumMod val="50000"/>
                </a:schemeClr>
              </a:buClr>
              <a:buNone/>
            </a:pPr>
            <a:endParaRPr lang="en-US" sz="2000" dirty="0" smtClean="0"/>
          </a:p>
          <a:p>
            <a:endParaRPr lang="en-US" dirty="0"/>
          </a:p>
        </p:txBody>
      </p:sp>
    </p:spTree>
    <p:extLst>
      <p:ext uri="{BB962C8B-B14F-4D97-AF65-F5344CB8AC3E}">
        <p14:creationId xmlns:p14="http://schemas.microsoft.com/office/powerpoint/2010/main" xmlns="" val="40771010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fontScale="90000"/>
          </a:bodyPr>
          <a:lstStyle/>
          <a:p>
            <a:r>
              <a:rPr lang="en-US" sz="4000" b="1" dirty="0" smtClean="0"/>
              <a:t>Printing and Distribution</a:t>
            </a:r>
            <a:endParaRPr lang="en-US" b="1" dirty="0"/>
          </a:p>
        </p:txBody>
      </p:sp>
      <p:sp>
        <p:nvSpPr>
          <p:cNvPr id="3" name="Content Placeholder 2"/>
          <p:cNvSpPr>
            <a:spLocks noGrp="1"/>
          </p:cNvSpPr>
          <p:nvPr>
            <p:ph idx="1"/>
          </p:nvPr>
        </p:nvSpPr>
        <p:spPr>
          <a:xfrm>
            <a:off x="457200" y="1600200"/>
            <a:ext cx="8229600" cy="5029200"/>
          </a:xfrm>
        </p:spPr>
        <p:txBody>
          <a:bodyPr>
            <a:normAutofit lnSpcReduction="10000"/>
          </a:bodyPr>
          <a:lstStyle/>
          <a:p>
            <a:pPr lvl="0">
              <a:buClr>
                <a:schemeClr val="accent2">
                  <a:lumMod val="50000"/>
                </a:schemeClr>
              </a:buClr>
              <a:buFont typeface="Arial" pitchFamily="34" charset="0"/>
              <a:buChar char="•"/>
            </a:pPr>
            <a:r>
              <a:rPr lang="en-US" sz="1800" dirty="0" smtClean="0"/>
              <a:t>Our books are professionally printed and distributed. </a:t>
            </a:r>
          </a:p>
          <a:p>
            <a:pPr lvl="0">
              <a:buClr>
                <a:schemeClr val="accent2">
                  <a:lumMod val="50000"/>
                </a:schemeClr>
              </a:buClr>
              <a:buFont typeface="Arial" pitchFamily="34" charset="0"/>
              <a:buChar char="•"/>
            </a:pPr>
            <a:r>
              <a:rPr lang="en-US" sz="1800" dirty="0" smtClean="0"/>
              <a:t>We do not do print-on-demand.</a:t>
            </a:r>
          </a:p>
          <a:p>
            <a:pPr lvl="0">
              <a:buClr>
                <a:schemeClr val="accent2">
                  <a:lumMod val="50000"/>
                </a:schemeClr>
              </a:buClr>
              <a:buFont typeface="Arial" pitchFamily="34" charset="0"/>
              <a:buChar char="•"/>
            </a:pPr>
            <a:r>
              <a:rPr lang="en-US" sz="1800" dirty="0" smtClean="0"/>
              <a:t>We keep inventory in a warehouse with our distributor, New Leaf Distributing, and books are ordered from them by bookstores or wholesale companies like Ingram, Baker &amp; Taylor, and Barnes &amp; Noble Distribution Center.</a:t>
            </a:r>
          </a:p>
          <a:p>
            <a:pPr lvl="0">
              <a:buClr>
                <a:schemeClr val="accent2">
                  <a:lumMod val="50000"/>
                </a:schemeClr>
              </a:buClr>
              <a:buFont typeface="Arial" pitchFamily="34" charset="0"/>
              <a:buChar char="•"/>
            </a:pPr>
            <a:r>
              <a:rPr lang="en-US" sz="1800" dirty="0" smtClean="0"/>
              <a:t>If books are ordered through New Leaf, Ingram, Baker &amp; Taylor, or Barnes &amp; Noble Distribution Center, they are fully refundable to the retailer who orders them in this manner. </a:t>
            </a:r>
          </a:p>
          <a:p>
            <a:pPr lvl="0">
              <a:buClr>
                <a:schemeClr val="accent2">
                  <a:lumMod val="50000"/>
                </a:schemeClr>
              </a:buClr>
              <a:buFont typeface="Arial" pitchFamily="34" charset="0"/>
              <a:buChar char="•"/>
            </a:pPr>
            <a:r>
              <a:rPr lang="en-US" sz="1800" dirty="0" smtClean="0"/>
              <a:t>If you are working with a retailer or special event that does not order through New Leaf, Ingram, Baker &amp; Taylor, or Barnes &amp; Noble Distribution Center, those book purchases (with a wholesale discount) can be ordered directly through BQB/WriteLife and are ordered via email to </a:t>
            </a:r>
            <a:r>
              <a:rPr lang="en-US" sz="1800" dirty="0" smtClean="0">
                <a:hlinkClick r:id="rId2"/>
              </a:rPr>
              <a:t>terri@bqbpublishing.com</a:t>
            </a:r>
            <a:r>
              <a:rPr lang="en-US" sz="1800" dirty="0" smtClean="0"/>
              <a:t>  If you will connect me with the retailer or person handling the special event, I will handle the rest of the details.</a:t>
            </a:r>
          </a:p>
          <a:p>
            <a:pPr lvl="0">
              <a:buClr>
                <a:schemeClr val="accent2">
                  <a:lumMod val="50000"/>
                </a:schemeClr>
              </a:buClr>
              <a:buFont typeface="Arial" pitchFamily="34" charset="0"/>
              <a:buChar char="•"/>
            </a:pPr>
            <a:r>
              <a:rPr lang="en-US" sz="1800" dirty="0" smtClean="0"/>
              <a:t>For any books that you sell directly, or any books you use for marketing, you buy them directly from BQB/WriteLife at 50% of the SRP (Suggested Retail Price), plus shipping. Those orders are placed via email to </a:t>
            </a:r>
            <a:r>
              <a:rPr lang="en-US" sz="1800" dirty="0" smtClean="0">
                <a:hlinkClick r:id="rId2"/>
              </a:rPr>
              <a:t>terri@bqbpublishing.com</a:t>
            </a:r>
            <a:endParaRPr lang="en-US" sz="1800" dirty="0" smtClean="0"/>
          </a:p>
          <a:p>
            <a:pPr lvl="0">
              <a:buClr>
                <a:schemeClr val="accent2">
                  <a:lumMod val="50000"/>
                </a:schemeClr>
              </a:buClr>
              <a:buFont typeface="Arial" pitchFamily="34" charset="0"/>
              <a:buChar char="•"/>
            </a:pPr>
            <a:endParaRPr lang="en-US" sz="1800" dirty="0" smtClean="0"/>
          </a:p>
          <a:p>
            <a:pPr lvl="1">
              <a:buClr>
                <a:schemeClr val="accent2">
                  <a:lumMod val="50000"/>
                </a:schemeClr>
              </a:buClr>
              <a:buFont typeface="Courier New" pitchFamily="49" charset="0"/>
              <a:buChar char="o"/>
            </a:pPr>
            <a:endParaRPr lang="en-US" sz="1600" dirty="0" smtClean="0"/>
          </a:p>
          <a:p>
            <a:pPr lvl="0">
              <a:buClr>
                <a:schemeClr val="accent2">
                  <a:lumMod val="50000"/>
                </a:schemeClr>
              </a:buClr>
              <a:buNone/>
            </a:pPr>
            <a:endParaRPr lang="en-US" sz="2000" dirty="0" smtClean="0"/>
          </a:p>
          <a:p>
            <a:endParaRPr lang="en-US" dirty="0"/>
          </a:p>
        </p:txBody>
      </p:sp>
    </p:spTree>
    <p:extLst>
      <p:ext uri="{BB962C8B-B14F-4D97-AF65-F5344CB8AC3E}">
        <p14:creationId xmlns:p14="http://schemas.microsoft.com/office/powerpoint/2010/main" xmlns="" val="40771010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fontScale="90000"/>
          </a:bodyPr>
          <a:lstStyle/>
          <a:p>
            <a:r>
              <a:rPr lang="en-US" b="1" dirty="0" smtClean="0"/>
              <a:t>Amazon	</a:t>
            </a:r>
            <a:endParaRPr lang="en-US" b="1" dirty="0"/>
          </a:p>
        </p:txBody>
      </p:sp>
      <p:sp>
        <p:nvSpPr>
          <p:cNvPr id="3" name="Content Placeholder 2"/>
          <p:cNvSpPr>
            <a:spLocks noGrp="1"/>
          </p:cNvSpPr>
          <p:nvPr>
            <p:ph idx="1"/>
          </p:nvPr>
        </p:nvSpPr>
        <p:spPr>
          <a:xfrm>
            <a:off x="457200" y="1447800"/>
            <a:ext cx="8229600" cy="5410200"/>
          </a:xfrm>
        </p:spPr>
        <p:txBody>
          <a:bodyPr>
            <a:normAutofit/>
          </a:bodyPr>
          <a:lstStyle/>
          <a:p>
            <a:pPr lvl="0">
              <a:buClr>
                <a:schemeClr val="accent2">
                  <a:lumMod val="50000"/>
                </a:schemeClr>
              </a:buClr>
              <a:buNone/>
            </a:pPr>
            <a:r>
              <a:rPr lang="en-US" sz="2400" dirty="0" smtClean="0"/>
              <a:t>The biggest book seller by far, with great influence on consumers.</a:t>
            </a:r>
          </a:p>
          <a:p>
            <a:pPr lvl="0">
              <a:buClr>
                <a:schemeClr val="accent2">
                  <a:lumMod val="50000"/>
                </a:schemeClr>
              </a:buClr>
              <a:buFont typeface="Arial" pitchFamily="34" charset="0"/>
              <a:buChar char="•"/>
            </a:pPr>
            <a:r>
              <a:rPr lang="en-US" sz="2000" dirty="0" smtClean="0"/>
              <a:t>Why doesn’t Amazon always have my book in stock?</a:t>
            </a:r>
          </a:p>
          <a:p>
            <a:pPr lvl="1">
              <a:buClr>
                <a:schemeClr val="accent2">
                  <a:lumMod val="50000"/>
                </a:schemeClr>
              </a:buClr>
              <a:buFont typeface="Courier New" pitchFamily="49" charset="0"/>
              <a:buChar char="o"/>
            </a:pPr>
            <a:r>
              <a:rPr lang="en-US" sz="1800" dirty="0" smtClean="0"/>
              <a:t>Everything with Amazon is done via algorithms (computers) and books are automatically ordered when the demand is there.</a:t>
            </a:r>
          </a:p>
          <a:p>
            <a:pPr lvl="1">
              <a:buClr>
                <a:schemeClr val="accent2">
                  <a:lumMod val="50000"/>
                </a:schemeClr>
              </a:buClr>
              <a:buFont typeface="Courier New" pitchFamily="49" charset="0"/>
              <a:buChar char="o"/>
            </a:pPr>
            <a:r>
              <a:rPr lang="en-US" sz="1800" dirty="0" smtClean="0"/>
              <a:t>Amazon is also set up with distributors to have books shipped only every two weeks (to control shipping costs) so no matter how much either we or you pester them, your books will be shipped on the designated shipping date from the distributor.</a:t>
            </a:r>
          </a:p>
          <a:p>
            <a:pPr lvl="1">
              <a:buClr>
                <a:schemeClr val="accent2">
                  <a:lumMod val="50000"/>
                </a:schemeClr>
              </a:buClr>
              <a:buFont typeface="Courier New" pitchFamily="49" charset="0"/>
              <a:buChar char="o"/>
            </a:pPr>
            <a:r>
              <a:rPr lang="en-US" sz="1800" dirty="0" smtClean="0"/>
              <a:t>The best way to ensure that a newly released book will be in stock with Amazon is to help generate a lot of pre-release orders.</a:t>
            </a:r>
          </a:p>
          <a:p>
            <a:pPr lvl="0">
              <a:buClr>
                <a:schemeClr val="accent2">
                  <a:lumMod val="50000"/>
                </a:schemeClr>
              </a:buClr>
              <a:buFont typeface="Arial" pitchFamily="34" charset="0"/>
              <a:buChar char="•"/>
            </a:pPr>
            <a:r>
              <a:rPr lang="en-US" sz="2000" dirty="0" smtClean="0"/>
              <a:t>Why do my ranking numbers change on Amazon, and what does it mean?</a:t>
            </a:r>
          </a:p>
          <a:p>
            <a:pPr lvl="1">
              <a:buClr>
                <a:schemeClr val="accent2">
                  <a:lumMod val="50000"/>
                </a:schemeClr>
              </a:buClr>
              <a:buFont typeface="Courier New" pitchFamily="49" charset="0"/>
              <a:buChar char="o"/>
            </a:pPr>
            <a:r>
              <a:rPr lang="en-US" sz="1800" dirty="0" smtClean="0"/>
              <a:t>Your ranking numbers can change drastically in a short period of time and are affected by: sales, reviews, even people clicking on your book. A change in ranking does not always mean sales. </a:t>
            </a:r>
          </a:p>
          <a:p>
            <a:pPr lvl="0">
              <a:buClr>
                <a:schemeClr val="accent2">
                  <a:lumMod val="50000"/>
                </a:schemeClr>
              </a:buClr>
              <a:buNone/>
            </a:pPr>
            <a:endParaRPr lang="en-US" sz="2000" dirty="0" smtClean="0"/>
          </a:p>
          <a:p>
            <a:endParaRPr lang="en-US" dirty="0"/>
          </a:p>
        </p:txBody>
      </p:sp>
    </p:spTree>
    <p:extLst>
      <p:ext uri="{BB962C8B-B14F-4D97-AF65-F5344CB8AC3E}">
        <p14:creationId xmlns:p14="http://schemas.microsoft.com/office/powerpoint/2010/main" xmlns="" val="40771010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fontScale="90000"/>
          </a:bodyPr>
          <a:lstStyle/>
          <a:p>
            <a:r>
              <a:rPr lang="en-US" b="1" dirty="0" smtClean="0"/>
              <a:t>Amazon – Cont’d	</a:t>
            </a:r>
            <a:endParaRPr lang="en-US" b="1" dirty="0"/>
          </a:p>
        </p:txBody>
      </p:sp>
      <p:sp>
        <p:nvSpPr>
          <p:cNvPr id="3" name="Content Placeholder 2"/>
          <p:cNvSpPr>
            <a:spLocks noGrp="1"/>
          </p:cNvSpPr>
          <p:nvPr>
            <p:ph idx="1"/>
          </p:nvPr>
        </p:nvSpPr>
        <p:spPr>
          <a:xfrm>
            <a:off x="457200" y="1447800"/>
            <a:ext cx="8229600" cy="5410200"/>
          </a:xfrm>
        </p:spPr>
        <p:txBody>
          <a:bodyPr>
            <a:normAutofit/>
          </a:bodyPr>
          <a:lstStyle/>
          <a:p>
            <a:pPr lvl="0">
              <a:buClr>
                <a:schemeClr val="accent2">
                  <a:lumMod val="50000"/>
                </a:schemeClr>
              </a:buClr>
              <a:buFont typeface="Arial" pitchFamily="34" charset="0"/>
              <a:buChar char="•"/>
            </a:pPr>
            <a:r>
              <a:rPr lang="en-US" sz="1800" dirty="0" smtClean="0"/>
              <a:t> How can I influence sales on Amazon?</a:t>
            </a:r>
          </a:p>
          <a:p>
            <a:pPr lvl="1">
              <a:buClr>
                <a:schemeClr val="accent2">
                  <a:lumMod val="50000"/>
                </a:schemeClr>
              </a:buClr>
              <a:buFont typeface="Courier New" pitchFamily="49" charset="0"/>
              <a:buChar char="o"/>
            </a:pPr>
            <a:r>
              <a:rPr lang="en-US" sz="1600" dirty="0" smtClean="0"/>
              <a:t>Complete your profile so readers can easily find out who you are and what you write.</a:t>
            </a:r>
          </a:p>
          <a:p>
            <a:pPr lvl="1">
              <a:buClr>
                <a:schemeClr val="accent2">
                  <a:lumMod val="50000"/>
                </a:schemeClr>
              </a:buClr>
              <a:buFont typeface="Courier New" pitchFamily="49" charset="0"/>
              <a:buChar char="o"/>
            </a:pPr>
            <a:r>
              <a:rPr lang="en-US" sz="1600" dirty="0" smtClean="0"/>
              <a:t>Help generate reviews on Amazon. The minimum number of reviews you need to have is 10 to get noticed by Amazon’s algorithms and once you get over 50, the Amazon algorithms really kick in.</a:t>
            </a:r>
          </a:p>
          <a:p>
            <a:pPr lvl="2">
              <a:buClr>
                <a:schemeClr val="accent2">
                  <a:lumMod val="50000"/>
                </a:schemeClr>
              </a:buClr>
              <a:buFont typeface="Wingdings" pitchFamily="2" charset="2"/>
              <a:buChar char="§"/>
            </a:pPr>
            <a:r>
              <a:rPr lang="en-US" sz="1600" dirty="0" smtClean="0"/>
              <a:t>Use social media to ask for reviews.</a:t>
            </a:r>
          </a:p>
          <a:p>
            <a:pPr lvl="2">
              <a:buClr>
                <a:schemeClr val="accent2">
                  <a:lumMod val="50000"/>
                </a:schemeClr>
              </a:buClr>
              <a:buFont typeface="Wingdings" pitchFamily="2" charset="2"/>
              <a:buChar char="§"/>
            </a:pPr>
            <a:r>
              <a:rPr lang="en-US" sz="1600" dirty="0" smtClean="0"/>
              <a:t>Impress upon friends, family, and fans how important reviews on Amazon are.</a:t>
            </a:r>
          </a:p>
          <a:p>
            <a:pPr lvl="2">
              <a:buClr>
                <a:schemeClr val="accent2">
                  <a:lumMod val="50000"/>
                </a:schemeClr>
              </a:buClr>
              <a:buFont typeface="Wingdings" pitchFamily="2" charset="2"/>
              <a:buChar char="§"/>
            </a:pPr>
            <a:r>
              <a:rPr lang="en-US" sz="1600" dirty="0" smtClean="0"/>
              <a:t>If your book has been reviewed by NetGalley reviewers before release, once the book is released, drop them an email and ask if they would post the review on Amazon. (Amazon will not accept reviews until a book is published. </a:t>
            </a:r>
          </a:p>
          <a:p>
            <a:pPr lvl="1">
              <a:buClr>
                <a:schemeClr val="accent2">
                  <a:lumMod val="50000"/>
                </a:schemeClr>
              </a:buClr>
              <a:buFont typeface="Courier New" pitchFamily="49" charset="0"/>
              <a:buChar char="o"/>
            </a:pPr>
            <a:r>
              <a:rPr lang="en-US" sz="1600" dirty="0" smtClean="0"/>
              <a:t>Put the link to your Amazon print and eBook on your author website, your emails (under  your signature) and anywhere else where people can easily click on the links to go to Amazon to order your book or even just look at it. </a:t>
            </a:r>
          </a:p>
          <a:p>
            <a:pPr lvl="1">
              <a:buClr>
                <a:schemeClr val="accent2">
                  <a:lumMod val="50000"/>
                </a:schemeClr>
              </a:buClr>
              <a:buFont typeface="Courier New" pitchFamily="49" charset="0"/>
              <a:buChar char="o"/>
            </a:pPr>
            <a:r>
              <a:rPr lang="en-US" sz="1600" dirty="0" smtClean="0"/>
              <a:t>Consider running an Amazon giveaway on your book(s) to increase awareness. Here’s a link to a great article that explains how to do a giveaway with Amazon and the pros and cons </a:t>
            </a:r>
            <a:r>
              <a:rPr lang="en-US" sz="1600" dirty="0" smtClean="0">
                <a:hlinkClick r:id="rId2"/>
              </a:rPr>
              <a:t>http://jodierennerediting.blogspot.com/2015/03/using-new-amazon-giveaway-to-promote.html</a:t>
            </a:r>
            <a:endParaRPr lang="en-US" sz="1600" dirty="0" smtClean="0"/>
          </a:p>
          <a:p>
            <a:pPr lvl="1">
              <a:buClr>
                <a:schemeClr val="accent2">
                  <a:lumMod val="50000"/>
                </a:schemeClr>
              </a:buClr>
              <a:buFont typeface="Courier New" pitchFamily="49" charset="0"/>
              <a:buChar char="o"/>
            </a:pPr>
            <a:endParaRPr lang="en-US" sz="1600" dirty="0" smtClean="0"/>
          </a:p>
          <a:p>
            <a:pPr lvl="0">
              <a:buClr>
                <a:schemeClr val="accent2">
                  <a:lumMod val="50000"/>
                </a:schemeClr>
              </a:buClr>
            </a:pPr>
            <a:endParaRPr lang="en-US" sz="2000" dirty="0" smtClean="0"/>
          </a:p>
          <a:p>
            <a:endParaRPr lang="en-US" dirty="0"/>
          </a:p>
        </p:txBody>
      </p:sp>
    </p:spTree>
    <p:extLst>
      <p:ext uri="{BB962C8B-B14F-4D97-AF65-F5344CB8AC3E}">
        <p14:creationId xmlns:p14="http://schemas.microsoft.com/office/powerpoint/2010/main" xmlns="" val="4077101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rmAutofit fontScale="90000"/>
          </a:bodyPr>
          <a:lstStyle/>
          <a:p>
            <a:r>
              <a:rPr lang="en-US" b="1" dirty="0" smtClean="0"/>
              <a:t>Amazon – Cont’d	</a:t>
            </a:r>
            <a:endParaRPr lang="en-US" b="1" dirty="0"/>
          </a:p>
        </p:txBody>
      </p:sp>
      <p:sp>
        <p:nvSpPr>
          <p:cNvPr id="3" name="Content Placeholder 2"/>
          <p:cNvSpPr>
            <a:spLocks noGrp="1"/>
          </p:cNvSpPr>
          <p:nvPr>
            <p:ph idx="1"/>
          </p:nvPr>
        </p:nvSpPr>
        <p:spPr>
          <a:xfrm>
            <a:off x="457200" y="1447800"/>
            <a:ext cx="8229600" cy="5410200"/>
          </a:xfrm>
        </p:spPr>
        <p:txBody>
          <a:bodyPr>
            <a:normAutofit/>
          </a:bodyPr>
          <a:lstStyle/>
          <a:p>
            <a:pPr lvl="0">
              <a:buClr>
                <a:schemeClr val="accent2">
                  <a:lumMod val="50000"/>
                </a:schemeClr>
              </a:buClr>
              <a:buFont typeface="Arial" pitchFamily="34" charset="0"/>
              <a:buChar char="•"/>
            </a:pPr>
            <a:r>
              <a:rPr lang="en-US" sz="1800" dirty="0" smtClean="0"/>
              <a:t>On a continuing basis, I work with our distributors (especially our eBook distributor) on promotions  and sales with Amazon. Each quarter, they send me a list of the promotions and sales they will be doing for the following quarter and I submit book titles that are appropriate for that promotion or sale. If our books are selected, our eBook distributor lets me know and I let the authors, whose books are selected, know so you can help market the sale or promotion. </a:t>
            </a:r>
          </a:p>
          <a:p>
            <a:pPr lvl="1">
              <a:buClr>
                <a:schemeClr val="accent2">
                  <a:lumMod val="50000"/>
                </a:schemeClr>
              </a:buClr>
              <a:buNone/>
            </a:pPr>
            <a:endParaRPr lang="en-US" sz="1600" dirty="0" smtClean="0"/>
          </a:p>
          <a:p>
            <a:pPr lvl="0">
              <a:buClr>
                <a:schemeClr val="accent2">
                  <a:lumMod val="50000"/>
                </a:schemeClr>
              </a:buClr>
            </a:pPr>
            <a:endParaRPr lang="en-US" sz="2000" dirty="0" smtClean="0"/>
          </a:p>
          <a:p>
            <a:endParaRPr lang="en-US" dirty="0"/>
          </a:p>
        </p:txBody>
      </p:sp>
    </p:spTree>
    <p:extLst>
      <p:ext uri="{BB962C8B-B14F-4D97-AF65-F5344CB8AC3E}">
        <p14:creationId xmlns:p14="http://schemas.microsoft.com/office/powerpoint/2010/main" xmlns="" val="4077101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09600"/>
          </a:xfrm>
        </p:spPr>
        <p:txBody>
          <a:bodyPr>
            <a:normAutofit fontScale="90000"/>
          </a:bodyPr>
          <a:lstStyle/>
          <a:p>
            <a:r>
              <a:rPr lang="en-US" sz="4000" b="1" dirty="0" smtClean="0"/>
              <a:t>Ordering Books </a:t>
            </a:r>
            <a:endParaRPr lang="en-US" sz="4000" b="1" dirty="0"/>
          </a:p>
        </p:txBody>
      </p:sp>
      <p:sp>
        <p:nvSpPr>
          <p:cNvPr id="3" name="Content Placeholder 2"/>
          <p:cNvSpPr>
            <a:spLocks noGrp="1"/>
          </p:cNvSpPr>
          <p:nvPr>
            <p:ph idx="1"/>
          </p:nvPr>
        </p:nvSpPr>
        <p:spPr>
          <a:xfrm>
            <a:off x="457200" y="1219200"/>
            <a:ext cx="8229600" cy="5105400"/>
          </a:xfrm>
        </p:spPr>
        <p:txBody>
          <a:bodyPr>
            <a:normAutofit fontScale="62500" lnSpcReduction="20000"/>
          </a:bodyPr>
          <a:lstStyle/>
          <a:p>
            <a:pPr lvl="0">
              <a:buClr>
                <a:schemeClr val="accent2">
                  <a:lumMod val="50000"/>
                </a:schemeClr>
              </a:buClr>
            </a:pPr>
            <a:r>
              <a:rPr lang="en-US" sz="2900" dirty="0" smtClean="0"/>
              <a:t>Can my books be ordered from other countries? - Yes</a:t>
            </a:r>
          </a:p>
          <a:p>
            <a:pPr lvl="1">
              <a:buClr>
                <a:schemeClr val="accent2">
                  <a:lumMod val="50000"/>
                </a:schemeClr>
              </a:buClr>
              <a:buFont typeface="Courier New" pitchFamily="49" charset="0"/>
              <a:buChar char="o"/>
            </a:pPr>
            <a:r>
              <a:rPr lang="en-US" sz="2900" dirty="0" smtClean="0"/>
              <a:t>Through Amazon.</a:t>
            </a:r>
          </a:p>
          <a:p>
            <a:pPr lvl="1">
              <a:buClr>
                <a:schemeClr val="accent2">
                  <a:lumMod val="50000"/>
                </a:schemeClr>
              </a:buClr>
              <a:buFont typeface="Courier New" pitchFamily="49" charset="0"/>
              <a:buChar char="o"/>
            </a:pPr>
            <a:r>
              <a:rPr lang="en-US" sz="2900" dirty="0" smtClean="0"/>
              <a:t>Our WriteLife website is set up to ship to foreign countries and our BQB website can easily be set up for it as well. </a:t>
            </a:r>
          </a:p>
          <a:p>
            <a:pPr lvl="0">
              <a:buClr>
                <a:schemeClr val="accent2">
                  <a:lumMod val="50000"/>
                </a:schemeClr>
              </a:buClr>
            </a:pPr>
            <a:r>
              <a:rPr lang="en-US" sz="2900" dirty="0" smtClean="0"/>
              <a:t>Ordering your books for your own sales and marketing.</a:t>
            </a:r>
          </a:p>
          <a:p>
            <a:pPr lvl="1">
              <a:buClr>
                <a:schemeClr val="accent2">
                  <a:lumMod val="50000"/>
                </a:schemeClr>
              </a:buClr>
              <a:buFont typeface="Courier New" pitchFamily="49" charset="0"/>
              <a:buChar char="o"/>
            </a:pPr>
            <a:r>
              <a:rPr lang="en-US" sz="2900" dirty="0" smtClean="0"/>
              <a:t>Email me at </a:t>
            </a:r>
            <a:r>
              <a:rPr lang="en-US" sz="2900" dirty="0" smtClean="0">
                <a:hlinkClick r:id="rId2"/>
              </a:rPr>
              <a:t>terri@bqbpublishing.com</a:t>
            </a:r>
            <a:r>
              <a:rPr lang="en-US" sz="2900" dirty="0" smtClean="0"/>
              <a:t> with the amount of books you want to order (minimum order is 25). You pay 50% of the SRP (suggested retail price) plus shipping.</a:t>
            </a:r>
          </a:p>
          <a:p>
            <a:pPr lvl="1">
              <a:buClr>
                <a:schemeClr val="accent2">
                  <a:lumMod val="50000"/>
                </a:schemeClr>
              </a:buClr>
              <a:buFont typeface="Courier New" pitchFamily="49" charset="0"/>
              <a:buChar char="o"/>
            </a:pPr>
            <a:r>
              <a:rPr lang="en-US" sz="2900" dirty="0" smtClean="0"/>
              <a:t>I’ll create an invoice and email it to you. The invoice can be paid via check, credit card, or PayPal.</a:t>
            </a:r>
          </a:p>
          <a:p>
            <a:pPr lvl="1">
              <a:buClr>
                <a:schemeClr val="accent2">
                  <a:lumMod val="50000"/>
                </a:schemeClr>
              </a:buClr>
              <a:buFont typeface="Courier New" pitchFamily="49" charset="0"/>
              <a:buChar char="o"/>
            </a:pPr>
            <a:r>
              <a:rPr lang="en-US" sz="2900" dirty="0" smtClean="0"/>
              <a:t>Once the invoice is paid, the books are ordered and you will receive them  in 3-4 weeks.</a:t>
            </a:r>
          </a:p>
          <a:p>
            <a:pPr lvl="1">
              <a:buClr>
                <a:schemeClr val="accent2">
                  <a:lumMod val="50000"/>
                </a:schemeClr>
              </a:buClr>
              <a:buFont typeface="Courier New" pitchFamily="49" charset="0"/>
              <a:buChar char="o"/>
            </a:pPr>
            <a:r>
              <a:rPr lang="en-US" sz="2900" dirty="0" smtClean="0"/>
              <a:t>If you need a rush order, check with me to see if I have them on hand and in smaller quantities, but don’t count on it and wait until the last moment to order books. </a:t>
            </a:r>
          </a:p>
          <a:p>
            <a:pPr lvl="0">
              <a:buClr>
                <a:schemeClr val="accent2">
                  <a:lumMod val="50000"/>
                </a:schemeClr>
              </a:buClr>
            </a:pPr>
            <a:r>
              <a:rPr lang="en-US" sz="2900" dirty="0" smtClean="0"/>
              <a:t>How are my books ordered by bookstores and Amazon?</a:t>
            </a:r>
          </a:p>
          <a:p>
            <a:pPr lvl="1">
              <a:buClr>
                <a:schemeClr val="accent2">
                  <a:lumMod val="50000"/>
                </a:schemeClr>
              </a:buClr>
              <a:buFont typeface="Courier New" pitchFamily="49" charset="0"/>
              <a:buChar char="o"/>
            </a:pPr>
            <a:r>
              <a:rPr lang="en-US" sz="2900" dirty="0" smtClean="0"/>
              <a:t>Bookstores order either through wholesalers that get their books from our distributor, or they order directly from our distributor. </a:t>
            </a:r>
          </a:p>
          <a:p>
            <a:pPr lvl="1">
              <a:buClr>
                <a:schemeClr val="accent2">
                  <a:lumMod val="50000"/>
                </a:schemeClr>
              </a:buClr>
              <a:buFont typeface="Courier New" pitchFamily="49" charset="0"/>
              <a:buChar char="o"/>
            </a:pPr>
            <a:r>
              <a:rPr lang="en-US" sz="2900" dirty="0" smtClean="0"/>
              <a:t>Amazon orders directly from our distributor. </a:t>
            </a:r>
          </a:p>
          <a:p>
            <a:pPr lvl="1">
              <a:buClr>
                <a:schemeClr val="accent2">
                  <a:lumMod val="50000"/>
                </a:schemeClr>
              </a:buClr>
              <a:buNone/>
            </a:pPr>
            <a:endParaRPr lang="en-US" sz="1600" dirty="0" smtClean="0"/>
          </a:p>
          <a:p>
            <a:pPr lvl="1">
              <a:buClr>
                <a:schemeClr val="accent2">
                  <a:lumMod val="50000"/>
                </a:schemeClr>
              </a:buClr>
            </a:pPr>
            <a:endParaRPr lang="en-US" sz="2000" dirty="0" smtClean="0"/>
          </a:p>
          <a:p>
            <a:pPr lvl="0">
              <a:buClr>
                <a:schemeClr val="accent2">
                  <a:lumMod val="50000"/>
                </a:schemeClr>
              </a:buClr>
            </a:pPr>
            <a:endParaRPr lang="en-US" sz="2200" dirty="0" smtClean="0"/>
          </a:p>
          <a:p>
            <a:endParaRPr lang="en-US" dirty="0"/>
          </a:p>
        </p:txBody>
      </p:sp>
    </p:spTree>
    <p:extLst>
      <p:ext uri="{BB962C8B-B14F-4D97-AF65-F5344CB8AC3E}">
        <p14:creationId xmlns:p14="http://schemas.microsoft.com/office/powerpoint/2010/main" xmlns="" val="40207834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ysClr val="windowText" lastClr="000000"/>
      </a:dk1>
      <a:lt1>
        <a:sysClr val="window" lastClr="FFFFFF"/>
      </a:lt1>
      <a:dk2>
        <a:srgbClr val="666666"/>
      </a:dk2>
      <a:lt2>
        <a:srgbClr val="D2D2D2"/>
      </a:lt2>
      <a:accent1>
        <a:srgbClr val="FF388C"/>
      </a:accent1>
      <a:accent2>
        <a:srgbClr val="E40059"/>
      </a:accent2>
      <a:accent3>
        <a:srgbClr val="FFFFFF"/>
      </a:accent3>
      <a:accent4>
        <a:srgbClr val="68007F"/>
      </a:accent4>
      <a:accent5>
        <a:srgbClr val="005BD3"/>
      </a:accent5>
      <a:accent6>
        <a:srgbClr val="00349E"/>
      </a:accent6>
      <a:hlink>
        <a:srgbClr val="17BBFD"/>
      </a:hlink>
      <a:folHlink>
        <a:srgbClr val="751D5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11620</TotalTime>
  <Words>4879</Words>
  <Application>Microsoft Office PowerPoint</Application>
  <PresentationFormat>On-screen Show (4:3)</PresentationFormat>
  <Paragraphs>321</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Flow</vt:lpstr>
      <vt:lpstr>Answering Your Questions on Publishing, Distributing, and Marketing Your Book(s)</vt:lpstr>
      <vt:lpstr>Presenter </vt:lpstr>
      <vt:lpstr>Overview </vt:lpstr>
      <vt:lpstr>Publishing Questions</vt:lpstr>
      <vt:lpstr>Printing and Distribution</vt:lpstr>
      <vt:lpstr>Amazon </vt:lpstr>
      <vt:lpstr>Amazon – Cont’d </vt:lpstr>
      <vt:lpstr>Amazon – Cont’d </vt:lpstr>
      <vt:lpstr>Ordering Books </vt:lpstr>
      <vt:lpstr>Ordering Books – continued </vt:lpstr>
      <vt:lpstr>Book Signings and Getting Books for them</vt:lpstr>
      <vt:lpstr>Book Signings and/or Book Readings</vt:lpstr>
      <vt:lpstr>Book Signings or Readings - continued</vt:lpstr>
      <vt:lpstr>Book Signings or Readings - continued</vt:lpstr>
      <vt:lpstr>Marketing &amp; Advertising</vt:lpstr>
      <vt:lpstr>Marketing &amp; Advertising - continued</vt:lpstr>
      <vt:lpstr>Marketing &amp; Advertising - continued</vt:lpstr>
      <vt:lpstr>Marketing &amp; Advertising – continued</vt:lpstr>
      <vt:lpstr>Marketing &amp; Advertising – continued</vt:lpstr>
      <vt:lpstr>Marketing &amp; Advertising – continued</vt:lpstr>
      <vt:lpstr>Marketing &amp; Advertising – continued</vt:lpstr>
      <vt:lpstr>Marketing &amp; Advertising – continued</vt:lpstr>
      <vt:lpstr>Giveaways</vt:lpstr>
      <vt:lpstr>Book Reviews</vt:lpstr>
      <vt:lpstr>Book Reviews - continued</vt:lpstr>
      <vt:lpstr>Book Clubs</vt:lpstr>
      <vt:lpstr>Publicity</vt:lpstr>
      <vt:lpstr>Award Entries</vt:lpstr>
      <vt:lpstr>Explaining our Royalty Reports</vt:lpstr>
      <vt:lpstr>Taxes, etc. </vt:lpstr>
      <vt:lpstr>New Services for 2016 </vt:lpstr>
      <vt:lpstr>New Services for 2016 - continued </vt:lpstr>
      <vt:lpstr>New Services for 2016 - continued </vt:lpstr>
      <vt:lpstr>Questions?</vt:lpstr>
      <vt:lpstr>Thanks for joining us!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&amp; Marc</dc:creator>
  <cp:lastModifiedBy>Terri Leidich</cp:lastModifiedBy>
  <cp:revision>545</cp:revision>
  <cp:lastPrinted>2013-04-13T13:17:15Z</cp:lastPrinted>
  <dcterms:created xsi:type="dcterms:W3CDTF">2013-04-11T21:57:35Z</dcterms:created>
  <dcterms:modified xsi:type="dcterms:W3CDTF">2016-01-17T16:27:57Z</dcterms:modified>
</cp:coreProperties>
</file>