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8"/>
  </p:notesMasterIdLst>
  <p:sldIdLst>
    <p:sldId id="256" r:id="rId2"/>
    <p:sldId id="292" r:id="rId3"/>
    <p:sldId id="261" r:id="rId4"/>
    <p:sldId id="327" r:id="rId5"/>
    <p:sldId id="325" r:id="rId6"/>
    <p:sldId id="331" r:id="rId7"/>
    <p:sldId id="332" r:id="rId8"/>
    <p:sldId id="306" r:id="rId9"/>
    <p:sldId id="333" r:id="rId10"/>
    <p:sldId id="334" r:id="rId11"/>
    <p:sldId id="328" r:id="rId12"/>
    <p:sldId id="321" r:id="rId13"/>
    <p:sldId id="326" r:id="rId14"/>
    <p:sldId id="316" r:id="rId15"/>
    <p:sldId id="340" r:id="rId16"/>
    <p:sldId id="339" r:id="rId17"/>
    <p:sldId id="336" r:id="rId18"/>
    <p:sldId id="335" r:id="rId19"/>
    <p:sldId id="305" r:id="rId20"/>
    <p:sldId id="330" r:id="rId21"/>
    <p:sldId id="329" r:id="rId22"/>
    <p:sldId id="317" r:id="rId23"/>
    <p:sldId id="289" r:id="rId24"/>
    <p:sldId id="338" r:id="rId25"/>
    <p:sldId id="270" r:id="rId26"/>
    <p:sldId id="266" r:id="rId27"/>
  </p:sldIdLst>
  <p:sldSz cx="9144000" cy="6858000" type="screen4x3"/>
  <p:notesSz cx="7077075"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F3748"/>
    <a:srgbClr val="BF3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38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3866"/>
          </a:xfrm>
          <a:prstGeom prst="rect">
            <a:avLst/>
          </a:prstGeom>
        </p:spPr>
        <p:txBody>
          <a:bodyPr vert="horz" lIns="91440" tIns="45720" rIns="91440" bIns="45720" rtlCol="0"/>
          <a:lstStyle>
            <a:lvl1pPr algn="r">
              <a:defRPr sz="1200"/>
            </a:lvl1pPr>
          </a:lstStyle>
          <a:p>
            <a:fld id="{9EF8FD45-2721-4728-B638-90B9C2D7E270}" type="datetimeFigureOut">
              <a:rPr lang="en-US" smtClean="0"/>
              <a:pPr/>
              <a:t>2/26/2016</a:t>
            </a:fld>
            <a:endParaRPr lang="en-US"/>
          </a:p>
        </p:txBody>
      </p:sp>
      <p:sp>
        <p:nvSpPr>
          <p:cNvPr id="4" name="Slide Image Placeholder 3"/>
          <p:cNvSpPr>
            <a:spLocks noGrp="1" noRot="1" noChangeAspect="1"/>
          </p:cNvSpPr>
          <p:nvPr>
            <p:ph type="sldImg" idx="2"/>
          </p:nvPr>
        </p:nvSpPr>
        <p:spPr>
          <a:xfrm>
            <a:off x="1270000" y="681038"/>
            <a:ext cx="4537075" cy="3403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311730"/>
            <a:ext cx="5661660" cy="408479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3"/>
            <a:ext cx="3066733" cy="4538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621883"/>
            <a:ext cx="3066733" cy="453866"/>
          </a:xfrm>
          <a:prstGeom prst="rect">
            <a:avLst/>
          </a:prstGeom>
        </p:spPr>
        <p:txBody>
          <a:bodyPr vert="horz" lIns="91440" tIns="45720" rIns="91440" bIns="45720" rtlCol="0" anchor="b"/>
          <a:lstStyle>
            <a:lvl1pPr algn="r">
              <a:defRPr sz="1200"/>
            </a:lvl1pPr>
          </a:lstStyle>
          <a:p>
            <a:fld id="{3561CE56-D96B-41DA-9E11-BA5D57E9E4C4}" type="slidenum">
              <a:rPr lang="en-US" smtClean="0"/>
              <a:pPr/>
              <a:t>‹#›</a:t>
            </a:fld>
            <a:endParaRPr lang="en-US"/>
          </a:p>
        </p:txBody>
      </p:sp>
    </p:spTree>
    <p:extLst>
      <p:ext uri="{BB962C8B-B14F-4D97-AF65-F5344CB8AC3E}">
        <p14:creationId xmlns:p14="http://schemas.microsoft.com/office/powerpoint/2010/main" xmlns=""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A25C68F-927A-403E-ADDD-C3E0B63AE54B}" type="datetimeFigureOut">
              <a:rPr lang="en-US" smtClean="0"/>
              <a:pPr/>
              <a:t>2/26/2016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2/26/2016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25C68F-927A-403E-ADDD-C3E0B63AE54B}" type="datetimeFigureOut">
              <a:rPr lang="en-US" smtClean="0"/>
              <a:pPr/>
              <a:t>2/26/2016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2/26/2016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2/26/2016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eautyandthebook.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midwestbookreview.com/bookbiz/advice/advice.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AGHdqCkf9I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logmetrics.org/books" TargetMode="External"/><Relationship Id="rId2" Type="http://schemas.openxmlformats.org/officeDocument/2006/relationships/hyperlink" Target="http://www.blogmetrics.org/romance_novels" TargetMode="External"/><Relationship Id="rId1" Type="http://schemas.openxmlformats.org/officeDocument/2006/relationships/slideLayout" Target="../slideLayouts/slideLayout2.xml"/><Relationship Id="rId4" Type="http://schemas.openxmlformats.org/officeDocument/2006/relationships/hyperlink" Target="https://bookbacklist.wordpress.com/abou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gary@southernwritersmag.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tunes.apple.com/us/podcast/social-media-marketing-podcast/id549899114?mt=2" TargetMode="External"/><Relationship Id="rId2" Type="http://schemas.openxmlformats.org/officeDocument/2006/relationships/hyperlink" Target="https://itunes.apple.com/us/podcast/online-marketing-made-easy/id594703545?mt=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frm=1&amp;source=images&amp;cd=&amp;cad=rja&amp;docid=ZocIcqi93kwZBM&amp;tbnid=Qwo3435ieQVyjM:&amp;ved=0CAUQjRw&amp;url=http://inkwaterpress.com/category/awards/page/2/&amp;ei=bYM7UoGKIrbH4AO-24DwAQ&amp;bvm=bv.52434380,d.dmg&amp;psig=AFQjCNFBP8BUCeiopEm-LiXM8Wnv1HTZEg&amp;ust=1379718377150154"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uthorcentral.amazon.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omnivoracious.com/" TargetMode="External"/><Relationship Id="rId2" Type="http://schemas.openxmlformats.org/officeDocument/2006/relationships/hyperlink" Target="http://www.amazon.com/gp/help/customer/display.html?nodeId=201145220" TargetMode="External"/><Relationship Id="rId1" Type="http://schemas.openxmlformats.org/officeDocument/2006/relationships/slideLayout" Target="../slideLayouts/slideLayout2.xml"/><Relationship Id="rId4" Type="http://schemas.openxmlformats.org/officeDocument/2006/relationships/hyperlink" Target="http://www.amazon.com/Book-Club-Picks/b?ie=UTF8&amp;node=808157501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mazon.com/Family-Inheritance-Terri-Ann-Leidich/dp/1939371384/" TargetMode="External"/><Relationship Id="rId2" Type="http://schemas.openxmlformats.org/officeDocument/2006/relationships/hyperlink" Target="http://www.amazon.com/Family-Inheritance-Terri-Ann-Leidich/dp/1939371384/ref=sr_1_3_twi_pap_2?s=books&amp;ie=UTF8&amp;qid=1456414052&amp;sr=1-3&amp;keywords=family+inheritan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ookclub.meetup.com/" TargetMode="External"/><Relationship Id="rId2" Type="http://schemas.openxmlformats.org/officeDocument/2006/relationships/hyperlink" Target="http://www.wherewriterswin.com/" TargetMode="External"/><Relationship Id="rId1" Type="http://schemas.openxmlformats.org/officeDocument/2006/relationships/slideLayout" Target="../slideLayouts/slideLayout2.xml"/><Relationship Id="rId6" Type="http://schemas.openxmlformats.org/officeDocument/2006/relationships/hyperlink" Target="http://www.adweek.com/galleycat/resources-for-authors-traveling-to-book-clubs-schools/21401?red=as" TargetMode="External"/><Relationship Id="rId5" Type="http://schemas.openxmlformats.org/officeDocument/2006/relationships/hyperlink" Target="https://education.skype.com/resources/441-authors-who-skype-with-classes-book-clubs-for-free" TargetMode="External"/><Relationship Id="rId4" Type="http://schemas.openxmlformats.org/officeDocument/2006/relationships/hyperlink" Target="http://www.readerscircle.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smtClean="0">
                <a:solidFill>
                  <a:schemeClr val="accent5">
                    <a:lumMod val="20000"/>
                    <a:lumOff val="80000"/>
                  </a:schemeClr>
                </a:solidFill>
              </a:rPr>
              <a:t>Saturday, February 27, 2016</a:t>
            </a:r>
          </a:p>
          <a:p>
            <a:pPr algn="ctr"/>
            <a:r>
              <a:rPr lang="en-US" dirty="0" smtClean="0">
                <a:solidFill>
                  <a:schemeClr val="accent5">
                    <a:lumMod val="20000"/>
                    <a:lumOff val="80000"/>
                  </a:schemeClr>
                </a:solidFill>
              </a:rPr>
              <a:t>11:00 a.m. ET</a:t>
            </a:r>
            <a:endParaRPr lang="en-US" dirty="0">
              <a:solidFill>
                <a:schemeClr val="accent5">
                  <a:lumMod val="20000"/>
                  <a:lumOff val="80000"/>
                </a:schemeClr>
              </a:solidFill>
            </a:endParaRPr>
          </a:p>
        </p:txBody>
      </p:sp>
      <p:sp>
        <p:nvSpPr>
          <p:cNvPr id="5" name="Rectangle 4"/>
          <p:cNvSpPr/>
          <p:nvPr/>
        </p:nvSpPr>
        <p:spPr>
          <a:xfrm>
            <a:off x="-762000" y="9906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stretch>
            <a:fillRect/>
          </a:stretch>
        </p:blipFill>
        <p:spPr>
          <a:xfrm>
            <a:off x="2667000" y="1828800"/>
            <a:ext cx="3471881" cy="1972147"/>
          </a:xfrm>
          <a:prstGeom prst="rect">
            <a:avLst/>
          </a:prstGeom>
        </p:spPr>
      </p:pic>
      <p:sp>
        <p:nvSpPr>
          <p:cNvPr id="2" name="Title 1"/>
          <p:cNvSpPr>
            <a:spLocks noGrp="1"/>
          </p:cNvSpPr>
          <p:nvPr>
            <p:ph type="ctrTitle"/>
          </p:nvPr>
        </p:nvSpPr>
        <p:spPr>
          <a:xfrm>
            <a:off x="758952" y="3733800"/>
            <a:ext cx="7851648" cy="1828800"/>
          </a:xfrm>
        </p:spPr>
        <p:txBody>
          <a:bodyPr>
            <a:noAutofit/>
          </a:bodyPr>
          <a:lstStyle/>
          <a:p>
            <a:pPr algn="ctr"/>
            <a:r>
              <a:rPr lang="en-US" sz="3600" dirty="0" smtClean="0">
                <a:solidFill>
                  <a:schemeClr val="bg1">
                    <a:lumMod val="50000"/>
                    <a:lumOff val="50000"/>
                  </a:schemeClr>
                </a:solidFill>
                <a:latin typeface="Cambria" pitchFamily="18" charset="0"/>
              </a:rPr>
              <a:t>Success is in the Details</a:t>
            </a:r>
            <a:endParaRPr lang="en-US" sz="3600" dirty="0">
              <a:solidFill>
                <a:schemeClr val="bg1">
                  <a:lumMod val="50000"/>
                  <a:lumOff val="50000"/>
                </a:schemeClr>
              </a:solidFill>
              <a:latin typeface="Cambria" pitchFamily="18" charset="0"/>
            </a:endParaRP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smtClean="0">
                <a:solidFill>
                  <a:srgbClr val="9F3748"/>
                </a:solidFill>
                <a:latin typeface="Cambria" pitchFamily="18" charset="0"/>
              </a:rPr>
              <a:t>Welcome! </a:t>
            </a:r>
            <a:endParaRPr lang="en-US" sz="4800" dirty="0">
              <a:solidFill>
                <a:srgbClr val="9F3748"/>
              </a:solidFill>
              <a:latin typeface="Cambria" pitchFamily="18" charset="0"/>
            </a:endParaRPr>
          </a:p>
        </p:txBody>
      </p:sp>
    </p:spTree>
    <p:extLst>
      <p:ext uri="{BB962C8B-B14F-4D97-AF65-F5344CB8AC3E}">
        <p14:creationId xmlns:p14="http://schemas.microsoft.com/office/powerpoint/2010/main" xmlns="" val="3248598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600" b="1" dirty="0" smtClean="0"/>
              <a:t>Book Clubs – continued</a:t>
            </a:r>
            <a:br>
              <a:rPr lang="en-US" sz="3600" b="1" dirty="0" smtClean="0"/>
            </a:br>
            <a:r>
              <a:rPr lang="en-US" sz="1800" b="1" dirty="0" smtClean="0"/>
              <a:t>Have a page on your website that specifically addresses book clubs: </a:t>
            </a:r>
            <a:endParaRPr lang="en-US" sz="3600"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752600"/>
            <a:ext cx="8229600" cy="44862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600" b="1" dirty="0" smtClean="0"/>
              <a:t>Book Clubs – Pattie’s input</a:t>
            </a:r>
            <a:endParaRPr lang="en-US" sz="3600" b="1" dirty="0"/>
          </a:p>
        </p:txBody>
      </p:sp>
      <p:sp>
        <p:nvSpPr>
          <p:cNvPr id="3" name="Content Placeholder 2"/>
          <p:cNvSpPr>
            <a:spLocks noGrp="1"/>
          </p:cNvSpPr>
          <p:nvPr>
            <p:ph idx="1"/>
          </p:nvPr>
        </p:nvSpPr>
        <p:spPr>
          <a:xfrm>
            <a:off x="457200" y="1524000"/>
            <a:ext cx="8229600" cy="4800600"/>
          </a:xfrm>
        </p:spPr>
        <p:txBody>
          <a:bodyPr>
            <a:normAutofit/>
          </a:bodyPr>
          <a:lstStyle/>
          <a:p>
            <a:pPr marL="0" lvl="0" indent="0">
              <a:buClr>
                <a:schemeClr val="accent2">
                  <a:lumMod val="50000"/>
                </a:schemeClr>
              </a:buClr>
              <a:buNone/>
            </a:pPr>
            <a:r>
              <a:rPr lang="en-US" sz="1800" b="1" dirty="0" smtClean="0"/>
              <a:t>Pulpwood Queens Book Club has over 600 chapters across the world. That’s a huge readership!</a:t>
            </a:r>
          </a:p>
          <a:p>
            <a:pPr lvl="0">
              <a:buClr>
                <a:schemeClr val="accent2">
                  <a:lumMod val="50000"/>
                </a:schemeClr>
              </a:buClr>
              <a:buNone/>
            </a:pPr>
            <a:endParaRPr lang="en-US" sz="1800" b="1" u="sng" dirty="0" smtClean="0"/>
          </a:p>
          <a:p>
            <a:pPr lvl="0">
              <a:buClr>
                <a:schemeClr val="accent2">
                  <a:lumMod val="50000"/>
                </a:schemeClr>
              </a:buClr>
              <a:buFont typeface="Arial" pitchFamily="34" charset="0"/>
              <a:buChar char="•"/>
            </a:pPr>
            <a:r>
              <a:rPr lang="en-US" sz="1800" dirty="0" smtClean="0"/>
              <a:t>Check out their website – </a:t>
            </a:r>
            <a:r>
              <a:rPr lang="en-US" sz="1800" dirty="0" smtClean="0">
                <a:hlinkClick r:id="rId2"/>
              </a:rPr>
              <a:t>www.beautyandthebook.com</a:t>
            </a:r>
            <a:endParaRPr lang="en-US" sz="1800" dirty="0" smtClean="0"/>
          </a:p>
          <a:p>
            <a:pPr lvl="0">
              <a:buClr>
                <a:schemeClr val="accent2">
                  <a:lumMod val="50000"/>
                </a:schemeClr>
              </a:buClr>
              <a:buFont typeface="Arial" pitchFamily="34" charset="0"/>
              <a:buChar char="•"/>
            </a:pPr>
            <a:r>
              <a:rPr lang="en-US" sz="1800" dirty="0" smtClean="0"/>
              <a:t>Get involved.</a:t>
            </a:r>
          </a:p>
          <a:p>
            <a:pPr lvl="0">
              <a:buClr>
                <a:schemeClr val="accent2">
                  <a:lumMod val="50000"/>
                </a:schemeClr>
              </a:buClr>
              <a:buFont typeface="Arial" pitchFamily="34" charset="0"/>
              <a:buChar char="•"/>
            </a:pPr>
            <a:r>
              <a:rPr lang="en-US" sz="1800" dirty="0" smtClean="0"/>
              <a:t>Buy a membership.</a:t>
            </a:r>
          </a:p>
          <a:p>
            <a:pPr lvl="0">
              <a:buClr>
                <a:schemeClr val="accent2">
                  <a:lumMod val="50000"/>
                </a:schemeClr>
              </a:buClr>
              <a:buFont typeface="Arial" pitchFamily="34" charset="0"/>
              <a:buChar char="•"/>
            </a:pPr>
            <a:r>
              <a:rPr lang="en-US" sz="1800" dirty="0" smtClean="0"/>
              <a:t>Read details about sending your book in to be reviewed and possibly picked as one of the selected reads for the year.</a:t>
            </a:r>
          </a:p>
          <a:p>
            <a:pPr lvl="0">
              <a:buClr>
                <a:schemeClr val="accent2">
                  <a:lumMod val="50000"/>
                </a:schemeClr>
              </a:buClr>
              <a:buFont typeface="Arial" pitchFamily="34" charset="0"/>
              <a:buChar char="•"/>
            </a:pPr>
            <a:r>
              <a:rPr lang="en-US" sz="1800" dirty="0" smtClean="0"/>
              <a:t>Attend their annual Girlfriend Weekend outside of Houston in January because:</a:t>
            </a:r>
          </a:p>
          <a:p>
            <a:pPr lvl="1">
              <a:buClr>
                <a:schemeClr val="accent2">
                  <a:lumMod val="50000"/>
                </a:schemeClr>
              </a:buClr>
              <a:buFont typeface="Courier New" pitchFamily="49" charset="0"/>
              <a:buChar char="o"/>
            </a:pPr>
            <a:r>
              <a:rPr lang="en-US" sz="1600" dirty="0" smtClean="0"/>
              <a:t>It’s a good way to meet reading groups and authors from across the globe.</a:t>
            </a:r>
          </a:p>
          <a:p>
            <a:pPr lvl="1">
              <a:buClr>
                <a:schemeClr val="accent2">
                  <a:lumMod val="50000"/>
                </a:schemeClr>
              </a:buClr>
              <a:buFont typeface="Courier New" pitchFamily="49" charset="0"/>
              <a:buChar char="o"/>
            </a:pPr>
            <a:r>
              <a:rPr lang="en-US" sz="1600" dirty="0" smtClean="0"/>
              <a:t>Good way to meet Kathy L. Murphy, the queen of the Pulpwood Queens in person. </a:t>
            </a:r>
          </a:p>
          <a:p>
            <a:pPr lvl="1">
              <a:buClr>
                <a:schemeClr val="accent2">
                  <a:lumMod val="50000"/>
                </a:schemeClr>
              </a:buClr>
            </a:pPr>
            <a:endParaRPr lang="en-US" sz="20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smtClean="0"/>
              <a:t>Reviews 	</a:t>
            </a:r>
            <a:endParaRPr lang="en-US" b="1" dirty="0"/>
          </a:p>
        </p:txBody>
      </p:sp>
      <p:sp>
        <p:nvSpPr>
          <p:cNvPr id="3" name="Content Placeholder 2"/>
          <p:cNvSpPr>
            <a:spLocks noGrp="1"/>
          </p:cNvSpPr>
          <p:nvPr>
            <p:ph idx="1"/>
          </p:nvPr>
        </p:nvSpPr>
        <p:spPr>
          <a:xfrm>
            <a:off x="457200" y="1447800"/>
            <a:ext cx="8229600" cy="4876800"/>
          </a:xfrm>
        </p:spPr>
        <p:txBody>
          <a:bodyPr>
            <a:normAutofit lnSpcReduction="10000"/>
          </a:bodyPr>
          <a:lstStyle/>
          <a:p>
            <a:pPr lvl="0">
              <a:buClr>
                <a:schemeClr val="accent2">
                  <a:lumMod val="50000"/>
                </a:schemeClr>
              </a:buClr>
              <a:buNone/>
            </a:pPr>
            <a:r>
              <a:rPr lang="en-US" sz="2400" dirty="0" smtClean="0"/>
              <a:t>There are three major types of reviews and how to get them.</a:t>
            </a:r>
          </a:p>
          <a:p>
            <a:pPr lvl="0">
              <a:buClr>
                <a:schemeClr val="accent2">
                  <a:lumMod val="50000"/>
                </a:schemeClr>
              </a:buClr>
              <a:buFont typeface="Arial" pitchFamily="34" charset="0"/>
              <a:buChar char="•"/>
            </a:pPr>
            <a:r>
              <a:rPr lang="en-US" sz="2000" dirty="0" smtClean="0"/>
              <a:t>From big name reviewers (</a:t>
            </a:r>
            <a:r>
              <a:rPr lang="en-US" sz="2000" dirty="0" err="1" smtClean="0"/>
              <a:t>Kirkus</a:t>
            </a:r>
            <a:r>
              <a:rPr lang="en-US" sz="2000" dirty="0" smtClean="0"/>
              <a:t>, Publisher’s Weekly, etc.)</a:t>
            </a:r>
          </a:p>
          <a:p>
            <a:pPr lvl="1">
              <a:buClr>
                <a:schemeClr val="accent2">
                  <a:lumMod val="50000"/>
                </a:schemeClr>
              </a:buClr>
              <a:buFont typeface="Courier New" pitchFamily="49" charset="0"/>
              <a:buChar char="o"/>
            </a:pPr>
            <a:r>
              <a:rPr lang="en-US" sz="1800" dirty="0" smtClean="0"/>
              <a:t>Find their review process information on their website and follow it to the letter. </a:t>
            </a:r>
          </a:p>
          <a:p>
            <a:pPr lvl="0">
              <a:buClr>
                <a:schemeClr val="accent2">
                  <a:lumMod val="50000"/>
                </a:schemeClr>
              </a:buClr>
              <a:buFont typeface="Arial" pitchFamily="34" charset="0"/>
              <a:buChar char="•"/>
            </a:pPr>
            <a:r>
              <a:rPr lang="en-US" sz="2000" dirty="0" smtClean="0"/>
              <a:t>From bloggers who have a large audience of followers.</a:t>
            </a:r>
          </a:p>
          <a:p>
            <a:pPr lvl="1">
              <a:buClr>
                <a:schemeClr val="accent2">
                  <a:lumMod val="50000"/>
                </a:schemeClr>
              </a:buClr>
              <a:buFont typeface="Courier New" pitchFamily="49" charset="0"/>
              <a:buChar char="o"/>
            </a:pPr>
            <a:r>
              <a:rPr lang="en-US" sz="1800" dirty="0" smtClean="0"/>
              <a:t>Search out bloggers who write about and review books in your genre.</a:t>
            </a:r>
          </a:p>
          <a:p>
            <a:pPr lvl="1">
              <a:buClr>
                <a:schemeClr val="accent2">
                  <a:lumMod val="50000"/>
                </a:schemeClr>
              </a:buClr>
              <a:buFont typeface="Courier New" pitchFamily="49" charset="0"/>
              <a:buChar char="o"/>
            </a:pPr>
            <a:r>
              <a:rPr lang="en-US" sz="1800" dirty="0" smtClean="0"/>
              <a:t>Start following their blog to get familiar with what they write about and the types of books they review. </a:t>
            </a:r>
          </a:p>
          <a:p>
            <a:pPr lvl="1">
              <a:buClr>
                <a:schemeClr val="accent2">
                  <a:lumMod val="50000"/>
                </a:schemeClr>
              </a:buClr>
              <a:buFont typeface="Courier New" pitchFamily="49" charset="0"/>
              <a:buChar char="o"/>
            </a:pPr>
            <a:r>
              <a:rPr lang="en-US" sz="1800" dirty="0" smtClean="0"/>
              <a:t>If appropriate for your book, look for their review submission process and submit.</a:t>
            </a:r>
          </a:p>
          <a:p>
            <a:pPr lvl="0">
              <a:buClr>
                <a:schemeClr val="accent2">
                  <a:lumMod val="50000"/>
                </a:schemeClr>
              </a:buClr>
              <a:buFont typeface="Arial" pitchFamily="34" charset="0"/>
              <a:buChar char="•"/>
            </a:pPr>
            <a:r>
              <a:rPr lang="en-US" sz="2000" dirty="0" smtClean="0"/>
              <a:t>Individual readers who can post on sites like Amazon, Goodreads, etc.</a:t>
            </a:r>
          </a:p>
          <a:p>
            <a:pPr lvl="1">
              <a:buClr>
                <a:schemeClr val="accent2">
                  <a:lumMod val="50000"/>
                </a:schemeClr>
              </a:buClr>
              <a:buFont typeface="Courier New" pitchFamily="49" charset="0"/>
              <a:buChar char="o"/>
            </a:pPr>
            <a:r>
              <a:rPr lang="en-US" sz="1800" dirty="0" smtClean="0"/>
              <a:t>Readers don’t always think of posting reviews, so gently ask them or remind them via email, social media, twitter, etc.</a:t>
            </a:r>
          </a:p>
          <a:p>
            <a:pPr lvl="1">
              <a:buClr>
                <a:schemeClr val="accent2">
                  <a:lumMod val="50000"/>
                </a:schemeClr>
              </a:buClr>
              <a:buFont typeface="Courier New" pitchFamily="49" charset="0"/>
              <a:buChar char="o"/>
            </a:pPr>
            <a:r>
              <a:rPr lang="en-US" sz="1800" dirty="0" smtClean="0"/>
              <a:t>Most readers are very willing to help a favorite author when they know what to do. </a:t>
            </a:r>
          </a:p>
          <a:p>
            <a:pPr lvl="0">
              <a:buClr>
                <a:schemeClr val="accent2">
                  <a:lumMod val="50000"/>
                </a:schemeClr>
              </a:buClr>
              <a:buNone/>
            </a:pPr>
            <a:endParaRPr lang="en-US" sz="2000" dirty="0" smtClean="0"/>
          </a:p>
          <a:p>
            <a:endParaRPr lang="en-US" dirty="0"/>
          </a:p>
        </p:txBody>
      </p:sp>
    </p:spTree>
    <p:extLst>
      <p:ext uri="{BB962C8B-B14F-4D97-AF65-F5344CB8AC3E}">
        <p14:creationId xmlns:p14="http://schemas.microsoft.com/office/powerpoint/2010/main" xmlns="" val="4077101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smtClean="0"/>
              <a:t>Reviews – Pattie’s Input 	</a:t>
            </a:r>
            <a:endParaRPr lang="en-US" b="1" dirty="0"/>
          </a:p>
        </p:txBody>
      </p:sp>
      <p:sp>
        <p:nvSpPr>
          <p:cNvPr id="3" name="Content Placeholder 2"/>
          <p:cNvSpPr>
            <a:spLocks noGrp="1"/>
          </p:cNvSpPr>
          <p:nvPr>
            <p:ph idx="1"/>
          </p:nvPr>
        </p:nvSpPr>
        <p:spPr>
          <a:xfrm>
            <a:off x="457200" y="1295400"/>
            <a:ext cx="8229600" cy="5410200"/>
          </a:xfrm>
        </p:spPr>
        <p:txBody>
          <a:bodyPr>
            <a:normAutofit/>
          </a:bodyPr>
          <a:lstStyle/>
          <a:p>
            <a:pPr lvl="0">
              <a:buClr>
                <a:schemeClr val="accent2">
                  <a:lumMod val="50000"/>
                </a:schemeClr>
              </a:buClr>
              <a:buFont typeface="Arial" pitchFamily="34" charset="0"/>
              <a:buChar char="•"/>
            </a:pPr>
            <a:r>
              <a:rPr lang="en-US" sz="2000" dirty="0" smtClean="0"/>
              <a:t>Midwest reviews answers a lot of author’s questions about reviews with large reviewers: </a:t>
            </a:r>
            <a:r>
              <a:rPr lang="en-US" sz="2000" dirty="0" smtClean="0">
                <a:hlinkClick r:id="rId2"/>
              </a:rPr>
              <a:t>http://www.midwestbookreview.com/bookbiz/advice/advice.htm</a:t>
            </a:r>
            <a:endParaRPr lang="en-US" sz="2000" dirty="0" smtClean="0"/>
          </a:p>
          <a:p>
            <a:pPr lvl="1">
              <a:buClr>
                <a:schemeClr val="accent2">
                  <a:lumMod val="50000"/>
                </a:schemeClr>
              </a:buClr>
              <a:buFont typeface="Courier New" pitchFamily="49" charset="0"/>
              <a:buChar char="o"/>
            </a:pPr>
            <a:r>
              <a:rPr lang="en-US" sz="1800" dirty="0" smtClean="0"/>
              <a:t>When sending your book to any reviewer, especially the larger ones, send it 14-16 weeks out from pub date.</a:t>
            </a:r>
          </a:p>
          <a:p>
            <a:pPr lvl="1">
              <a:buClr>
                <a:schemeClr val="accent2">
                  <a:lumMod val="50000"/>
                </a:schemeClr>
              </a:buClr>
              <a:buFont typeface="Courier New" pitchFamily="49" charset="0"/>
              <a:buChar char="o"/>
            </a:pPr>
            <a:r>
              <a:rPr lang="en-US" sz="1800" dirty="0" smtClean="0"/>
              <a:t>If possible, have your book arrive on </a:t>
            </a:r>
            <a:r>
              <a:rPr lang="en-US" sz="1800" dirty="0" smtClean="0"/>
              <a:t>Thursday </a:t>
            </a:r>
            <a:r>
              <a:rPr lang="en-US" sz="1800" dirty="0" smtClean="0"/>
              <a:t>or Friday.</a:t>
            </a:r>
          </a:p>
          <a:p>
            <a:pPr lvl="1">
              <a:buClr>
                <a:schemeClr val="accent2">
                  <a:lumMod val="50000"/>
                </a:schemeClr>
              </a:buClr>
              <a:buFont typeface="Courier New" pitchFamily="49" charset="0"/>
              <a:buChar char="o"/>
            </a:pPr>
            <a:r>
              <a:rPr lang="en-US" sz="1800" dirty="0" smtClean="0"/>
              <a:t>Make sure you send your book with a cover letter.</a:t>
            </a:r>
          </a:p>
          <a:p>
            <a:pPr lvl="1">
              <a:buClr>
                <a:schemeClr val="accent2">
                  <a:lumMod val="50000"/>
                </a:schemeClr>
              </a:buClr>
              <a:buFont typeface="Courier New" pitchFamily="49" charset="0"/>
              <a:buChar char="o"/>
            </a:pPr>
            <a:r>
              <a:rPr lang="en-US" sz="1800" dirty="0" smtClean="0"/>
              <a:t>Review follow-ups are a good idea. 10 days after mailing a copy of your book to be reviewed, follow up. You can call and ask the following three questions.</a:t>
            </a:r>
          </a:p>
          <a:p>
            <a:pPr lvl="2">
              <a:buClr>
                <a:schemeClr val="accent2">
                  <a:lumMod val="50000"/>
                </a:schemeClr>
              </a:buClr>
              <a:buFont typeface="Wingdings" pitchFamily="2" charset="2"/>
              <a:buChar char="§"/>
            </a:pPr>
            <a:r>
              <a:rPr lang="en-US" sz="1500" dirty="0" smtClean="0"/>
              <a:t>Identify yourself first. Then – With the mail being as uncertain as it is, I’m calling to confirm that you have received (book title).</a:t>
            </a:r>
          </a:p>
          <a:p>
            <a:pPr lvl="2">
              <a:buClr>
                <a:schemeClr val="accent2">
                  <a:lumMod val="50000"/>
                </a:schemeClr>
              </a:buClr>
              <a:buFont typeface="Wingdings" pitchFamily="2" charset="2"/>
              <a:buChar char="§"/>
            </a:pPr>
            <a:r>
              <a:rPr lang="en-US" sz="1500" dirty="0" smtClean="0"/>
              <a:t>Can you tell me the current status of (book title) with respect to your review schedule?</a:t>
            </a:r>
          </a:p>
          <a:p>
            <a:pPr lvl="2">
              <a:buClr>
                <a:schemeClr val="accent2">
                  <a:lumMod val="50000"/>
                </a:schemeClr>
              </a:buClr>
              <a:buFont typeface="Wingdings" pitchFamily="2" charset="2"/>
              <a:buChar char="§"/>
            </a:pPr>
            <a:r>
              <a:rPr lang="en-US" sz="1500" dirty="0" smtClean="0"/>
              <a:t>Is there any further information or assistance I can provide you? </a:t>
            </a:r>
          </a:p>
          <a:p>
            <a:pPr lvl="0">
              <a:buClr>
                <a:schemeClr val="accent2">
                  <a:lumMod val="50000"/>
                </a:schemeClr>
              </a:buClr>
              <a:buFont typeface="Arial" pitchFamily="34" charset="0"/>
              <a:buChar char="•"/>
            </a:pPr>
            <a:r>
              <a:rPr lang="en-US" sz="2000" dirty="0" smtClean="0"/>
              <a:t>For personal reviews on Amazon, Goodreads, etc., if you recognize someone’s name, be sure to shoot them a message and thank them for taking the time to write a review.  </a:t>
            </a:r>
          </a:p>
          <a:p>
            <a:pPr lvl="0">
              <a:buClr>
                <a:schemeClr val="accent2">
                  <a:lumMod val="50000"/>
                </a:schemeClr>
              </a:buClr>
              <a:buFont typeface="Arial" pitchFamily="34" charset="0"/>
              <a:buChar char="•"/>
            </a:pPr>
            <a:endParaRPr lang="en-US" sz="2000" dirty="0" smtClean="0"/>
          </a:p>
          <a:p>
            <a:pPr lvl="0">
              <a:buClr>
                <a:schemeClr val="accent2">
                  <a:lumMod val="50000"/>
                </a:schemeClr>
              </a:buClr>
              <a:buFont typeface="Arial" pitchFamily="34" charset="0"/>
              <a:buChar char="•"/>
            </a:pPr>
            <a:endParaRPr lang="en-US" sz="2000" dirty="0" smtClean="0"/>
          </a:p>
          <a:p>
            <a:pPr lvl="0">
              <a:buClr>
                <a:schemeClr val="accent2">
                  <a:lumMod val="50000"/>
                </a:schemeClr>
              </a:buClr>
              <a:buNone/>
            </a:pPr>
            <a:endParaRPr lang="en-US" sz="2000" dirty="0" smtClean="0"/>
          </a:p>
          <a:p>
            <a:endParaRPr lang="en-US" dirty="0"/>
          </a:p>
        </p:txBody>
      </p:sp>
    </p:spTree>
    <p:extLst>
      <p:ext uri="{BB962C8B-B14F-4D97-AF65-F5344CB8AC3E}">
        <p14:creationId xmlns:p14="http://schemas.microsoft.com/office/powerpoint/2010/main" xmlns="" val="4077101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smtClean="0"/>
              <a:t>Social Media 	</a:t>
            </a:r>
            <a:endParaRPr lang="en-US" b="1" dirty="0"/>
          </a:p>
        </p:txBody>
      </p:sp>
      <p:sp>
        <p:nvSpPr>
          <p:cNvPr id="3" name="Content Placeholder 2"/>
          <p:cNvSpPr>
            <a:spLocks noGrp="1"/>
          </p:cNvSpPr>
          <p:nvPr>
            <p:ph idx="1"/>
          </p:nvPr>
        </p:nvSpPr>
        <p:spPr>
          <a:xfrm>
            <a:off x="457200" y="1447800"/>
            <a:ext cx="8229600" cy="5410200"/>
          </a:xfrm>
        </p:spPr>
        <p:txBody>
          <a:bodyPr>
            <a:normAutofit/>
          </a:bodyPr>
          <a:lstStyle/>
          <a:p>
            <a:pPr lvl="0">
              <a:buClr>
                <a:schemeClr val="accent2">
                  <a:lumMod val="50000"/>
                </a:schemeClr>
              </a:buClr>
              <a:buFont typeface="Arial" pitchFamily="34" charset="0"/>
              <a:buChar char="•"/>
            </a:pPr>
            <a:r>
              <a:rPr lang="en-US" sz="1800" dirty="0" smtClean="0"/>
              <a:t>Why Twitter?</a:t>
            </a:r>
          </a:p>
          <a:p>
            <a:pPr lvl="1">
              <a:buClr>
                <a:schemeClr val="accent2">
                  <a:lumMod val="50000"/>
                </a:schemeClr>
              </a:buClr>
              <a:buFont typeface="Courier New" pitchFamily="49" charset="0"/>
              <a:buChar char="o"/>
            </a:pPr>
            <a:r>
              <a:rPr lang="en-US" sz="1800" dirty="0" smtClean="0"/>
              <a:t>It’s fast.</a:t>
            </a:r>
          </a:p>
          <a:p>
            <a:pPr lvl="1">
              <a:buClr>
                <a:schemeClr val="accent2">
                  <a:lumMod val="50000"/>
                </a:schemeClr>
              </a:buClr>
              <a:buFont typeface="Courier New" pitchFamily="49" charset="0"/>
              <a:buChar char="o"/>
            </a:pPr>
            <a:r>
              <a:rPr lang="en-US" sz="1800" dirty="0" smtClean="0"/>
              <a:t>It’s becoming mainstream.</a:t>
            </a:r>
          </a:p>
          <a:p>
            <a:pPr lvl="1">
              <a:buClr>
                <a:schemeClr val="accent2">
                  <a:lumMod val="50000"/>
                </a:schemeClr>
              </a:buClr>
              <a:buFont typeface="Courier New" pitchFamily="49" charset="0"/>
              <a:buChar char="o"/>
            </a:pPr>
            <a:endParaRPr lang="en-US" sz="1800" dirty="0" smtClean="0"/>
          </a:p>
          <a:p>
            <a:pPr lvl="0">
              <a:buClr>
                <a:schemeClr val="accent2">
                  <a:lumMod val="50000"/>
                </a:schemeClr>
              </a:buClr>
              <a:buFont typeface="Arial" pitchFamily="34" charset="0"/>
              <a:buChar char="•"/>
            </a:pPr>
            <a:r>
              <a:rPr lang="en-US" sz="1800" dirty="0" smtClean="0"/>
              <a:t>Why </a:t>
            </a:r>
            <a:r>
              <a:rPr lang="en-US" sz="1800" dirty="0" err="1" smtClean="0"/>
              <a:t>Pinterest</a:t>
            </a:r>
            <a:r>
              <a:rPr lang="en-US" sz="1800" dirty="0" smtClean="0"/>
              <a:t>?</a:t>
            </a:r>
          </a:p>
          <a:p>
            <a:pPr lvl="1">
              <a:buClr>
                <a:schemeClr val="accent2">
                  <a:lumMod val="50000"/>
                </a:schemeClr>
              </a:buClr>
              <a:buFont typeface="Courier New" pitchFamily="49" charset="0"/>
              <a:buChar char="o"/>
            </a:pPr>
            <a:r>
              <a:rPr lang="en-US" sz="1800" dirty="0" smtClean="0"/>
              <a:t>98% of users are women.</a:t>
            </a:r>
          </a:p>
          <a:p>
            <a:pPr lvl="1">
              <a:buClr>
                <a:schemeClr val="accent2">
                  <a:lumMod val="50000"/>
                </a:schemeClr>
              </a:buClr>
              <a:buFont typeface="Courier New" pitchFamily="49" charset="0"/>
              <a:buChar char="o"/>
            </a:pPr>
            <a:r>
              <a:rPr lang="en-US" sz="1800" dirty="0" smtClean="0"/>
              <a:t>More content shared on </a:t>
            </a:r>
            <a:r>
              <a:rPr lang="en-US" sz="1800" dirty="0" err="1" smtClean="0"/>
              <a:t>Pinterest</a:t>
            </a:r>
            <a:r>
              <a:rPr lang="en-US" sz="1800" dirty="0" smtClean="0"/>
              <a:t> results in a share than other social media.</a:t>
            </a:r>
          </a:p>
          <a:p>
            <a:pPr lvl="1">
              <a:buClr>
                <a:schemeClr val="accent2">
                  <a:lumMod val="50000"/>
                </a:schemeClr>
              </a:buClr>
              <a:buFont typeface="Courier New" pitchFamily="49" charset="0"/>
              <a:buChar char="o"/>
            </a:pPr>
            <a:endParaRPr lang="en-US" sz="1800" dirty="0" smtClean="0"/>
          </a:p>
          <a:p>
            <a:pPr lvl="0">
              <a:buClr>
                <a:schemeClr val="accent2">
                  <a:lumMod val="50000"/>
                </a:schemeClr>
              </a:buClr>
              <a:buFont typeface="Arial" pitchFamily="34" charset="0"/>
              <a:buChar char="•"/>
            </a:pPr>
            <a:r>
              <a:rPr lang="en-US" sz="1800" dirty="0" smtClean="0"/>
              <a:t>Why LinkedIn</a:t>
            </a:r>
          </a:p>
          <a:p>
            <a:pPr lvl="1">
              <a:buClr>
                <a:schemeClr val="accent2">
                  <a:lumMod val="50000"/>
                </a:schemeClr>
              </a:buClr>
              <a:buFont typeface="Courier New" pitchFamily="49" charset="0"/>
              <a:buChar char="o"/>
            </a:pPr>
            <a:r>
              <a:rPr lang="en-US" sz="1800" dirty="0" smtClean="0"/>
              <a:t>Perfect for fiction authors.</a:t>
            </a:r>
          </a:p>
          <a:p>
            <a:pPr lvl="1">
              <a:buClr>
                <a:schemeClr val="accent2">
                  <a:lumMod val="50000"/>
                </a:schemeClr>
              </a:buClr>
              <a:buFont typeface="Courier New" pitchFamily="49" charset="0"/>
              <a:buChar char="o"/>
            </a:pPr>
            <a:r>
              <a:rPr lang="en-US" sz="1800" dirty="0" smtClean="0"/>
              <a:t>Reach executives and professionals.</a:t>
            </a:r>
          </a:p>
          <a:p>
            <a:pPr lvl="1">
              <a:buClr>
                <a:schemeClr val="accent2">
                  <a:lumMod val="50000"/>
                </a:schemeClr>
              </a:buClr>
              <a:buFont typeface="Courier New" pitchFamily="49" charset="0"/>
              <a:buChar char="o"/>
            </a:pPr>
            <a:r>
              <a:rPr lang="en-US" sz="1800" dirty="0" smtClean="0"/>
              <a:t>LinkedIn groups have focused conversations and are a great place to promote content from your blog.</a:t>
            </a:r>
          </a:p>
          <a:p>
            <a:pPr lvl="1">
              <a:buClr>
                <a:schemeClr val="accent2">
                  <a:lumMod val="50000"/>
                </a:schemeClr>
              </a:buClr>
              <a:buFont typeface="Courier New" pitchFamily="49" charset="0"/>
              <a:buChar char="o"/>
            </a:pPr>
            <a:endParaRPr lang="en-US" sz="1800" dirty="0" smtClean="0"/>
          </a:p>
          <a:p>
            <a:pPr lvl="0">
              <a:buClr>
                <a:schemeClr val="accent2">
                  <a:lumMod val="50000"/>
                </a:schemeClr>
              </a:buClr>
              <a:buFont typeface="Arial" pitchFamily="34" charset="0"/>
              <a:buChar char="•"/>
            </a:pPr>
            <a:endParaRPr lang="en-US" sz="1800" dirty="0" smtClean="0"/>
          </a:p>
          <a:p>
            <a:pPr lvl="1">
              <a:buClr>
                <a:schemeClr val="accent2">
                  <a:lumMod val="50000"/>
                </a:schemeClr>
              </a:buClr>
              <a:buFont typeface="Courier New" pitchFamily="49" charset="0"/>
              <a:buChar char="o"/>
            </a:pPr>
            <a:endParaRPr lang="en-US" sz="1600" dirty="0" smtClean="0"/>
          </a:p>
          <a:p>
            <a:pPr lvl="0">
              <a:buClr>
                <a:schemeClr val="accent2">
                  <a:lumMod val="50000"/>
                </a:schemeClr>
              </a:buClr>
            </a:pPr>
            <a:endParaRPr lang="en-US" sz="2000" dirty="0" smtClean="0"/>
          </a:p>
          <a:p>
            <a:endParaRPr lang="en-US" dirty="0"/>
          </a:p>
        </p:txBody>
      </p:sp>
    </p:spTree>
    <p:extLst>
      <p:ext uri="{BB962C8B-B14F-4D97-AF65-F5344CB8AC3E}">
        <p14:creationId xmlns:p14="http://schemas.microsoft.com/office/powerpoint/2010/main" xmlns="" val="4077101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smtClean="0"/>
              <a:t>Social Media 	</a:t>
            </a:r>
            <a:endParaRPr lang="en-US" b="1" dirty="0"/>
          </a:p>
        </p:txBody>
      </p:sp>
      <p:sp>
        <p:nvSpPr>
          <p:cNvPr id="3" name="Content Placeholder 2"/>
          <p:cNvSpPr>
            <a:spLocks noGrp="1"/>
          </p:cNvSpPr>
          <p:nvPr>
            <p:ph idx="1"/>
          </p:nvPr>
        </p:nvSpPr>
        <p:spPr>
          <a:xfrm>
            <a:off x="457200" y="1447800"/>
            <a:ext cx="8229600" cy="5410200"/>
          </a:xfrm>
        </p:spPr>
        <p:txBody>
          <a:bodyPr>
            <a:normAutofit/>
          </a:bodyPr>
          <a:lstStyle/>
          <a:p>
            <a:pPr lvl="0">
              <a:buClr>
                <a:schemeClr val="accent2">
                  <a:lumMod val="50000"/>
                </a:schemeClr>
              </a:buClr>
              <a:buFont typeface="Arial" pitchFamily="34" charset="0"/>
              <a:buChar char="•"/>
            </a:pPr>
            <a:r>
              <a:rPr lang="en-US" sz="1800" dirty="0" smtClean="0"/>
              <a:t>Why Google+?</a:t>
            </a:r>
          </a:p>
          <a:p>
            <a:pPr lvl="1">
              <a:buClr>
                <a:schemeClr val="accent2">
                  <a:lumMod val="50000"/>
                </a:schemeClr>
              </a:buClr>
              <a:buFont typeface="Courier New" pitchFamily="49" charset="0"/>
              <a:buChar char="o"/>
            </a:pPr>
            <a:r>
              <a:rPr lang="en-US" sz="1800" dirty="0" smtClean="0"/>
              <a:t>Very easy to meet relevant people.</a:t>
            </a:r>
          </a:p>
          <a:p>
            <a:pPr lvl="1">
              <a:buClr>
                <a:schemeClr val="accent2">
                  <a:lumMod val="50000"/>
                </a:schemeClr>
              </a:buClr>
              <a:buFont typeface="Courier New" pitchFamily="49" charset="0"/>
              <a:buChar char="o"/>
            </a:pPr>
            <a:r>
              <a:rPr lang="en-US" sz="1800" dirty="0" smtClean="0"/>
              <a:t>Boost in your SEO with social search.</a:t>
            </a:r>
          </a:p>
          <a:p>
            <a:pPr lvl="1">
              <a:buClr>
                <a:schemeClr val="accent2">
                  <a:lumMod val="50000"/>
                </a:schemeClr>
              </a:buClr>
              <a:buFont typeface="Courier New" pitchFamily="49" charset="0"/>
              <a:buChar char="o"/>
            </a:pPr>
            <a:r>
              <a:rPr lang="en-US" sz="1800" dirty="0" smtClean="0"/>
              <a:t>Google+ communities (Google’s version of a group or forum, built to bring people together around particular topics) are the ultimate in social connections because they are focused, smart, and easy to use.</a:t>
            </a:r>
          </a:p>
          <a:p>
            <a:pPr lvl="1">
              <a:buClr>
                <a:schemeClr val="accent2">
                  <a:lumMod val="50000"/>
                </a:schemeClr>
              </a:buClr>
              <a:buFont typeface="Courier New" pitchFamily="49" charset="0"/>
              <a:buChar char="o"/>
            </a:pPr>
            <a:r>
              <a:rPr lang="en-US" sz="1800" dirty="0" smtClean="0"/>
              <a:t>Google+ hangouts allow a deeper connection with the benefit of having live events that are recorded and uploaded automatically to YouTube.  </a:t>
            </a:r>
          </a:p>
          <a:p>
            <a:pPr lvl="1">
              <a:buClr>
                <a:schemeClr val="accent2">
                  <a:lumMod val="50000"/>
                </a:schemeClr>
              </a:buClr>
              <a:buFont typeface="Courier New" pitchFamily="49" charset="0"/>
              <a:buChar char="o"/>
            </a:pPr>
            <a:r>
              <a:rPr lang="en-US" sz="1800" b="1" dirty="0" smtClean="0"/>
              <a:t>Google Hangouts</a:t>
            </a:r>
            <a:r>
              <a:rPr lang="en-US" sz="1800" dirty="0" smtClean="0"/>
              <a:t> is a communication platform developed by </a:t>
            </a:r>
            <a:r>
              <a:rPr lang="en-US" sz="1800" b="1" dirty="0" smtClean="0"/>
              <a:t>Google</a:t>
            </a:r>
            <a:r>
              <a:rPr lang="en-US" sz="1800" dirty="0" smtClean="0"/>
              <a:t> which includes instant messaging, video chat, SMS and VOIP features. Here’s a link to a video on how to setup and run one: </a:t>
            </a:r>
            <a:r>
              <a:rPr lang="en-US" sz="1800" dirty="0" smtClean="0">
                <a:hlinkClick r:id="rId2"/>
              </a:rPr>
              <a:t>https://www.youtube.com/watch?v=AGHdqCkf9Ik</a:t>
            </a:r>
            <a:r>
              <a:rPr lang="en-US" sz="1800" dirty="0" smtClean="0"/>
              <a:t> </a:t>
            </a:r>
          </a:p>
          <a:p>
            <a:pPr lvl="0">
              <a:buClr>
                <a:schemeClr val="accent2">
                  <a:lumMod val="50000"/>
                </a:schemeClr>
              </a:buClr>
              <a:buFont typeface="Arial" pitchFamily="34" charset="0"/>
              <a:buChar char="•"/>
            </a:pPr>
            <a:r>
              <a:rPr lang="en-US" sz="1800" dirty="0" smtClean="0"/>
              <a:t>Why </a:t>
            </a:r>
            <a:r>
              <a:rPr lang="en-US" sz="1800" dirty="0" err="1" smtClean="0"/>
              <a:t>Facebook</a:t>
            </a:r>
            <a:r>
              <a:rPr lang="en-US" sz="1800" dirty="0" smtClean="0"/>
              <a:t>?</a:t>
            </a:r>
          </a:p>
          <a:p>
            <a:pPr lvl="1">
              <a:buClr>
                <a:schemeClr val="accent2">
                  <a:lumMod val="50000"/>
                </a:schemeClr>
              </a:buClr>
              <a:buFont typeface="Courier New" pitchFamily="49" charset="0"/>
              <a:buChar char="o"/>
            </a:pPr>
            <a:r>
              <a:rPr lang="en-US" sz="1800" dirty="0" smtClean="0"/>
              <a:t>You’re familiar with the platform and it’s easy to get started.</a:t>
            </a:r>
          </a:p>
          <a:p>
            <a:pPr lvl="1">
              <a:buClr>
                <a:schemeClr val="accent2">
                  <a:lumMod val="50000"/>
                </a:schemeClr>
              </a:buClr>
              <a:buFont typeface="Courier New" pitchFamily="49" charset="0"/>
              <a:buChar char="o"/>
            </a:pPr>
            <a:r>
              <a:rPr lang="en-US" sz="1800" dirty="0" smtClean="0"/>
              <a:t>You may already know people there following you. </a:t>
            </a:r>
          </a:p>
          <a:p>
            <a:pPr lvl="1">
              <a:buClr>
                <a:schemeClr val="accent2">
                  <a:lumMod val="50000"/>
                </a:schemeClr>
              </a:buClr>
              <a:buFont typeface="Courier New" pitchFamily="49" charset="0"/>
              <a:buChar char="o"/>
            </a:pPr>
            <a:endParaRPr lang="en-US" sz="1800" dirty="0" smtClean="0"/>
          </a:p>
          <a:p>
            <a:pPr lvl="0">
              <a:buClr>
                <a:schemeClr val="accent2">
                  <a:lumMod val="50000"/>
                </a:schemeClr>
              </a:buClr>
              <a:buFont typeface="Arial" pitchFamily="34" charset="0"/>
              <a:buChar char="•"/>
            </a:pPr>
            <a:endParaRPr lang="en-US" sz="1800" dirty="0" smtClean="0"/>
          </a:p>
          <a:p>
            <a:pPr lvl="1">
              <a:buClr>
                <a:schemeClr val="accent2">
                  <a:lumMod val="50000"/>
                </a:schemeClr>
              </a:buClr>
              <a:buFont typeface="Courier New" pitchFamily="49" charset="0"/>
              <a:buChar char="o"/>
            </a:pPr>
            <a:endParaRPr lang="en-US" sz="1600" dirty="0" smtClean="0"/>
          </a:p>
          <a:p>
            <a:pPr lvl="0">
              <a:buClr>
                <a:schemeClr val="accent2">
                  <a:lumMod val="50000"/>
                </a:schemeClr>
              </a:buClr>
            </a:pPr>
            <a:endParaRPr lang="en-US" sz="2000" dirty="0" smtClean="0"/>
          </a:p>
          <a:p>
            <a:endParaRPr lang="en-US" dirty="0"/>
          </a:p>
        </p:txBody>
      </p:sp>
    </p:spTree>
    <p:extLst>
      <p:ext uri="{BB962C8B-B14F-4D97-AF65-F5344CB8AC3E}">
        <p14:creationId xmlns:p14="http://schemas.microsoft.com/office/powerpoint/2010/main" xmlns="" val="4077101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smtClean="0"/>
              <a:t>Social Media 	</a:t>
            </a:r>
            <a:endParaRPr lang="en-US" b="1" dirty="0"/>
          </a:p>
        </p:txBody>
      </p:sp>
      <p:sp>
        <p:nvSpPr>
          <p:cNvPr id="3" name="Content Placeholder 2"/>
          <p:cNvSpPr>
            <a:spLocks noGrp="1"/>
          </p:cNvSpPr>
          <p:nvPr>
            <p:ph idx="1"/>
          </p:nvPr>
        </p:nvSpPr>
        <p:spPr>
          <a:xfrm>
            <a:off x="457200" y="1447800"/>
            <a:ext cx="8229600" cy="5410200"/>
          </a:xfrm>
        </p:spPr>
        <p:txBody>
          <a:bodyPr>
            <a:normAutofit/>
          </a:bodyPr>
          <a:lstStyle/>
          <a:p>
            <a:pPr lvl="0">
              <a:buClr>
                <a:schemeClr val="accent2">
                  <a:lumMod val="50000"/>
                </a:schemeClr>
              </a:buClr>
              <a:buFont typeface="Arial" pitchFamily="34" charset="0"/>
              <a:buChar char="•"/>
            </a:pPr>
            <a:r>
              <a:rPr lang="en-US" sz="1800" dirty="0" smtClean="0"/>
              <a:t> Improving </a:t>
            </a:r>
            <a:r>
              <a:rPr lang="en-US" sz="1800" dirty="0" err="1" smtClean="0"/>
              <a:t>Facebook</a:t>
            </a:r>
            <a:r>
              <a:rPr lang="en-US" sz="1800" dirty="0" smtClean="0"/>
              <a:t> Engagement</a:t>
            </a:r>
          </a:p>
          <a:p>
            <a:pPr lvl="1">
              <a:buClr>
                <a:schemeClr val="accent2">
                  <a:lumMod val="50000"/>
                </a:schemeClr>
              </a:buClr>
              <a:buFont typeface="Courier New" pitchFamily="49" charset="0"/>
              <a:buChar char="o"/>
            </a:pPr>
            <a:r>
              <a:rPr lang="en-US" sz="1800" dirty="0" smtClean="0"/>
              <a:t>The post formats that get the most engagement are questions and images.</a:t>
            </a:r>
          </a:p>
          <a:p>
            <a:pPr lvl="1">
              <a:buClr>
                <a:schemeClr val="accent2">
                  <a:lumMod val="50000"/>
                </a:schemeClr>
              </a:buClr>
              <a:buFont typeface="Courier New" pitchFamily="49" charset="0"/>
              <a:buChar char="o"/>
            </a:pPr>
            <a:r>
              <a:rPr lang="en-US" sz="1800" dirty="0" smtClean="0"/>
              <a:t>Short form text posts of less than 50 characters get the most interaction</a:t>
            </a:r>
          </a:p>
          <a:p>
            <a:pPr lvl="1">
              <a:buClr>
                <a:schemeClr val="accent2">
                  <a:lumMod val="50000"/>
                </a:schemeClr>
              </a:buClr>
              <a:buFont typeface="Courier New" pitchFamily="49" charset="0"/>
              <a:buChar char="o"/>
            </a:pPr>
            <a:r>
              <a:rPr lang="en-US" sz="1800" dirty="0" smtClean="0"/>
              <a:t>Videos that are directly embedded get over six times the engagement of embedded YouTube videos.</a:t>
            </a:r>
          </a:p>
          <a:p>
            <a:pPr lvl="1">
              <a:buClr>
                <a:schemeClr val="accent2">
                  <a:lumMod val="50000"/>
                </a:schemeClr>
              </a:buClr>
              <a:buNone/>
            </a:pPr>
            <a:endParaRPr lang="en-US" sz="1800" dirty="0" smtClean="0"/>
          </a:p>
          <a:p>
            <a:pPr lvl="0">
              <a:buClr>
                <a:schemeClr val="accent2">
                  <a:lumMod val="50000"/>
                </a:schemeClr>
              </a:buClr>
              <a:buFont typeface="Arial" pitchFamily="34" charset="0"/>
              <a:buChar char="•"/>
            </a:pPr>
            <a:r>
              <a:rPr lang="en-US" sz="1800" dirty="0" smtClean="0"/>
              <a:t>Promote Your Book Through LinkedIn</a:t>
            </a:r>
          </a:p>
          <a:p>
            <a:pPr lvl="1">
              <a:buClr>
                <a:schemeClr val="accent2">
                  <a:lumMod val="50000"/>
                </a:schemeClr>
              </a:buClr>
              <a:buFont typeface="Courier New" pitchFamily="49" charset="0"/>
              <a:buChar char="o"/>
            </a:pPr>
            <a:r>
              <a:rPr lang="en-US" sz="1800" dirty="0" smtClean="0"/>
              <a:t>Add your book(s) to the publications section of your profile.</a:t>
            </a:r>
          </a:p>
          <a:p>
            <a:pPr lvl="1">
              <a:buClr>
                <a:schemeClr val="accent2">
                  <a:lumMod val="50000"/>
                </a:schemeClr>
              </a:buClr>
              <a:buFont typeface="Courier New" pitchFamily="49" charset="0"/>
              <a:buChar char="o"/>
            </a:pPr>
            <a:r>
              <a:rPr lang="en-US" sz="1800" dirty="0" smtClean="0"/>
              <a:t>Add a live link to any articles you publish</a:t>
            </a:r>
          </a:p>
          <a:p>
            <a:pPr lvl="1">
              <a:buClr>
                <a:schemeClr val="accent2">
                  <a:lumMod val="50000"/>
                </a:schemeClr>
              </a:buClr>
              <a:buFont typeface="Courier New" pitchFamily="49" charset="0"/>
              <a:buChar char="o"/>
            </a:pPr>
            <a:r>
              <a:rPr lang="en-US" sz="1800" dirty="0" smtClean="0"/>
              <a:t>If you have won an award, received an honor, or been featured in a major blog of magazine, list it under “Honors &amp; Awards.”</a:t>
            </a:r>
          </a:p>
          <a:p>
            <a:pPr lvl="1">
              <a:buClr>
                <a:schemeClr val="accent2">
                  <a:lumMod val="50000"/>
                </a:schemeClr>
              </a:buClr>
              <a:buFont typeface="Courier New" pitchFamily="49" charset="0"/>
              <a:buChar char="o"/>
            </a:pPr>
            <a:r>
              <a:rPr lang="en-US" sz="1800" dirty="0" smtClean="0"/>
              <a:t>Add images, documents, presentations, or videos to your LinkedIn profile.</a:t>
            </a:r>
          </a:p>
          <a:p>
            <a:pPr lvl="0">
              <a:buClr>
                <a:schemeClr val="accent2">
                  <a:lumMod val="50000"/>
                </a:schemeClr>
              </a:buClr>
              <a:buFont typeface="Arial" pitchFamily="34" charset="0"/>
              <a:buChar char="•"/>
            </a:pPr>
            <a:endParaRPr lang="en-US" sz="1800" dirty="0" smtClean="0"/>
          </a:p>
          <a:p>
            <a:pPr lvl="1">
              <a:buClr>
                <a:schemeClr val="accent2">
                  <a:lumMod val="50000"/>
                </a:schemeClr>
              </a:buClr>
              <a:buFont typeface="Courier New" pitchFamily="49" charset="0"/>
              <a:buChar char="o"/>
            </a:pPr>
            <a:endParaRPr lang="en-US" sz="1600" dirty="0" smtClean="0"/>
          </a:p>
          <a:p>
            <a:pPr lvl="0">
              <a:buClr>
                <a:schemeClr val="accent2">
                  <a:lumMod val="50000"/>
                </a:schemeClr>
              </a:buClr>
            </a:pPr>
            <a:endParaRPr lang="en-US" sz="2000" dirty="0" smtClean="0"/>
          </a:p>
          <a:p>
            <a:endParaRPr lang="en-US" dirty="0"/>
          </a:p>
        </p:txBody>
      </p:sp>
    </p:spTree>
    <p:extLst>
      <p:ext uri="{BB962C8B-B14F-4D97-AF65-F5344CB8AC3E}">
        <p14:creationId xmlns:p14="http://schemas.microsoft.com/office/powerpoint/2010/main" xmlns="" val="4077101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smtClean="0"/>
              <a:t>Social Media - continued 	</a:t>
            </a:r>
            <a:endParaRPr lang="en-US" b="1" dirty="0"/>
          </a:p>
        </p:txBody>
      </p:sp>
      <p:sp>
        <p:nvSpPr>
          <p:cNvPr id="3" name="Content Placeholder 2"/>
          <p:cNvSpPr>
            <a:spLocks noGrp="1"/>
          </p:cNvSpPr>
          <p:nvPr>
            <p:ph idx="1"/>
          </p:nvPr>
        </p:nvSpPr>
        <p:spPr>
          <a:xfrm>
            <a:off x="457200" y="1447800"/>
            <a:ext cx="8229600" cy="5410200"/>
          </a:xfrm>
        </p:spPr>
        <p:txBody>
          <a:bodyPr>
            <a:normAutofit/>
          </a:bodyPr>
          <a:lstStyle/>
          <a:p>
            <a:pPr lvl="0">
              <a:buClr>
                <a:schemeClr val="accent2">
                  <a:lumMod val="50000"/>
                </a:schemeClr>
              </a:buClr>
              <a:buFont typeface="Arial" pitchFamily="34" charset="0"/>
              <a:buChar char="•"/>
            </a:pPr>
            <a:r>
              <a:rPr lang="en-US" sz="1800" dirty="0" smtClean="0"/>
              <a:t>Market Your Book on </a:t>
            </a:r>
            <a:r>
              <a:rPr lang="en-US" sz="1800" dirty="0" err="1" smtClean="0"/>
              <a:t>Pinterest</a:t>
            </a:r>
            <a:endParaRPr lang="en-US" sz="1800" dirty="0" smtClean="0"/>
          </a:p>
          <a:p>
            <a:pPr lvl="1">
              <a:buClr>
                <a:schemeClr val="accent2">
                  <a:lumMod val="50000"/>
                </a:schemeClr>
              </a:buClr>
              <a:buFont typeface="Courier New" pitchFamily="49" charset="0"/>
              <a:buChar char="o"/>
            </a:pPr>
            <a:r>
              <a:rPr lang="en-US" sz="1800" dirty="0" smtClean="0"/>
              <a:t>Create an author </a:t>
            </a:r>
            <a:r>
              <a:rPr lang="en-US" sz="1800" dirty="0" err="1" smtClean="0"/>
              <a:t>pinboard</a:t>
            </a:r>
            <a:r>
              <a:rPr lang="en-US" sz="1800" dirty="0" smtClean="0"/>
              <a:t> telling your followers and readers who you are, where you came from, how you came to be a writer, and why you wrote your book.</a:t>
            </a:r>
          </a:p>
          <a:p>
            <a:pPr lvl="1">
              <a:buClr>
                <a:schemeClr val="accent2">
                  <a:lumMod val="50000"/>
                </a:schemeClr>
              </a:buClr>
              <a:buFont typeface="Courier New" pitchFamily="49" charset="0"/>
              <a:buChar char="o"/>
            </a:pPr>
            <a:r>
              <a:rPr lang="en-US" sz="1800" dirty="0" smtClean="0"/>
              <a:t>Ask your readers to share feedback or testimonials of your book(s) along with a photo of themselves.</a:t>
            </a:r>
          </a:p>
          <a:p>
            <a:pPr lvl="1">
              <a:buClr>
                <a:schemeClr val="accent2">
                  <a:lumMod val="50000"/>
                </a:schemeClr>
              </a:buClr>
              <a:buFont typeface="Courier New" pitchFamily="49" charset="0"/>
              <a:buChar char="o"/>
            </a:pPr>
            <a:r>
              <a:rPr lang="en-US" sz="1800" dirty="0" smtClean="0"/>
              <a:t>Create a dedicated board for each of your books. Use those boards to pin:</a:t>
            </a:r>
          </a:p>
          <a:p>
            <a:pPr lvl="2">
              <a:buClr>
                <a:schemeClr val="accent2">
                  <a:lumMod val="50000"/>
                </a:schemeClr>
              </a:buClr>
              <a:buFont typeface="Wingdings" pitchFamily="2" charset="2"/>
              <a:buChar char="§"/>
            </a:pPr>
            <a:r>
              <a:rPr lang="en-US" sz="1800" dirty="0" smtClean="0"/>
              <a:t>Praise and reviews – when people write reviews of your book on their websites or blogs, make sure to pin them. </a:t>
            </a:r>
          </a:p>
          <a:p>
            <a:pPr lvl="2">
              <a:buClr>
                <a:schemeClr val="accent2">
                  <a:lumMod val="50000"/>
                </a:schemeClr>
              </a:buClr>
              <a:buFont typeface="Wingdings" pitchFamily="2" charset="2"/>
              <a:buChar char="§"/>
            </a:pPr>
            <a:r>
              <a:rPr lang="en-US" sz="1800" dirty="0" smtClean="0"/>
              <a:t>Any guest posts or articles you’re publishing in support of your launch or your book. </a:t>
            </a:r>
          </a:p>
          <a:p>
            <a:pPr lvl="1">
              <a:buClr>
                <a:schemeClr val="accent2">
                  <a:lumMod val="50000"/>
                </a:schemeClr>
              </a:buClr>
              <a:buFont typeface="Courier New" pitchFamily="49" charset="0"/>
              <a:buChar char="o"/>
            </a:pPr>
            <a:r>
              <a:rPr lang="en-US" sz="1800" dirty="0" smtClean="0"/>
              <a:t>Pin images (and videos) from your in-person book signings and talks.</a:t>
            </a:r>
          </a:p>
          <a:p>
            <a:pPr lvl="1">
              <a:buClr>
                <a:schemeClr val="accent2">
                  <a:lumMod val="50000"/>
                </a:schemeClr>
              </a:buClr>
              <a:buFont typeface="Courier New" pitchFamily="49" charset="0"/>
              <a:buChar char="o"/>
            </a:pPr>
            <a:r>
              <a:rPr lang="en-US" sz="1800" dirty="0" smtClean="0"/>
              <a:t>Create a board for other book recommendations. Talk about what you’re currently reading and books you recommend.</a:t>
            </a:r>
          </a:p>
          <a:p>
            <a:pPr lvl="1">
              <a:buClr>
                <a:schemeClr val="accent2">
                  <a:lumMod val="50000"/>
                </a:schemeClr>
              </a:buClr>
              <a:buFont typeface="Courier New" pitchFamily="49" charset="0"/>
              <a:buChar char="o"/>
            </a:pPr>
            <a:r>
              <a:rPr lang="en-US" sz="1800" dirty="0" smtClean="0"/>
              <a:t>Select the best images, resources, and ideas on the Web about your topic (or genre), then pin the content on your </a:t>
            </a:r>
            <a:r>
              <a:rPr lang="en-US" sz="1800" dirty="0" err="1" smtClean="0"/>
              <a:t>pinboards</a:t>
            </a:r>
            <a:r>
              <a:rPr lang="en-US" sz="1800" dirty="0" smtClean="0"/>
              <a:t>. </a:t>
            </a:r>
          </a:p>
          <a:p>
            <a:pPr lvl="1">
              <a:buClr>
                <a:schemeClr val="accent2">
                  <a:lumMod val="50000"/>
                </a:schemeClr>
              </a:buClr>
              <a:buFont typeface="Courier New" pitchFamily="49" charset="0"/>
              <a:buChar char="o"/>
            </a:pPr>
            <a:endParaRPr lang="en-US" sz="1600" dirty="0" smtClean="0"/>
          </a:p>
          <a:p>
            <a:pPr lvl="0">
              <a:buClr>
                <a:schemeClr val="accent2">
                  <a:lumMod val="50000"/>
                </a:schemeClr>
              </a:buClr>
            </a:pPr>
            <a:endParaRPr lang="en-US" sz="2000" dirty="0" smtClean="0"/>
          </a:p>
          <a:p>
            <a:endParaRPr lang="en-US" dirty="0"/>
          </a:p>
        </p:txBody>
      </p:sp>
    </p:spTree>
    <p:extLst>
      <p:ext uri="{BB962C8B-B14F-4D97-AF65-F5344CB8AC3E}">
        <p14:creationId xmlns:p14="http://schemas.microsoft.com/office/powerpoint/2010/main" xmlns="" val="4077101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smtClean="0"/>
              <a:t>Social Media – Pattie’s Input 	</a:t>
            </a:r>
            <a:endParaRPr lang="en-US" b="1" dirty="0"/>
          </a:p>
        </p:txBody>
      </p:sp>
      <p:sp>
        <p:nvSpPr>
          <p:cNvPr id="3" name="Content Placeholder 2"/>
          <p:cNvSpPr>
            <a:spLocks noGrp="1"/>
          </p:cNvSpPr>
          <p:nvPr>
            <p:ph idx="1"/>
          </p:nvPr>
        </p:nvSpPr>
        <p:spPr>
          <a:xfrm>
            <a:off x="457200" y="1447800"/>
            <a:ext cx="8229600" cy="5410200"/>
          </a:xfrm>
        </p:spPr>
        <p:txBody>
          <a:bodyPr>
            <a:normAutofit/>
          </a:bodyPr>
          <a:lstStyle/>
          <a:p>
            <a:pPr lvl="0">
              <a:buClr>
                <a:schemeClr val="accent2">
                  <a:lumMod val="50000"/>
                </a:schemeClr>
              </a:buClr>
              <a:buFont typeface="Arial" pitchFamily="34" charset="0"/>
              <a:buChar char="•"/>
            </a:pPr>
            <a:r>
              <a:rPr lang="en-US" sz="1800" dirty="0" smtClean="0"/>
              <a:t> Ads on </a:t>
            </a:r>
            <a:r>
              <a:rPr lang="en-US" sz="1800" dirty="0" err="1" smtClean="0"/>
              <a:t>FaceBook</a:t>
            </a:r>
            <a:r>
              <a:rPr lang="en-US" sz="1800" dirty="0" smtClean="0"/>
              <a:t> are cheap and can blast your message to a larger audience. I’ve done this twice and was amazed by the reach and number of hits I had to my links.</a:t>
            </a:r>
          </a:p>
          <a:p>
            <a:pPr lvl="0">
              <a:buClr>
                <a:schemeClr val="accent2">
                  <a:lumMod val="50000"/>
                </a:schemeClr>
              </a:buClr>
              <a:buFont typeface="Arial" pitchFamily="34" charset="0"/>
              <a:buChar char="•"/>
            </a:pPr>
            <a:r>
              <a:rPr lang="en-US" sz="1800" dirty="0" smtClean="0"/>
              <a:t>On Twitter – search on newspapers and local news in the area—and follow. Then when you posts #</a:t>
            </a:r>
            <a:r>
              <a:rPr lang="en-US" sz="1800" dirty="0" err="1" smtClean="0"/>
              <a:t>charlestonnews</a:t>
            </a:r>
            <a:r>
              <a:rPr lang="en-US" sz="1800" dirty="0" smtClean="0"/>
              <a:t> (or whatever your town is), they will receive the tweet too. </a:t>
            </a:r>
          </a:p>
          <a:p>
            <a:pPr lvl="0">
              <a:buClr>
                <a:schemeClr val="accent2">
                  <a:lumMod val="50000"/>
                </a:schemeClr>
              </a:buClr>
            </a:pPr>
            <a:endParaRPr lang="en-US" sz="2000" dirty="0" smtClean="0"/>
          </a:p>
          <a:p>
            <a:endParaRPr lang="en-US" dirty="0"/>
          </a:p>
        </p:txBody>
      </p:sp>
    </p:spTree>
    <p:extLst>
      <p:ext uri="{BB962C8B-B14F-4D97-AF65-F5344CB8AC3E}">
        <p14:creationId xmlns:p14="http://schemas.microsoft.com/office/powerpoint/2010/main" xmlns="" val="4077101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67512"/>
          </a:xfrm>
        </p:spPr>
        <p:txBody>
          <a:bodyPr>
            <a:normAutofit/>
          </a:bodyPr>
          <a:lstStyle/>
          <a:p>
            <a:r>
              <a:rPr lang="en-US" sz="3600" b="1" dirty="0" smtClean="0"/>
              <a:t>Bloggers </a:t>
            </a:r>
            <a:endParaRPr lang="en-US" sz="3600" b="1" dirty="0"/>
          </a:p>
        </p:txBody>
      </p:sp>
      <p:sp>
        <p:nvSpPr>
          <p:cNvPr id="3" name="Content Placeholder 2"/>
          <p:cNvSpPr>
            <a:spLocks noGrp="1"/>
          </p:cNvSpPr>
          <p:nvPr>
            <p:ph idx="1"/>
          </p:nvPr>
        </p:nvSpPr>
        <p:spPr>
          <a:xfrm>
            <a:off x="381000" y="1447800"/>
            <a:ext cx="8229600" cy="4876800"/>
          </a:xfrm>
        </p:spPr>
        <p:txBody>
          <a:bodyPr>
            <a:normAutofit/>
          </a:bodyPr>
          <a:lstStyle/>
          <a:p>
            <a:pPr lvl="0">
              <a:buClr>
                <a:schemeClr val="accent2">
                  <a:lumMod val="50000"/>
                </a:schemeClr>
              </a:buClr>
              <a:buNone/>
            </a:pPr>
            <a:endParaRPr lang="en-US" sz="1800" dirty="0" smtClean="0"/>
          </a:p>
          <a:p>
            <a:pPr lvl="0">
              <a:buClr>
                <a:schemeClr val="accent2">
                  <a:lumMod val="50000"/>
                </a:schemeClr>
              </a:buClr>
            </a:pPr>
            <a:endParaRPr lang="en-US" sz="1800" dirty="0" smtClean="0"/>
          </a:p>
          <a:p>
            <a:pPr lvl="0">
              <a:buClr>
                <a:schemeClr val="accent2">
                  <a:lumMod val="50000"/>
                </a:schemeClr>
              </a:buClr>
            </a:pPr>
            <a:r>
              <a:rPr lang="en-US" sz="1800" dirty="0" smtClean="0"/>
              <a:t>Bloggers are a great source of book reviews and for building a </a:t>
            </a:r>
            <a:r>
              <a:rPr lang="en-US" sz="1800" dirty="0" err="1" smtClean="0"/>
              <a:t>fanbase</a:t>
            </a:r>
            <a:r>
              <a:rPr lang="en-US" sz="1800" dirty="0" smtClean="0"/>
              <a:t>. Here are some links to influential bloggers in different genres:</a:t>
            </a:r>
          </a:p>
          <a:p>
            <a:pPr lvl="1">
              <a:buClr>
                <a:schemeClr val="accent2">
                  <a:lumMod val="50000"/>
                </a:schemeClr>
              </a:buClr>
              <a:buFont typeface="Courier New" pitchFamily="49" charset="0"/>
              <a:buChar char="o"/>
            </a:pPr>
            <a:r>
              <a:rPr lang="en-US" sz="1800" dirty="0" smtClean="0">
                <a:hlinkClick r:id="rId2"/>
              </a:rPr>
              <a:t>http://www.blogmetrics.org/romance_novels</a:t>
            </a:r>
            <a:r>
              <a:rPr lang="en-US" sz="1800" dirty="0" smtClean="0"/>
              <a:t> (Top romance bloggers)</a:t>
            </a:r>
          </a:p>
          <a:p>
            <a:pPr lvl="1">
              <a:buClr>
                <a:schemeClr val="accent2">
                  <a:lumMod val="50000"/>
                </a:schemeClr>
              </a:buClr>
              <a:buFont typeface="Courier New" pitchFamily="49" charset="0"/>
              <a:buChar char="o"/>
            </a:pPr>
            <a:r>
              <a:rPr lang="en-US" sz="1800" dirty="0" smtClean="0">
                <a:hlinkClick r:id="rId3"/>
              </a:rPr>
              <a:t>http://www.blogmetrics.org/books</a:t>
            </a:r>
            <a:r>
              <a:rPr lang="en-US" sz="1800" dirty="0" smtClean="0"/>
              <a:t> (Top 50 Book Blogs)</a:t>
            </a:r>
          </a:p>
          <a:p>
            <a:pPr lvl="0">
              <a:buClr>
                <a:schemeClr val="accent2">
                  <a:lumMod val="50000"/>
                </a:schemeClr>
              </a:buClr>
            </a:pPr>
            <a:r>
              <a:rPr lang="en-US" sz="1800" dirty="0" smtClean="0"/>
              <a:t>Book reviews don’t have to stop once your book has been published, or if it has been on the marketplace for a while.  Look for bloggers that specialize in backlist books, i.e. </a:t>
            </a:r>
            <a:r>
              <a:rPr lang="en-US" sz="1800" dirty="0" smtClean="0">
                <a:hlinkClick r:id="rId4"/>
              </a:rPr>
              <a:t>https://bookbacklist.wordpress.com/about/</a:t>
            </a:r>
            <a:endParaRPr lang="en-US" sz="1800" dirty="0" smtClean="0"/>
          </a:p>
          <a:p>
            <a:pPr lvl="0">
              <a:buClr>
                <a:schemeClr val="accent2">
                  <a:lumMod val="50000"/>
                </a:schemeClr>
              </a:buClr>
              <a:buNone/>
            </a:pPr>
            <a:endParaRPr lang="en-US" sz="3000" dirty="0" smtClean="0"/>
          </a:p>
          <a:p>
            <a:pPr lvl="0">
              <a:buClr>
                <a:schemeClr val="accent2">
                  <a:lumMod val="50000"/>
                </a:schemeClr>
              </a:buCl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 </a:t>
            </a:r>
            <a:endParaRPr lang="en-US" dirty="0"/>
          </a:p>
        </p:txBody>
      </p:sp>
      <p:pic>
        <p:nvPicPr>
          <p:cNvPr id="7" name="Picture 6" descr="2013-10-31 picture 7.jpg"/>
          <p:cNvPicPr>
            <a:picLocks noChangeAspect="1"/>
          </p:cNvPicPr>
          <p:nvPr/>
        </p:nvPicPr>
        <p:blipFill>
          <a:blip r:embed="rId2" cstate="print"/>
          <a:stretch>
            <a:fillRect/>
          </a:stretch>
        </p:blipFill>
        <p:spPr>
          <a:xfrm>
            <a:off x="1295400" y="2133600"/>
            <a:ext cx="2028098" cy="2743200"/>
          </a:xfrm>
          <a:prstGeom prst="rect">
            <a:avLst/>
          </a:prstGeom>
        </p:spPr>
      </p:pic>
      <p:sp>
        <p:nvSpPr>
          <p:cNvPr id="14" name="TextBox 13"/>
          <p:cNvSpPr txBox="1"/>
          <p:nvPr/>
        </p:nvSpPr>
        <p:spPr>
          <a:xfrm>
            <a:off x="838200" y="5257800"/>
            <a:ext cx="2971800" cy="923330"/>
          </a:xfrm>
          <a:prstGeom prst="rect">
            <a:avLst/>
          </a:prstGeom>
          <a:noFill/>
        </p:spPr>
        <p:txBody>
          <a:bodyPr wrap="square" rtlCol="0">
            <a:spAutoFit/>
          </a:bodyPr>
          <a:lstStyle/>
          <a:p>
            <a:r>
              <a:rPr lang="en-US" b="1" dirty="0" smtClean="0"/>
              <a:t>Terri Leidich</a:t>
            </a:r>
          </a:p>
          <a:p>
            <a:r>
              <a:rPr lang="en-US" dirty="0" smtClean="0"/>
              <a:t>President/Publisher</a:t>
            </a:r>
          </a:p>
          <a:p>
            <a:r>
              <a:rPr lang="en-US" dirty="0" smtClean="0"/>
              <a:t>BQB/WriteLife  Publishing</a:t>
            </a:r>
            <a:endParaRPr lang="en-US" dirty="0"/>
          </a:p>
        </p:txBody>
      </p:sp>
      <p:sp>
        <p:nvSpPr>
          <p:cNvPr id="15" name="TextBox 14"/>
          <p:cNvSpPr txBox="1"/>
          <p:nvPr/>
        </p:nvSpPr>
        <p:spPr>
          <a:xfrm>
            <a:off x="5181600" y="5105400"/>
            <a:ext cx="2057400" cy="369332"/>
          </a:xfrm>
          <a:prstGeom prst="rect">
            <a:avLst/>
          </a:prstGeom>
          <a:noFill/>
        </p:spPr>
        <p:txBody>
          <a:bodyPr wrap="square" rtlCol="0">
            <a:spAutoFit/>
          </a:bodyPr>
          <a:lstStyle/>
          <a:p>
            <a:r>
              <a:rPr lang="en-US" b="1" dirty="0" smtClean="0"/>
              <a:t>	</a:t>
            </a:r>
            <a:endParaRPr lang="en-US" dirty="0"/>
          </a:p>
        </p:txBody>
      </p:sp>
      <p:pic>
        <p:nvPicPr>
          <p:cNvPr id="8" name="Content Placeholder 7" descr="2013-10-31 picture 7.jpg"/>
          <p:cNvPicPr>
            <a:picLocks noGrp="1" noChangeAspect="1"/>
          </p:cNvPicPr>
          <p:nvPr>
            <p:ph idx="1"/>
          </p:nvPr>
        </p:nvPicPr>
        <p:blipFill>
          <a:blip r:embed="rId3" cstate="print"/>
          <a:stretch>
            <a:fillRect/>
          </a:stretch>
        </p:blipFill>
        <p:spPr>
          <a:xfrm>
            <a:off x="5181600" y="2209800"/>
            <a:ext cx="1817783" cy="2743200"/>
          </a:xfrm>
          <a:prstGeom prst="rect">
            <a:avLst/>
          </a:prstGeom>
        </p:spPr>
      </p:pic>
      <p:sp>
        <p:nvSpPr>
          <p:cNvPr id="9" name="Rectangle 8"/>
          <p:cNvSpPr/>
          <p:nvPr/>
        </p:nvSpPr>
        <p:spPr>
          <a:xfrm>
            <a:off x="4876800" y="5410200"/>
            <a:ext cx="3200400" cy="646331"/>
          </a:xfrm>
          <a:prstGeom prst="rect">
            <a:avLst/>
          </a:prstGeom>
        </p:spPr>
        <p:txBody>
          <a:bodyPr wrap="square">
            <a:spAutoFit/>
          </a:bodyPr>
          <a:lstStyle/>
          <a:p>
            <a:r>
              <a:rPr lang="en-US" b="1" dirty="0" smtClean="0"/>
              <a:t>Pattie Welek Hall</a:t>
            </a:r>
          </a:p>
          <a:p>
            <a:r>
              <a:rPr lang="en-US" dirty="0" smtClean="0"/>
              <a:t>Author of </a:t>
            </a:r>
            <a:r>
              <a:rPr lang="en-US" i="1" dirty="0" smtClean="0"/>
              <a:t>A Mother’s Dance</a:t>
            </a:r>
            <a:endParaRPr lang="en-US" dirty="0"/>
          </a:p>
        </p:txBody>
      </p:sp>
    </p:spTree>
    <p:extLst>
      <p:ext uri="{BB962C8B-B14F-4D97-AF65-F5344CB8AC3E}">
        <p14:creationId xmlns:p14="http://schemas.microsoft.com/office/powerpoint/2010/main" xmlns="" val="3528957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fontScale="90000"/>
          </a:bodyPr>
          <a:lstStyle/>
          <a:p>
            <a:r>
              <a:rPr lang="en-US" b="1" dirty="0" smtClean="0"/>
              <a:t>Book Launch – Pattie’s Input	</a:t>
            </a:r>
            <a:endParaRPr lang="en-US" b="1" dirty="0"/>
          </a:p>
        </p:txBody>
      </p:sp>
      <p:sp>
        <p:nvSpPr>
          <p:cNvPr id="3" name="Content Placeholder 2"/>
          <p:cNvSpPr>
            <a:spLocks noGrp="1"/>
          </p:cNvSpPr>
          <p:nvPr>
            <p:ph idx="1"/>
          </p:nvPr>
        </p:nvSpPr>
        <p:spPr>
          <a:xfrm>
            <a:off x="457200" y="1676400"/>
            <a:ext cx="8229600" cy="4800600"/>
          </a:xfrm>
        </p:spPr>
        <p:txBody>
          <a:bodyPr>
            <a:normAutofit/>
          </a:bodyPr>
          <a:lstStyle/>
          <a:p>
            <a:pPr lvl="0">
              <a:buClr>
                <a:schemeClr val="accent2">
                  <a:lumMod val="50000"/>
                </a:schemeClr>
              </a:buClr>
              <a:buFont typeface="Arial" pitchFamily="34" charset="0"/>
              <a:buChar char="•"/>
            </a:pPr>
            <a:r>
              <a:rPr lang="en-US" sz="1800" dirty="0" smtClean="0"/>
              <a:t>Lots of ideas online. Midwest link also has suggestions.</a:t>
            </a:r>
          </a:p>
          <a:p>
            <a:pPr lvl="0">
              <a:buClr>
                <a:schemeClr val="accent2">
                  <a:lumMod val="50000"/>
                </a:schemeClr>
              </a:buClr>
              <a:buFont typeface="Arial" pitchFamily="34" charset="0"/>
              <a:buChar char="•"/>
            </a:pPr>
            <a:r>
              <a:rPr lang="en-US" sz="1800" dirty="0" smtClean="0"/>
              <a:t>It can be intimate or large. A lot depends on how deep your pockets are.</a:t>
            </a:r>
          </a:p>
          <a:p>
            <a:pPr lvl="0">
              <a:buClr>
                <a:schemeClr val="accent2">
                  <a:lumMod val="50000"/>
                </a:schemeClr>
              </a:buClr>
              <a:buFont typeface="Arial" pitchFamily="34" charset="0"/>
              <a:buChar char="•"/>
            </a:pPr>
            <a:r>
              <a:rPr lang="en-US" sz="1800" dirty="0" smtClean="0"/>
              <a:t>Suggestion: If you purchased hard cover books, the Book Launch is the time to sell them. Your friends came to support you and will be more willing to buy that hard cover at the event rather than after the event.</a:t>
            </a:r>
          </a:p>
          <a:p>
            <a:pPr lvl="0">
              <a:buClr>
                <a:schemeClr val="accent2">
                  <a:lumMod val="50000"/>
                </a:schemeClr>
              </a:buClr>
              <a:buFont typeface="Arial" pitchFamily="34" charset="0"/>
              <a:buChar char="•"/>
            </a:pPr>
            <a:r>
              <a:rPr lang="en-US" sz="1800" dirty="0" smtClean="0"/>
              <a:t>Make sure you bring a guest book and have everyone sign in with emails and home address.</a:t>
            </a:r>
          </a:p>
          <a:p>
            <a:pPr lvl="0">
              <a:buClr>
                <a:schemeClr val="accent2">
                  <a:lumMod val="50000"/>
                </a:schemeClr>
              </a:buClr>
              <a:buFont typeface="Arial" pitchFamily="34" charset="0"/>
              <a:buChar char="•"/>
            </a:pPr>
            <a:r>
              <a:rPr lang="en-US" sz="1800" dirty="0" smtClean="0"/>
              <a:t>You can send out e-</a:t>
            </a:r>
            <a:r>
              <a:rPr lang="en-US" sz="1800" dirty="0" err="1" smtClean="0"/>
              <a:t>vites</a:t>
            </a:r>
            <a:r>
              <a:rPr lang="en-US" sz="1800" dirty="0" smtClean="0"/>
              <a:t> online that don’t cost a thing and it helps you keep track of those attending.</a:t>
            </a:r>
          </a:p>
          <a:p>
            <a:pPr lvl="0">
              <a:buClr>
                <a:schemeClr val="accent2">
                  <a:lumMod val="50000"/>
                </a:schemeClr>
              </a:buClr>
              <a:buFont typeface="Arial" pitchFamily="34" charset="0"/>
              <a:buChar char="•"/>
            </a:pPr>
            <a:r>
              <a:rPr lang="en-US" sz="1800" dirty="0" smtClean="0"/>
              <a:t>You can also create a closed group on </a:t>
            </a:r>
            <a:r>
              <a:rPr lang="en-US" sz="1800" dirty="0" err="1" smtClean="0"/>
              <a:t>FaceBook</a:t>
            </a:r>
            <a:r>
              <a:rPr lang="en-US" sz="1800" dirty="0" smtClean="0"/>
              <a:t> and invite your friends from there. Again, another great way to track attendance.</a:t>
            </a:r>
          </a:p>
          <a:p>
            <a:pPr lvl="0">
              <a:buClr>
                <a:schemeClr val="accent2">
                  <a:lumMod val="50000"/>
                </a:schemeClr>
              </a:buClr>
              <a:buFont typeface="Arial" pitchFamily="34" charset="0"/>
              <a:buChar char="•"/>
            </a:pPr>
            <a:r>
              <a:rPr lang="en-US" sz="1800" dirty="0" smtClean="0"/>
              <a:t>At the event and after your reading, be sure to encourage everyone there to leave a review on Amazon.</a:t>
            </a:r>
          </a:p>
          <a:p>
            <a:pPr lvl="0">
              <a:buClr>
                <a:schemeClr val="accent2">
                  <a:lumMod val="50000"/>
                </a:schemeClr>
              </a:buClr>
              <a:buFont typeface="Arial" pitchFamily="34" charset="0"/>
              <a:buChar char="•"/>
            </a:pPr>
            <a:r>
              <a:rPr lang="en-US" sz="1800" dirty="0" smtClean="0"/>
              <a:t>Send Thank You notes or Thank You emails. Your friends don’t expect to be thanked, but the kind gesture goes a long way. </a:t>
            </a:r>
          </a:p>
          <a:p>
            <a:pPr lvl="1">
              <a:buClr>
                <a:schemeClr val="accent2">
                  <a:lumMod val="50000"/>
                </a:schemeClr>
              </a:buClr>
              <a:buNone/>
            </a:pPr>
            <a:endParaRPr lang="en-US" sz="1600" dirty="0" smtClean="0"/>
          </a:p>
          <a:p>
            <a:pPr lvl="0">
              <a:buClr>
                <a:schemeClr val="accent2">
                  <a:lumMod val="50000"/>
                </a:schemeClr>
              </a:buClr>
            </a:pPr>
            <a:endParaRPr lang="en-US" sz="2000" dirty="0" smtClean="0"/>
          </a:p>
          <a:p>
            <a:endParaRPr lang="en-US" dirty="0"/>
          </a:p>
        </p:txBody>
      </p:sp>
    </p:spTree>
    <p:extLst>
      <p:ext uri="{BB962C8B-B14F-4D97-AF65-F5344CB8AC3E}">
        <p14:creationId xmlns:p14="http://schemas.microsoft.com/office/powerpoint/2010/main" xmlns="" val="4077101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447800"/>
          </a:xfrm>
        </p:spPr>
        <p:txBody>
          <a:bodyPr>
            <a:normAutofit fontScale="90000"/>
          </a:bodyPr>
          <a:lstStyle/>
          <a:p>
            <a:r>
              <a:rPr lang="en-US" b="1" dirty="0" smtClean="0"/>
              <a:t>Marketing &amp; Out of the Box Thinking – Pattie’s Input	</a:t>
            </a:r>
            <a:endParaRPr lang="en-US" b="1" dirty="0"/>
          </a:p>
        </p:txBody>
      </p:sp>
      <p:sp>
        <p:nvSpPr>
          <p:cNvPr id="3" name="Content Placeholder 2"/>
          <p:cNvSpPr>
            <a:spLocks noGrp="1"/>
          </p:cNvSpPr>
          <p:nvPr>
            <p:ph idx="1"/>
          </p:nvPr>
        </p:nvSpPr>
        <p:spPr>
          <a:xfrm>
            <a:off x="457200" y="2438400"/>
            <a:ext cx="8229600" cy="4419600"/>
          </a:xfrm>
        </p:spPr>
        <p:txBody>
          <a:bodyPr>
            <a:normAutofit lnSpcReduction="10000"/>
          </a:bodyPr>
          <a:lstStyle/>
          <a:p>
            <a:pPr lvl="0">
              <a:buClr>
                <a:schemeClr val="accent2">
                  <a:lumMod val="50000"/>
                </a:schemeClr>
              </a:buClr>
              <a:buFont typeface="Arial" pitchFamily="34" charset="0"/>
              <a:buChar char="•"/>
            </a:pPr>
            <a:r>
              <a:rPr lang="en-US" sz="1800" dirty="0" smtClean="0"/>
              <a:t>Contact your high school and university alumni, and send notice of your book release, book launch, book signing, and where they can purchase the book. They might even be interested in doing an article on you in the alumni newsletter. If they have a library, donate your book.</a:t>
            </a:r>
          </a:p>
          <a:p>
            <a:pPr lvl="0">
              <a:buClr>
                <a:schemeClr val="accent2">
                  <a:lumMod val="50000"/>
                </a:schemeClr>
              </a:buClr>
              <a:buFont typeface="Arial" pitchFamily="34" charset="0"/>
              <a:buChar char="•"/>
            </a:pPr>
            <a:r>
              <a:rPr lang="en-US" sz="1800" dirty="0" smtClean="0"/>
              <a:t>Reach out to your old places of employment. They might be willing to do an email blast with your pub date, title of your book, and a link to order or pre-order your book. </a:t>
            </a:r>
          </a:p>
          <a:p>
            <a:pPr lvl="0">
              <a:buClr>
                <a:schemeClr val="accent2">
                  <a:lumMod val="50000"/>
                </a:schemeClr>
              </a:buClr>
              <a:buFont typeface="Arial" pitchFamily="34" charset="0"/>
              <a:buChar char="•"/>
            </a:pPr>
            <a:r>
              <a:rPr lang="en-US" sz="1800" dirty="0" smtClean="0"/>
              <a:t>Southern Writer’s Magazine – Prior to your book releasing, you can pay $35 for an ad “Sneak Previews” on your book. After I paid for the ad, Gary </a:t>
            </a:r>
            <a:r>
              <a:rPr lang="en-US" sz="1800" dirty="0" smtClean="0">
                <a:hlinkClick r:id="rId2"/>
              </a:rPr>
              <a:t>gary@southernwritersmag.com</a:t>
            </a:r>
            <a:r>
              <a:rPr lang="en-US" sz="1800" dirty="0" smtClean="0"/>
              <a:t> offered me the following for free:</a:t>
            </a:r>
          </a:p>
          <a:p>
            <a:pPr lvl="1">
              <a:buClr>
                <a:schemeClr val="accent2">
                  <a:lumMod val="50000"/>
                </a:schemeClr>
              </a:buClr>
              <a:buFont typeface="Courier New" pitchFamily="49" charset="0"/>
              <a:buChar char="o"/>
            </a:pPr>
            <a:r>
              <a:rPr lang="en-US" sz="1600" dirty="0" smtClean="0"/>
              <a:t>Inclusion in their popular feature “What’s the Story,” where authors share the inspiration that triggered the idea for their latest book or an inspiring anecdote related to the process of writing it. </a:t>
            </a:r>
          </a:p>
          <a:p>
            <a:pPr lvl="1">
              <a:buClr>
                <a:schemeClr val="accent2">
                  <a:lumMod val="50000"/>
                </a:schemeClr>
              </a:buClr>
              <a:buFont typeface="Courier New" pitchFamily="49" charset="0"/>
              <a:buChar char="o"/>
            </a:pPr>
            <a:r>
              <a:rPr lang="en-US" sz="1600" dirty="0" smtClean="0"/>
              <a:t>Because I purchased the ad, I was included in SWM online bookstore and invited to </a:t>
            </a:r>
            <a:r>
              <a:rPr lang="en-US" sz="1600" dirty="0" smtClean="0"/>
              <a:t>guest </a:t>
            </a:r>
            <a:r>
              <a:rPr lang="en-US" sz="1600" dirty="0" smtClean="0"/>
              <a:t>blog on Suite T or be interviewed on editor Susan Reichert’s blog Authors’ Visits.</a:t>
            </a:r>
          </a:p>
          <a:p>
            <a:pPr lvl="0">
              <a:buClr>
                <a:schemeClr val="accent2">
                  <a:lumMod val="50000"/>
                </a:schemeClr>
              </a:buClr>
              <a:buFont typeface="Arial" pitchFamily="34" charset="0"/>
              <a:buChar char="•"/>
            </a:pPr>
            <a:endParaRPr lang="en-US" sz="1800" dirty="0" smtClean="0"/>
          </a:p>
          <a:p>
            <a:pPr lvl="1">
              <a:buClr>
                <a:schemeClr val="accent2">
                  <a:lumMod val="50000"/>
                </a:schemeClr>
              </a:buClr>
              <a:buNone/>
            </a:pPr>
            <a:endParaRPr lang="en-US" sz="1600" dirty="0" smtClean="0"/>
          </a:p>
          <a:p>
            <a:pPr lvl="0">
              <a:buClr>
                <a:schemeClr val="accent2">
                  <a:lumMod val="50000"/>
                </a:schemeClr>
              </a:buClr>
            </a:pPr>
            <a:endParaRPr lang="en-US" sz="2000" dirty="0" smtClean="0"/>
          </a:p>
          <a:p>
            <a:endParaRPr lang="en-US" dirty="0"/>
          </a:p>
        </p:txBody>
      </p:sp>
    </p:spTree>
    <p:extLst>
      <p:ext uri="{BB962C8B-B14F-4D97-AF65-F5344CB8AC3E}">
        <p14:creationId xmlns:p14="http://schemas.microsoft.com/office/powerpoint/2010/main" xmlns="" val="4077101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fontScale="90000"/>
          </a:bodyPr>
          <a:lstStyle/>
          <a:p>
            <a:r>
              <a:rPr lang="en-US" sz="4000" b="1" dirty="0" smtClean="0"/>
              <a:t>Resources that Can Help</a:t>
            </a:r>
            <a:endParaRPr lang="en-US" sz="4000" b="1" dirty="0"/>
          </a:p>
        </p:txBody>
      </p:sp>
      <p:sp>
        <p:nvSpPr>
          <p:cNvPr id="3" name="Content Placeholder 2"/>
          <p:cNvSpPr>
            <a:spLocks noGrp="1"/>
          </p:cNvSpPr>
          <p:nvPr>
            <p:ph idx="1"/>
          </p:nvPr>
        </p:nvSpPr>
        <p:spPr>
          <a:xfrm>
            <a:off x="457200" y="1219200"/>
            <a:ext cx="8229600" cy="5105400"/>
          </a:xfrm>
        </p:spPr>
        <p:txBody>
          <a:bodyPr>
            <a:normAutofit/>
          </a:bodyPr>
          <a:lstStyle/>
          <a:p>
            <a:pPr marL="0" lvl="0" indent="0">
              <a:buClr>
                <a:schemeClr val="accent2">
                  <a:lumMod val="50000"/>
                </a:schemeClr>
              </a:buClr>
              <a:buNone/>
            </a:pPr>
            <a:r>
              <a:rPr lang="en-US" sz="1800" b="1" dirty="0" smtClean="0"/>
              <a:t>There are a variety of podcasts that can help you learn the details of success for a myriad of marketing approaches: </a:t>
            </a:r>
          </a:p>
          <a:p>
            <a:pPr lvl="0">
              <a:buClr>
                <a:schemeClr val="accent2">
                  <a:lumMod val="50000"/>
                </a:schemeClr>
              </a:buClr>
            </a:pPr>
            <a:endParaRPr lang="en-US" sz="1800" dirty="0" smtClean="0"/>
          </a:p>
          <a:p>
            <a:pPr lvl="0">
              <a:buClr>
                <a:schemeClr val="accent2">
                  <a:lumMod val="50000"/>
                </a:schemeClr>
              </a:buClr>
            </a:pPr>
            <a:r>
              <a:rPr lang="en-US" sz="1800" dirty="0" smtClean="0"/>
              <a:t>Weekly podcast by Amy Porterfield on Online Marketing Mad </a:t>
            </a:r>
            <a:r>
              <a:rPr lang="en-US" sz="1800" dirty="0" err="1" smtClean="0"/>
              <a:t>eEasy</a:t>
            </a:r>
            <a:r>
              <a:rPr lang="en-US" sz="1800" dirty="0" smtClean="0"/>
              <a:t>: </a:t>
            </a:r>
            <a:r>
              <a:rPr lang="en-US" sz="1800" dirty="0" smtClean="0">
                <a:hlinkClick r:id="rId2"/>
              </a:rPr>
              <a:t>https://itunes.apple.com/us/podcast/online-marketing-made-easy/id594703545?mt=2</a:t>
            </a:r>
            <a:endParaRPr lang="en-US" sz="1800" dirty="0" smtClean="0"/>
          </a:p>
          <a:p>
            <a:pPr lvl="0">
              <a:buClr>
                <a:schemeClr val="accent2">
                  <a:lumMod val="50000"/>
                </a:schemeClr>
              </a:buClr>
            </a:pPr>
            <a:r>
              <a:rPr lang="en-US" sz="1800" dirty="0" smtClean="0"/>
              <a:t>Social Media Marketing Podcast by social media marketing guru Michael </a:t>
            </a:r>
            <a:r>
              <a:rPr lang="en-US" sz="1800" dirty="0" err="1" smtClean="0"/>
              <a:t>Stelzner</a:t>
            </a:r>
            <a:r>
              <a:rPr lang="en-US" sz="1800" dirty="0" smtClean="0"/>
              <a:t>: </a:t>
            </a:r>
            <a:r>
              <a:rPr lang="en-US" sz="1800" dirty="0" smtClean="0">
                <a:hlinkClick r:id="rId3"/>
              </a:rPr>
              <a:t>https://itunes.apple.com/us/podcast/social-media-marketing-podcast/id549899114?mt=2</a:t>
            </a:r>
            <a:endParaRPr lang="en-US" sz="1800" dirty="0" smtClean="0"/>
          </a:p>
          <a:p>
            <a:pPr lvl="1">
              <a:buClr>
                <a:schemeClr val="accent2">
                  <a:lumMod val="50000"/>
                </a:schemeClr>
              </a:buClr>
              <a:buNone/>
            </a:pPr>
            <a:endParaRPr lang="en-US" sz="1600" dirty="0" smtClean="0"/>
          </a:p>
          <a:p>
            <a:pPr lvl="1">
              <a:buClr>
                <a:schemeClr val="accent2">
                  <a:lumMod val="50000"/>
                </a:schemeClr>
              </a:buClr>
            </a:pPr>
            <a:endParaRPr lang="en-US" sz="2000" dirty="0" smtClean="0"/>
          </a:p>
          <a:p>
            <a:pPr lvl="0">
              <a:buClr>
                <a:schemeClr val="accent2">
                  <a:lumMod val="50000"/>
                </a:schemeClr>
              </a:buClr>
            </a:pPr>
            <a:endParaRPr lang="en-US" sz="2200" dirty="0" smtClean="0"/>
          </a:p>
          <a:p>
            <a:endParaRPr lang="en-US" dirty="0"/>
          </a:p>
        </p:txBody>
      </p:sp>
    </p:spTree>
    <p:extLst>
      <p:ext uri="{BB962C8B-B14F-4D97-AF65-F5344CB8AC3E}">
        <p14:creationId xmlns:p14="http://schemas.microsoft.com/office/powerpoint/2010/main" xmlns="" val="4020783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600" b="1" dirty="0" smtClean="0"/>
              <a:t>Award Entries</a:t>
            </a:r>
            <a:endParaRPr lang="en-US" sz="3600" b="1" dirty="0"/>
          </a:p>
        </p:txBody>
      </p:sp>
      <p:sp>
        <p:nvSpPr>
          <p:cNvPr id="3" name="Content Placeholder 2"/>
          <p:cNvSpPr>
            <a:spLocks noGrp="1"/>
          </p:cNvSpPr>
          <p:nvPr>
            <p:ph idx="1"/>
          </p:nvPr>
        </p:nvSpPr>
        <p:spPr>
          <a:xfrm>
            <a:off x="457200" y="1447800"/>
            <a:ext cx="8229600" cy="4876800"/>
          </a:xfrm>
        </p:spPr>
        <p:txBody>
          <a:bodyPr>
            <a:normAutofit/>
          </a:bodyPr>
          <a:lstStyle/>
          <a:p>
            <a:pPr lvl="0">
              <a:buClr>
                <a:schemeClr val="accent2">
                  <a:lumMod val="50000"/>
                </a:schemeClr>
              </a:buClr>
              <a:buNone/>
            </a:pPr>
            <a:r>
              <a:rPr lang="en-US" sz="2000" dirty="0" smtClean="0"/>
              <a:t>We recommend entering your books in award contests</a:t>
            </a:r>
          </a:p>
          <a:p>
            <a:pPr lvl="0">
              <a:buClr>
                <a:schemeClr val="accent2">
                  <a:lumMod val="50000"/>
                </a:schemeClr>
              </a:buClr>
              <a:buNone/>
            </a:pPr>
            <a:r>
              <a:rPr lang="en-US" sz="2000" dirty="0" smtClean="0"/>
              <a:t>Because winning awards for your book(s) can help garner</a:t>
            </a:r>
          </a:p>
          <a:p>
            <a:pPr lvl="0">
              <a:buClr>
                <a:schemeClr val="accent2">
                  <a:lumMod val="50000"/>
                </a:schemeClr>
              </a:buClr>
              <a:buNone/>
            </a:pPr>
            <a:r>
              <a:rPr lang="en-US" sz="2000" dirty="0" smtClean="0"/>
              <a:t>publicity and help build your author brand.</a:t>
            </a:r>
          </a:p>
          <a:p>
            <a:pPr lvl="0">
              <a:buClr>
                <a:schemeClr val="accent2">
                  <a:lumMod val="50000"/>
                </a:schemeClr>
              </a:buClr>
            </a:pPr>
            <a:r>
              <a:rPr lang="en-US" sz="2000" dirty="0" smtClean="0"/>
              <a:t>There are a variety of award programs available  - do some research</a:t>
            </a:r>
          </a:p>
          <a:p>
            <a:pPr lvl="0">
              <a:buClr>
                <a:schemeClr val="accent2">
                  <a:lumMod val="50000"/>
                </a:schemeClr>
              </a:buClr>
            </a:pPr>
            <a:r>
              <a:rPr lang="en-US" sz="2000" dirty="0" smtClean="0"/>
              <a:t>The ones I recommend entering – in this priority</a:t>
            </a:r>
          </a:p>
          <a:p>
            <a:pPr lvl="1">
              <a:buClr>
                <a:schemeClr val="accent2">
                  <a:lumMod val="50000"/>
                </a:schemeClr>
              </a:buClr>
              <a:buFont typeface="Courier New" pitchFamily="49" charset="0"/>
              <a:buChar char="o"/>
            </a:pPr>
            <a:r>
              <a:rPr lang="en-US" sz="1800" dirty="0" smtClean="0"/>
              <a:t>Benjamin Franklin Awards</a:t>
            </a:r>
          </a:p>
          <a:p>
            <a:pPr lvl="1">
              <a:buClr>
                <a:schemeClr val="accent2">
                  <a:lumMod val="50000"/>
                </a:schemeClr>
              </a:buClr>
              <a:buFont typeface="Courier New" pitchFamily="49" charset="0"/>
              <a:buChar char="o"/>
            </a:pPr>
            <a:r>
              <a:rPr lang="en-US" sz="1800" dirty="0" err="1" smtClean="0"/>
              <a:t>Ippy</a:t>
            </a:r>
            <a:r>
              <a:rPr lang="en-US" sz="1800" dirty="0" smtClean="0"/>
              <a:t> Awards </a:t>
            </a:r>
          </a:p>
          <a:p>
            <a:pPr lvl="1">
              <a:buClr>
                <a:schemeClr val="accent2">
                  <a:lumMod val="50000"/>
                </a:schemeClr>
              </a:buClr>
              <a:buFont typeface="Courier New" pitchFamily="49" charset="0"/>
              <a:buChar char="o"/>
            </a:pPr>
            <a:r>
              <a:rPr lang="en-US" sz="1800" dirty="0" err="1" smtClean="0"/>
              <a:t>IndieFab</a:t>
            </a:r>
            <a:r>
              <a:rPr lang="en-US" sz="1800" dirty="0" smtClean="0"/>
              <a:t> Awards</a:t>
            </a:r>
          </a:p>
          <a:p>
            <a:pPr lvl="1">
              <a:buClr>
                <a:schemeClr val="accent2">
                  <a:lumMod val="50000"/>
                </a:schemeClr>
              </a:buClr>
              <a:buFont typeface="Courier New" pitchFamily="49" charset="0"/>
              <a:buChar char="o"/>
            </a:pPr>
            <a:r>
              <a:rPr lang="en-US" sz="1800" dirty="0" smtClean="0"/>
              <a:t>American Library Association Awards</a:t>
            </a:r>
          </a:p>
          <a:p>
            <a:pPr>
              <a:buClr>
                <a:schemeClr val="accent2">
                  <a:lumMod val="50000"/>
                </a:schemeClr>
              </a:buClr>
            </a:pPr>
            <a:r>
              <a:rPr lang="en-US" sz="2000" dirty="0" smtClean="0"/>
              <a:t>Awards can generate media opportunities.</a:t>
            </a:r>
          </a:p>
          <a:p>
            <a:pPr lvl="0">
              <a:buClr>
                <a:schemeClr val="accent2">
                  <a:lumMod val="50000"/>
                </a:schemeClr>
              </a:buClr>
            </a:pPr>
            <a:r>
              <a:rPr lang="en-US" sz="2000" dirty="0" smtClean="0"/>
              <a:t>Integrate the entry fee costs into your marketing budget.</a:t>
            </a:r>
          </a:p>
          <a:p>
            <a:pPr lvl="0">
              <a:buClr>
                <a:schemeClr val="accent2">
                  <a:lumMod val="50000"/>
                </a:schemeClr>
              </a:buClr>
            </a:pPr>
            <a:r>
              <a:rPr lang="en-US" sz="2000" dirty="0" smtClean="0"/>
              <a:t>If you win, try to attend the ceremony. </a:t>
            </a:r>
          </a:p>
          <a:p>
            <a:endParaRPr lang="en-US" dirty="0"/>
          </a:p>
        </p:txBody>
      </p:sp>
      <p:pic>
        <p:nvPicPr>
          <p:cNvPr id="4100" name="Picture 4" descr="http://inkwaterpress.com/wp-content/uploads/2011/05/IppyLogo.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3505200"/>
            <a:ext cx="10668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BFA Silver Winner"/>
          <p:cNvPicPr/>
          <p:nvPr/>
        </p:nvPicPr>
        <p:blipFill>
          <a:blip r:embed="rId4" cstate="print"/>
          <a:srcRect/>
          <a:stretch>
            <a:fillRect/>
          </a:stretch>
        </p:blipFill>
        <p:spPr bwMode="auto">
          <a:xfrm>
            <a:off x="5791200" y="3505200"/>
            <a:ext cx="1143000" cy="121412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600" b="1" dirty="0" smtClean="0"/>
              <a:t>Award Entries – Pattie’s Input</a:t>
            </a:r>
            <a:endParaRPr lang="en-US" sz="3600" b="1" dirty="0"/>
          </a:p>
        </p:txBody>
      </p:sp>
      <p:sp>
        <p:nvSpPr>
          <p:cNvPr id="3" name="Content Placeholder 2"/>
          <p:cNvSpPr>
            <a:spLocks noGrp="1"/>
          </p:cNvSpPr>
          <p:nvPr>
            <p:ph idx="1"/>
          </p:nvPr>
        </p:nvSpPr>
        <p:spPr>
          <a:xfrm>
            <a:off x="457200" y="1447800"/>
            <a:ext cx="8229600" cy="4876800"/>
          </a:xfrm>
        </p:spPr>
        <p:txBody>
          <a:bodyPr>
            <a:normAutofit/>
          </a:bodyPr>
          <a:lstStyle/>
          <a:p>
            <a:pPr lvl="0">
              <a:buClr>
                <a:schemeClr val="accent2">
                  <a:lumMod val="50000"/>
                </a:schemeClr>
              </a:buClr>
            </a:pPr>
            <a:r>
              <a:rPr lang="en-US" sz="1800" dirty="0" smtClean="0"/>
              <a:t>Submit your form online and pay with a credit card.</a:t>
            </a:r>
          </a:p>
          <a:p>
            <a:pPr lvl="0">
              <a:buClr>
                <a:schemeClr val="accent2">
                  <a:lumMod val="50000"/>
                </a:schemeClr>
              </a:buClr>
            </a:pPr>
            <a:r>
              <a:rPr lang="en-US" sz="1800" dirty="0" smtClean="0"/>
              <a:t>Box up the number of books requested and send USPS.</a:t>
            </a:r>
          </a:p>
          <a:p>
            <a:pPr lvl="0">
              <a:buClr>
                <a:schemeClr val="accent2">
                  <a:lumMod val="50000"/>
                </a:schemeClr>
              </a:buClr>
            </a:pPr>
            <a:r>
              <a:rPr lang="en-US" sz="1800" dirty="0" smtClean="0"/>
              <a:t>Make sure you have a tracking number.</a:t>
            </a:r>
          </a:p>
          <a:p>
            <a:pPr lvl="0">
              <a:buClr>
                <a:schemeClr val="accent2">
                  <a:lumMod val="50000"/>
                </a:schemeClr>
              </a:buClr>
            </a:pPr>
            <a:r>
              <a:rPr lang="en-US" sz="1800" dirty="0" smtClean="0"/>
              <a:t>A week later, be sure to go to usps.com and type in the tracking number to make sure your package arrived.</a:t>
            </a:r>
          </a:p>
          <a:p>
            <a:pPr lvl="0">
              <a:buClr>
                <a:schemeClr val="accent2">
                  <a:lumMod val="50000"/>
                </a:schemeClr>
              </a:buClr>
            </a:pPr>
            <a:r>
              <a:rPr lang="en-US" sz="1800" dirty="0" smtClean="0"/>
              <a:t>FYI – I had neglected to follow up and a few months passed and I remembered to track my package (Ben Franklin awards). I almost had a nervous breakdown when I saw the books were still sitting at the post office. They had not been picked up by Ben Franklin awards. I immediately called customer service and they confirmed </a:t>
            </a:r>
            <a:r>
              <a:rPr lang="en-US" sz="1800" dirty="0" smtClean="0"/>
              <a:t>my </a:t>
            </a:r>
            <a:r>
              <a:rPr lang="en-US" sz="1800" dirty="0" smtClean="0"/>
              <a:t>books had not been put into the system. The representative I talked to was accommodating and she promised to go the PO later that day to locate my books. The next day, I received an email saying the books were there. Had I not followed up and assumed they had been received, I would have lost the opportunity for my books to be entered for an award. Live and Learn. So. . . Follow up. Follow up. Follow up.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lstStyle/>
          <a:p>
            <a:pPr marL="0" indent="0">
              <a:buNone/>
            </a:pPr>
            <a:r>
              <a:rPr lang="en-US" dirty="0" smtClean="0"/>
              <a:t>Type any questions in the chat feature here!</a:t>
            </a:r>
          </a:p>
          <a:p>
            <a:endParaRPr lang="en-US" dirty="0"/>
          </a:p>
        </p:txBody>
      </p:sp>
      <p:cxnSp>
        <p:nvCxnSpPr>
          <p:cNvPr id="5" name="Straight Arrow Connector 4"/>
          <p:cNvCxnSpPr/>
          <p:nvPr/>
        </p:nvCxnSpPr>
        <p:spPr>
          <a:xfrm flipH="1">
            <a:off x="2057400" y="3581400"/>
            <a:ext cx="2286000" cy="838200"/>
          </a:xfrm>
          <a:prstGeom prst="straightConnector1">
            <a:avLst/>
          </a:prstGeom>
          <a:ln w="1174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74220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905000"/>
            <a:ext cx="104394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smtClean="0"/>
              <a:t>Thanks for joining us!</a:t>
            </a:r>
            <a:endParaRPr lang="en-US" b="1" dirty="0"/>
          </a:p>
        </p:txBody>
      </p:sp>
      <p:sp>
        <p:nvSpPr>
          <p:cNvPr id="3" name="Content Placeholder 2"/>
          <p:cNvSpPr>
            <a:spLocks noGrp="1"/>
          </p:cNvSpPr>
          <p:nvPr>
            <p:ph idx="1"/>
          </p:nvPr>
        </p:nvSpPr>
        <p:spPr>
          <a:xfrm>
            <a:off x="152400" y="2011680"/>
            <a:ext cx="8229600" cy="4693920"/>
          </a:xfrm>
        </p:spPr>
        <p:txBody>
          <a:bodyPr>
            <a:normAutofit lnSpcReduction="10000"/>
          </a:bodyPr>
          <a:lstStyle/>
          <a:p>
            <a:pPr marL="0" indent="0" algn="ctr">
              <a:buNone/>
            </a:pPr>
            <a:r>
              <a:rPr lang="en-US" dirty="0" smtClean="0"/>
              <a:t>Have a great weekend!</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dirty="0" smtClean="0"/>
              <a:t>Bqbpublishing.com</a:t>
            </a:r>
          </a:p>
          <a:p>
            <a:pPr marL="0" indent="0" algn="ctr">
              <a:buNone/>
            </a:pPr>
            <a:r>
              <a:rPr lang="en-US" dirty="0" smtClean="0"/>
              <a:t>Writelife.com</a:t>
            </a:r>
            <a:endParaRPr lang="en-US" dirty="0"/>
          </a:p>
        </p:txBody>
      </p:sp>
      <p:pic>
        <p:nvPicPr>
          <p:cNvPr id="4" name="Picture 3"/>
          <p:cNvPicPr>
            <a:picLocks noChangeAspect="1"/>
          </p:cNvPicPr>
          <p:nvPr/>
        </p:nvPicPr>
        <p:blipFill>
          <a:blip r:embed="rId2" cstate="print"/>
          <a:stretch>
            <a:fillRect/>
          </a:stretch>
        </p:blipFill>
        <p:spPr>
          <a:xfrm>
            <a:off x="2514600" y="3009261"/>
            <a:ext cx="4191000" cy="2357437"/>
          </a:xfrm>
          <a:prstGeom prst="rect">
            <a:avLst/>
          </a:prstGeom>
        </p:spPr>
      </p:pic>
    </p:spTree>
    <p:extLst>
      <p:ext uri="{BB962C8B-B14F-4D97-AF65-F5344CB8AC3E}">
        <p14:creationId xmlns:p14="http://schemas.microsoft.com/office/powerpoint/2010/main" xmlns="" val="158206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smtClean="0"/>
              <a:t>Overview	</a:t>
            </a:r>
            <a:endParaRPr lang="en-US" b="1" dirty="0"/>
          </a:p>
        </p:txBody>
      </p:sp>
      <p:sp>
        <p:nvSpPr>
          <p:cNvPr id="3" name="Content Placeholder 2"/>
          <p:cNvSpPr>
            <a:spLocks noGrp="1"/>
          </p:cNvSpPr>
          <p:nvPr>
            <p:ph idx="1"/>
          </p:nvPr>
        </p:nvSpPr>
        <p:spPr>
          <a:xfrm>
            <a:off x="457200" y="1447800"/>
            <a:ext cx="8229600" cy="5410200"/>
          </a:xfrm>
        </p:spPr>
        <p:txBody>
          <a:bodyPr>
            <a:normAutofit/>
          </a:bodyPr>
          <a:lstStyle/>
          <a:p>
            <a:pPr lvl="0">
              <a:buClr>
                <a:schemeClr val="accent2">
                  <a:lumMod val="50000"/>
                </a:schemeClr>
              </a:buClr>
              <a:buFont typeface="Arial" pitchFamily="34" charset="0"/>
              <a:buChar char="•"/>
            </a:pPr>
            <a:r>
              <a:rPr lang="en-US" sz="2400" dirty="0" smtClean="0"/>
              <a:t>Success in any endeavor is always in the details.</a:t>
            </a:r>
          </a:p>
          <a:p>
            <a:pPr lvl="0">
              <a:buClr>
                <a:schemeClr val="accent2">
                  <a:lumMod val="50000"/>
                </a:schemeClr>
              </a:buClr>
              <a:buFont typeface="Arial" pitchFamily="34" charset="0"/>
              <a:buChar char="•"/>
            </a:pPr>
            <a:r>
              <a:rPr lang="en-US" sz="2400" dirty="0" smtClean="0"/>
              <a:t>It’s one thing to know what it takes to be successful, but it’s quite another thing to get into the details of implementing what it takes.</a:t>
            </a:r>
          </a:p>
          <a:p>
            <a:pPr lvl="0">
              <a:buClr>
                <a:schemeClr val="accent2">
                  <a:lumMod val="50000"/>
                </a:schemeClr>
              </a:buClr>
              <a:buFont typeface="Arial" pitchFamily="34" charset="0"/>
              <a:buChar char="•"/>
            </a:pPr>
            <a:r>
              <a:rPr lang="en-US" sz="2400" dirty="0" smtClean="0"/>
              <a:t>Behind every step, there are details that will help ensure your success as an author.</a:t>
            </a:r>
          </a:p>
          <a:p>
            <a:pPr lvl="0">
              <a:buClr>
                <a:schemeClr val="accent2">
                  <a:lumMod val="50000"/>
                </a:schemeClr>
              </a:buClr>
              <a:buFont typeface="Arial" pitchFamily="34" charset="0"/>
              <a:buChar char="•"/>
            </a:pPr>
            <a:r>
              <a:rPr lang="en-US" sz="2400" dirty="0" smtClean="0"/>
              <a:t>Today we’ll talk about some of the things that help authors build their brand and their sales, and the details behind those tasks. </a:t>
            </a:r>
            <a:endParaRPr lang="en-US" sz="1800" dirty="0" smtClean="0"/>
          </a:p>
          <a:p>
            <a:pPr lvl="0">
              <a:buClr>
                <a:schemeClr val="accent2">
                  <a:lumMod val="50000"/>
                </a:schemeClr>
              </a:buClr>
              <a:buNone/>
            </a:pPr>
            <a:endParaRPr lang="en-US" sz="2000" dirty="0" smtClean="0"/>
          </a:p>
          <a:p>
            <a:endParaRPr lang="en-US" dirty="0"/>
          </a:p>
        </p:txBody>
      </p:sp>
    </p:spTree>
    <p:extLst>
      <p:ext uri="{BB962C8B-B14F-4D97-AF65-F5344CB8AC3E}">
        <p14:creationId xmlns:p14="http://schemas.microsoft.com/office/powerpoint/2010/main" xmlns="" val="4077101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smtClean="0"/>
              <a:t>About Pattie	</a:t>
            </a:r>
            <a:endParaRPr lang="en-US" b="1" dirty="0"/>
          </a:p>
        </p:txBody>
      </p:sp>
      <p:sp>
        <p:nvSpPr>
          <p:cNvPr id="3" name="Content Placeholder 2"/>
          <p:cNvSpPr>
            <a:spLocks noGrp="1"/>
          </p:cNvSpPr>
          <p:nvPr>
            <p:ph idx="1"/>
          </p:nvPr>
        </p:nvSpPr>
        <p:spPr>
          <a:xfrm>
            <a:off x="457200" y="1828800"/>
            <a:ext cx="8229600" cy="5029200"/>
          </a:xfrm>
        </p:spPr>
        <p:txBody>
          <a:bodyPr>
            <a:normAutofit/>
          </a:bodyPr>
          <a:lstStyle/>
          <a:p>
            <a:pPr lvl="0">
              <a:buClr>
                <a:schemeClr val="accent2">
                  <a:lumMod val="50000"/>
                </a:schemeClr>
              </a:buClr>
              <a:buFont typeface="Arial" pitchFamily="34" charset="0"/>
              <a:buChar char="•"/>
            </a:pPr>
            <a:r>
              <a:rPr lang="en-US" sz="1800" dirty="0" smtClean="0"/>
              <a:t>Her book, </a:t>
            </a:r>
            <a:r>
              <a:rPr lang="en-US" sz="1800" i="1" dirty="0" smtClean="0"/>
              <a:t>A Mother’s Dance, </a:t>
            </a:r>
            <a:r>
              <a:rPr lang="en-US" sz="1800" dirty="0" smtClean="0"/>
              <a:t>released on November 6, 2015. </a:t>
            </a:r>
          </a:p>
          <a:p>
            <a:pPr lvl="0">
              <a:buClr>
                <a:schemeClr val="accent2">
                  <a:lumMod val="50000"/>
                </a:schemeClr>
              </a:buClr>
              <a:buFont typeface="Arial" pitchFamily="34" charset="0"/>
              <a:buChar char="•"/>
            </a:pPr>
            <a:r>
              <a:rPr lang="en-US" sz="1800" dirty="0" smtClean="0"/>
              <a:t>She has four pages of reviews in her book. </a:t>
            </a:r>
          </a:p>
          <a:p>
            <a:pPr lvl="0">
              <a:buClr>
                <a:schemeClr val="accent2">
                  <a:lumMod val="50000"/>
                </a:schemeClr>
              </a:buClr>
              <a:buFont typeface="Arial" pitchFamily="34" charset="0"/>
              <a:buChar char="•"/>
            </a:pPr>
            <a:r>
              <a:rPr lang="en-US" sz="1800" dirty="0" smtClean="0"/>
              <a:t>On Amazon, there are 53 reviews of her book. </a:t>
            </a:r>
          </a:p>
          <a:p>
            <a:pPr lvl="0">
              <a:buClr>
                <a:schemeClr val="accent2">
                  <a:lumMod val="50000"/>
                </a:schemeClr>
              </a:buClr>
              <a:buFont typeface="Arial" pitchFamily="34" charset="0"/>
              <a:buChar char="•"/>
            </a:pPr>
            <a:r>
              <a:rPr lang="en-US" sz="1800" dirty="0" smtClean="0"/>
              <a:t>Her book has been chosen as an alternate book club choice for Pulpwood Queens Book Club in 2016.</a:t>
            </a:r>
          </a:p>
          <a:p>
            <a:pPr lvl="0">
              <a:buClr>
                <a:schemeClr val="accent2">
                  <a:lumMod val="50000"/>
                </a:schemeClr>
              </a:buClr>
              <a:buFont typeface="Arial" pitchFamily="34" charset="0"/>
              <a:buChar char="•"/>
            </a:pPr>
            <a:r>
              <a:rPr lang="en-US" sz="1800" dirty="0" smtClean="0"/>
              <a:t>The Brain Injury Association is listing her book on their website and considering her as a speaker for their annual conference.</a:t>
            </a:r>
          </a:p>
          <a:p>
            <a:pPr lvl="0">
              <a:buClr>
                <a:schemeClr val="accent2">
                  <a:lumMod val="50000"/>
                </a:schemeClr>
              </a:buClr>
              <a:buFont typeface="Arial" pitchFamily="34" charset="0"/>
              <a:buChar char="•"/>
            </a:pPr>
            <a:r>
              <a:rPr lang="en-US" sz="1800" dirty="0" smtClean="0"/>
              <a:t>MUSC (The Medical University of South Carolina) is carrying her book in their bookstore and creating opportunities for her to come in for book signings and to speak. </a:t>
            </a:r>
          </a:p>
          <a:p>
            <a:pPr lvl="0">
              <a:buClr>
                <a:schemeClr val="accent2">
                  <a:lumMod val="50000"/>
                </a:schemeClr>
              </a:buClr>
              <a:buFont typeface="Arial" pitchFamily="34" charset="0"/>
              <a:buChar char="•"/>
            </a:pPr>
            <a:r>
              <a:rPr lang="en-US" sz="1800" dirty="0" smtClean="0"/>
              <a:t>Pattie has learned how to “get into the details” and make them work for her. </a:t>
            </a:r>
          </a:p>
          <a:p>
            <a:pPr lvl="0">
              <a:buClr>
                <a:schemeClr val="accent2">
                  <a:lumMod val="50000"/>
                </a:schemeClr>
              </a:buClr>
              <a:buNone/>
            </a:pPr>
            <a:endParaRPr lang="en-US" sz="2000" dirty="0" smtClean="0"/>
          </a:p>
          <a:p>
            <a:endParaRPr lang="en-US" dirty="0"/>
          </a:p>
        </p:txBody>
      </p:sp>
    </p:spTree>
    <p:extLst>
      <p:ext uri="{BB962C8B-B14F-4D97-AF65-F5344CB8AC3E}">
        <p14:creationId xmlns:p14="http://schemas.microsoft.com/office/powerpoint/2010/main" xmlns="" val="4077101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sz="4000" b="1" dirty="0" smtClean="0"/>
              <a:t>Amazon</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Clr>
                <a:schemeClr val="accent2">
                  <a:lumMod val="50000"/>
                </a:schemeClr>
              </a:buClr>
              <a:buNone/>
            </a:pPr>
            <a:r>
              <a:rPr lang="en-US" sz="1800" b="1" dirty="0" smtClean="0"/>
              <a:t>Things to know about Amazon</a:t>
            </a:r>
          </a:p>
          <a:p>
            <a:pPr lvl="0">
              <a:buClr>
                <a:schemeClr val="accent2">
                  <a:lumMod val="50000"/>
                </a:schemeClr>
              </a:buClr>
              <a:buFont typeface="Arial" pitchFamily="34" charset="0"/>
              <a:buChar char="•"/>
            </a:pPr>
            <a:r>
              <a:rPr lang="en-US" sz="1800" dirty="0" smtClean="0"/>
              <a:t>Pricing for books is controlled by Amazon and is based on inventory levels, orders, competition, bestseller status, and promotions. Your price may vary from time to time; this is not unusual.</a:t>
            </a:r>
          </a:p>
          <a:p>
            <a:pPr lvl="0">
              <a:buClr>
                <a:schemeClr val="accent2">
                  <a:lumMod val="50000"/>
                </a:schemeClr>
              </a:buClr>
              <a:buFont typeface="Arial" pitchFamily="34" charset="0"/>
              <a:buChar char="•"/>
            </a:pPr>
            <a:r>
              <a:rPr lang="en-US" sz="1800" dirty="0" smtClean="0"/>
              <a:t>The Amazon Best Sellers calculation is based on Amazon sales and is updated hourly to reflect recent and historical sales of every item sold on Amazon.</a:t>
            </a:r>
          </a:p>
          <a:p>
            <a:pPr lvl="0">
              <a:buClr>
                <a:schemeClr val="accent2">
                  <a:lumMod val="50000"/>
                </a:schemeClr>
              </a:buClr>
              <a:buFont typeface="Arial" pitchFamily="34" charset="0"/>
              <a:buChar char="•"/>
            </a:pPr>
            <a:r>
              <a:rPr lang="en-US" sz="1800" dirty="0" smtClean="0"/>
              <a:t>The Amazon search engine: For general keyword queries, Amazon searches for the words in the title, author, and subject fields.</a:t>
            </a:r>
          </a:p>
          <a:p>
            <a:pPr lvl="0">
              <a:buClr>
                <a:schemeClr val="accent2">
                  <a:lumMod val="50000"/>
                </a:schemeClr>
              </a:buClr>
              <a:buFont typeface="Arial" pitchFamily="34" charset="0"/>
              <a:buChar char="•"/>
            </a:pPr>
            <a:endParaRPr lang="en-US" sz="1800" dirty="0" smtClean="0"/>
          </a:p>
          <a:p>
            <a:pPr lvl="0">
              <a:buClr>
                <a:schemeClr val="accent2">
                  <a:lumMod val="50000"/>
                </a:schemeClr>
              </a:buClr>
              <a:buNone/>
            </a:pPr>
            <a:r>
              <a:rPr lang="en-US" sz="1800" b="1" dirty="0" smtClean="0"/>
              <a:t>Things you can do as an author:</a:t>
            </a:r>
          </a:p>
          <a:p>
            <a:pPr lvl="0">
              <a:buClr>
                <a:schemeClr val="accent2">
                  <a:lumMod val="50000"/>
                </a:schemeClr>
              </a:buClr>
              <a:buFont typeface="Arial" pitchFamily="34" charset="0"/>
              <a:buChar char="•"/>
            </a:pPr>
            <a:r>
              <a:rPr lang="en-US" sz="1800" dirty="0" smtClean="0"/>
              <a:t>Set up an author account: </a:t>
            </a:r>
            <a:r>
              <a:rPr lang="en-US" sz="1800" dirty="0" smtClean="0">
                <a:hlinkClick r:id="rId2"/>
              </a:rPr>
              <a:t>https://authorcentral.amazon.com/</a:t>
            </a:r>
            <a:endParaRPr lang="en-US" sz="1800" dirty="0" smtClean="0"/>
          </a:p>
          <a:p>
            <a:pPr lvl="0">
              <a:buClr>
                <a:schemeClr val="accent2">
                  <a:lumMod val="50000"/>
                </a:schemeClr>
              </a:buClr>
              <a:buFont typeface="Arial" pitchFamily="34" charset="0"/>
              <a:buChar char="•"/>
            </a:pPr>
            <a:r>
              <a:rPr lang="en-US" sz="1800" dirty="0" smtClean="0"/>
              <a:t>Create an author page which can include your biography, photos, as well as videos and links to social media. </a:t>
            </a:r>
          </a:p>
          <a:p>
            <a:pPr lvl="0">
              <a:buClr>
                <a:schemeClr val="accent2">
                  <a:lumMod val="50000"/>
                </a:schemeClr>
              </a:buClr>
              <a:buFont typeface="Arial" pitchFamily="34" charset="0"/>
              <a:buChar char="•"/>
            </a:pPr>
            <a:r>
              <a:rPr lang="en-US" sz="1800" dirty="0" smtClean="0"/>
              <a:t>Add a link for your blog and/or events</a:t>
            </a:r>
          </a:p>
          <a:p>
            <a:pPr lvl="0">
              <a:buClr>
                <a:schemeClr val="accent2">
                  <a:lumMod val="50000"/>
                </a:schemeClr>
              </a:buClr>
              <a:buFont typeface="Arial" pitchFamily="34" charset="0"/>
              <a:buChar char="•"/>
            </a:pPr>
            <a:endParaRPr lang="en-US" sz="1800" dirty="0" smtClean="0"/>
          </a:p>
          <a:p>
            <a:pPr lvl="1">
              <a:buClr>
                <a:schemeClr val="accent2">
                  <a:lumMod val="50000"/>
                </a:schemeClr>
              </a:buClr>
              <a:buFont typeface="Courier New" pitchFamily="49" charset="0"/>
              <a:buChar char="o"/>
            </a:pPr>
            <a:endParaRPr lang="en-US" sz="1800" dirty="0" smtClean="0"/>
          </a:p>
          <a:p>
            <a:pPr lvl="1">
              <a:buClr>
                <a:schemeClr val="accent2">
                  <a:lumMod val="50000"/>
                </a:schemeClr>
              </a:buClr>
              <a:buFont typeface="Courier New" pitchFamily="49" charset="0"/>
              <a:buChar char="o"/>
            </a:pPr>
            <a:endParaRPr lang="en-US" sz="1600" dirty="0" smtClean="0"/>
          </a:p>
          <a:p>
            <a:pPr lvl="0">
              <a:buClr>
                <a:schemeClr val="accent2">
                  <a:lumMod val="50000"/>
                </a:schemeClr>
              </a:buClr>
              <a:buNone/>
            </a:pPr>
            <a:endParaRPr lang="en-US" sz="2000" dirty="0" smtClean="0"/>
          </a:p>
          <a:p>
            <a:endParaRPr lang="en-US" dirty="0"/>
          </a:p>
        </p:txBody>
      </p:sp>
    </p:spTree>
    <p:extLst>
      <p:ext uri="{BB962C8B-B14F-4D97-AF65-F5344CB8AC3E}">
        <p14:creationId xmlns:p14="http://schemas.microsoft.com/office/powerpoint/2010/main" xmlns="" val="4077101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sz="4000" b="1" dirty="0" smtClean="0"/>
              <a:t>Amazon - continued</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Clr>
                <a:schemeClr val="accent2">
                  <a:lumMod val="50000"/>
                </a:schemeClr>
              </a:buClr>
              <a:buNone/>
            </a:pPr>
            <a:r>
              <a:rPr lang="en-US" sz="1800" b="1" dirty="0" smtClean="0"/>
              <a:t>Things you can do as an author (continued):</a:t>
            </a:r>
          </a:p>
          <a:p>
            <a:pPr lvl="0">
              <a:buClr>
                <a:schemeClr val="accent2">
                  <a:lumMod val="50000"/>
                </a:schemeClr>
              </a:buClr>
              <a:buFont typeface="Arial" pitchFamily="34" charset="0"/>
              <a:buChar char="•"/>
            </a:pPr>
            <a:r>
              <a:rPr lang="en-US" sz="1800" dirty="0" smtClean="0"/>
              <a:t>Join in the Customer Communities which allow you to connect with readers to share your questions, insights, and views about different books available on </a:t>
            </a:r>
            <a:r>
              <a:rPr lang="en-US" sz="1800" dirty="0" smtClean="0"/>
              <a:t>Amazon. </a:t>
            </a:r>
            <a:r>
              <a:rPr lang="en-US" sz="1800" dirty="0" smtClean="0">
                <a:hlinkClick r:id="rId2"/>
              </a:rPr>
              <a:t>http://www.amazon.com/gp/help/customer/display.html?nodeId=201145220</a:t>
            </a:r>
            <a:endParaRPr lang="en-US" sz="1800" dirty="0" smtClean="0"/>
          </a:p>
          <a:p>
            <a:pPr lvl="0">
              <a:buClr>
                <a:schemeClr val="accent2">
                  <a:lumMod val="50000"/>
                </a:schemeClr>
              </a:buClr>
              <a:buFont typeface="Arial" pitchFamily="34" charset="0"/>
              <a:buChar char="•"/>
            </a:pPr>
            <a:r>
              <a:rPr lang="en-US" sz="1800" dirty="0" smtClean="0"/>
              <a:t>Consider immersing yourself in Amazon’s online community by subscribing to Amazon’s book blogs </a:t>
            </a:r>
            <a:r>
              <a:rPr lang="en-US" sz="1800" dirty="0" err="1" smtClean="0"/>
              <a:t>Omnivoracious</a:t>
            </a:r>
            <a:r>
              <a:rPr lang="en-US" sz="1800" dirty="0" smtClean="0"/>
              <a:t> </a:t>
            </a:r>
            <a:r>
              <a:rPr lang="en-US" sz="1800" dirty="0" smtClean="0">
                <a:hlinkClick r:id="rId3"/>
              </a:rPr>
              <a:t>http://www.omnivoracious.com/</a:t>
            </a:r>
            <a:r>
              <a:rPr lang="en-US" sz="1800" dirty="0" smtClean="0"/>
              <a:t> where a lot of opportunities exist including Guest Essays. </a:t>
            </a:r>
          </a:p>
          <a:p>
            <a:pPr lvl="0">
              <a:buClr>
                <a:schemeClr val="accent2">
                  <a:lumMod val="50000"/>
                </a:schemeClr>
              </a:buClr>
              <a:buFont typeface="Arial" pitchFamily="34" charset="0"/>
              <a:buChar char="•"/>
            </a:pPr>
            <a:r>
              <a:rPr lang="en-US" sz="1800" dirty="0" smtClean="0"/>
              <a:t>Check out the books they recommend for Book </a:t>
            </a:r>
            <a:r>
              <a:rPr lang="en-US" sz="1800" dirty="0" smtClean="0"/>
              <a:t>Clubs. </a:t>
            </a:r>
            <a:r>
              <a:rPr lang="en-US" sz="1800" dirty="0" smtClean="0">
                <a:hlinkClick r:id="rId4"/>
              </a:rPr>
              <a:t>http://www.amazon.com/Book-Club-Picks/b?ie=UTF8&amp;node=8081575011</a:t>
            </a:r>
            <a:endParaRPr lang="en-US" sz="1800" dirty="0" smtClean="0"/>
          </a:p>
          <a:p>
            <a:pPr lvl="0">
              <a:buClr>
                <a:schemeClr val="accent2">
                  <a:lumMod val="50000"/>
                </a:schemeClr>
              </a:buClr>
              <a:buFont typeface="Arial" pitchFamily="34" charset="0"/>
              <a:buChar char="•"/>
            </a:pPr>
            <a:r>
              <a:rPr lang="en-US" sz="1800" dirty="0" smtClean="0"/>
              <a:t>On your Amazon Profile page, click on the FB and Twitter icons to share your Amazon author profile page on social media. </a:t>
            </a:r>
          </a:p>
          <a:p>
            <a:pPr lvl="0">
              <a:buClr>
                <a:schemeClr val="accent2">
                  <a:lumMod val="50000"/>
                </a:schemeClr>
              </a:buClr>
              <a:buFont typeface="Arial" pitchFamily="34" charset="0"/>
              <a:buChar char="•"/>
            </a:pPr>
            <a:r>
              <a:rPr lang="en-US" sz="1800" dirty="0" smtClean="0"/>
              <a:t>Submit your book directly to Amazon for a review. Send review copy to: Editorial Department (Relevant Category), Amazon.com, P.O. Box 81226, Seattle, WA 98108.</a:t>
            </a:r>
          </a:p>
          <a:p>
            <a:pPr lvl="0">
              <a:buClr>
                <a:schemeClr val="accent2">
                  <a:lumMod val="50000"/>
                </a:schemeClr>
              </a:buClr>
              <a:buNone/>
            </a:pPr>
            <a:endParaRPr lang="en-US" sz="1800" dirty="0" smtClean="0"/>
          </a:p>
          <a:p>
            <a:pPr lvl="1">
              <a:buClr>
                <a:schemeClr val="accent2">
                  <a:lumMod val="50000"/>
                </a:schemeClr>
              </a:buClr>
              <a:buFont typeface="Courier New" pitchFamily="49" charset="0"/>
              <a:buChar char="o"/>
            </a:pPr>
            <a:endParaRPr lang="en-US" sz="1800" dirty="0" smtClean="0"/>
          </a:p>
          <a:p>
            <a:pPr lvl="1">
              <a:buClr>
                <a:schemeClr val="accent2">
                  <a:lumMod val="50000"/>
                </a:schemeClr>
              </a:buClr>
              <a:buFont typeface="Courier New" pitchFamily="49" charset="0"/>
              <a:buChar char="o"/>
            </a:pPr>
            <a:endParaRPr lang="en-US" sz="1600" dirty="0" smtClean="0"/>
          </a:p>
          <a:p>
            <a:pPr lvl="0">
              <a:buClr>
                <a:schemeClr val="accent2">
                  <a:lumMod val="50000"/>
                </a:schemeClr>
              </a:buClr>
              <a:buNone/>
            </a:pPr>
            <a:endParaRPr lang="en-US" sz="2000" dirty="0" smtClean="0"/>
          </a:p>
          <a:p>
            <a:endParaRPr lang="en-US" dirty="0"/>
          </a:p>
        </p:txBody>
      </p:sp>
    </p:spTree>
    <p:extLst>
      <p:ext uri="{BB962C8B-B14F-4D97-AF65-F5344CB8AC3E}">
        <p14:creationId xmlns:p14="http://schemas.microsoft.com/office/powerpoint/2010/main" xmlns="" val="4077101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sz="4000" b="1" dirty="0" smtClean="0"/>
              <a:t>Amazon - continued</a:t>
            </a:r>
            <a:endParaRPr lang="en-US" b="1" dirty="0"/>
          </a:p>
        </p:txBody>
      </p:sp>
      <p:sp>
        <p:nvSpPr>
          <p:cNvPr id="3" name="Content Placeholder 2"/>
          <p:cNvSpPr>
            <a:spLocks noGrp="1"/>
          </p:cNvSpPr>
          <p:nvPr>
            <p:ph idx="1"/>
          </p:nvPr>
        </p:nvSpPr>
        <p:spPr>
          <a:xfrm>
            <a:off x="457200" y="1447800"/>
            <a:ext cx="8229600" cy="5181600"/>
          </a:xfrm>
        </p:spPr>
        <p:txBody>
          <a:bodyPr>
            <a:normAutofit lnSpcReduction="10000"/>
          </a:bodyPr>
          <a:lstStyle/>
          <a:p>
            <a:pPr lvl="0">
              <a:buClr>
                <a:schemeClr val="accent2">
                  <a:lumMod val="50000"/>
                </a:schemeClr>
              </a:buClr>
              <a:buNone/>
            </a:pPr>
            <a:r>
              <a:rPr lang="en-US" sz="1800" b="1" dirty="0" smtClean="0"/>
              <a:t>Understanding and Using your Amazon Link for Your book(s)</a:t>
            </a:r>
          </a:p>
          <a:p>
            <a:pPr lvl="0">
              <a:buClr>
                <a:schemeClr val="accent2">
                  <a:lumMod val="50000"/>
                </a:schemeClr>
              </a:buClr>
              <a:buFont typeface="Arial" pitchFamily="34" charset="0"/>
              <a:buChar char="•"/>
            </a:pPr>
            <a:r>
              <a:rPr lang="en-US" sz="1800" dirty="0" smtClean="0"/>
              <a:t>Putting your Amazon links for your print and eBooks on your email, your social media, etc. can help promote your books and send readers to your books on Amazon.</a:t>
            </a:r>
          </a:p>
          <a:p>
            <a:pPr lvl="0">
              <a:buClr>
                <a:schemeClr val="accent2">
                  <a:lumMod val="50000"/>
                </a:schemeClr>
              </a:buClr>
              <a:buFont typeface="Arial" pitchFamily="34" charset="0"/>
              <a:buChar char="•"/>
            </a:pPr>
            <a:r>
              <a:rPr lang="en-US" sz="1800" dirty="0" smtClean="0"/>
              <a:t>But just cutting and pasting the link from Amazon can actually be a detriment because within the link, Amazon has information which tags it to you and the specific time you took the link: </a:t>
            </a:r>
          </a:p>
          <a:p>
            <a:pPr lvl="0">
              <a:buClr>
                <a:schemeClr val="accent2">
                  <a:lumMod val="50000"/>
                </a:schemeClr>
              </a:buClr>
              <a:buFont typeface="Arial" pitchFamily="34" charset="0"/>
              <a:buChar char="•"/>
            </a:pPr>
            <a:r>
              <a:rPr lang="en-US" sz="1800" dirty="0" smtClean="0">
                <a:hlinkClick r:id="rId2"/>
              </a:rPr>
              <a:t>http://www.amazon.com/Family-Inheritance-Terri-Ann-Leidich/dp/1939371384/ref=sr_1_3_twi_pap_2?s=books&amp;ie=UTF8&amp;qid=1456414052&amp;sr=1-3&amp;keywords=family+inheritance</a:t>
            </a:r>
            <a:endParaRPr lang="en-US" sz="1800" dirty="0" smtClean="0"/>
          </a:p>
          <a:p>
            <a:pPr lvl="0">
              <a:buClr>
                <a:schemeClr val="accent2">
                  <a:lumMod val="50000"/>
                </a:schemeClr>
              </a:buClr>
              <a:buFont typeface="Arial" pitchFamily="34" charset="0"/>
              <a:buChar char="•"/>
            </a:pPr>
            <a:r>
              <a:rPr lang="en-US" sz="1800" dirty="0" smtClean="0"/>
              <a:t>All of the information after “</a:t>
            </a:r>
            <a:r>
              <a:rPr lang="en-US" sz="1800" dirty="0" err="1" smtClean="0"/>
              <a:t>qid</a:t>
            </a:r>
            <a:r>
              <a:rPr lang="en-US" sz="1800" dirty="0" smtClean="0"/>
              <a:t>” is tracking information and can actually work to your detriment. </a:t>
            </a:r>
          </a:p>
          <a:p>
            <a:pPr lvl="0">
              <a:buClr>
                <a:schemeClr val="accent2">
                  <a:lumMod val="50000"/>
                </a:schemeClr>
              </a:buClr>
              <a:buFont typeface="Arial" pitchFamily="34" charset="0"/>
              <a:buChar char="•"/>
            </a:pPr>
            <a:r>
              <a:rPr lang="en-US" sz="1800" dirty="0" smtClean="0"/>
              <a:t>So, using the sample above, remove everything starting with ref= and create the URL for your link to look like this: </a:t>
            </a:r>
            <a:r>
              <a:rPr lang="en-US" sz="1800" dirty="0" smtClean="0">
                <a:hlinkClick r:id="rId3"/>
              </a:rPr>
              <a:t>http://www.amazon.com/Family-Inheritance-Terri-Ann-Leidich/dp/1939371384/</a:t>
            </a:r>
            <a:r>
              <a:rPr lang="en-US" sz="1800" dirty="0" smtClean="0"/>
              <a:t>  It will still take readers to your book without the tracking info.</a:t>
            </a:r>
          </a:p>
          <a:p>
            <a:pPr lvl="0">
              <a:buClr>
                <a:schemeClr val="accent2">
                  <a:lumMod val="50000"/>
                </a:schemeClr>
              </a:buClr>
              <a:buFont typeface="Arial" pitchFamily="34" charset="0"/>
              <a:buChar char="•"/>
            </a:pPr>
            <a:r>
              <a:rPr lang="en-US" sz="1800" dirty="0" smtClean="0"/>
              <a:t>If you currently have links leading to Amazon, it’s a good idea to clean them up now. </a:t>
            </a:r>
          </a:p>
          <a:p>
            <a:pPr lvl="0">
              <a:buClr>
                <a:schemeClr val="accent2">
                  <a:lumMod val="50000"/>
                </a:schemeClr>
              </a:buClr>
              <a:buFont typeface="Arial" pitchFamily="34" charset="0"/>
              <a:buChar char="•"/>
            </a:pPr>
            <a:endParaRPr lang="en-US" sz="1800" dirty="0" smtClean="0"/>
          </a:p>
          <a:p>
            <a:pPr lvl="0">
              <a:buClr>
                <a:schemeClr val="accent2">
                  <a:lumMod val="50000"/>
                </a:schemeClr>
              </a:buClr>
              <a:buNone/>
            </a:pPr>
            <a:endParaRPr lang="en-US" sz="1800" dirty="0" smtClean="0"/>
          </a:p>
          <a:p>
            <a:pPr lvl="1">
              <a:buClr>
                <a:schemeClr val="accent2">
                  <a:lumMod val="50000"/>
                </a:schemeClr>
              </a:buClr>
              <a:buFont typeface="Courier New" pitchFamily="49" charset="0"/>
              <a:buChar char="o"/>
            </a:pPr>
            <a:endParaRPr lang="en-US" sz="1800" dirty="0" smtClean="0"/>
          </a:p>
          <a:p>
            <a:pPr lvl="1">
              <a:buClr>
                <a:schemeClr val="accent2">
                  <a:lumMod val="50000"/>
                </a:schemeClr>
              </a:buClr>
              <a:buFont typeface="Courier New" pitchFamily="49" charset="0"/>
              <a:buChar char="o"/>
            </a:pPr>
            <a:endParaRPr lang="en-US" sz="1600" dirty="0" smtClean="0"/>
          </a:p>
          <a:p>
            <a:pPr lvl="0">
              <a:buClr>
                <a:schemeClr val="accent2">
                  <a:lumMod val="50000"/>
                </a:schemeClr>
              </a:buClr>
              <a:buNone/>
            </a:pPr>
            <a:endParaRPr lang="en-US" sz="2000" dirty="0" smtClean="0"/>
          </a:p>
          <a:p>
            <a:endParaRPr lang="en-US" dirty="0"/>
          </a:p>
        </p:txBody>
      </p:sp>
    </p:spTree>
    <p:extLst>
      <p:ext uri="{BB962C8B-B14F-4D97-AF65-F5344CB8AC3E}">
        <p14:creationId xmlns:p14="http://schemas.microsoft.com/office/powerpoint/2010/main" xmlns="" val="4077101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600" b="1" dirty="0" smtClean="0"/>
              <a:t>Book Clubs</a:t>
            </a:r>
            <a:endParaRPr lang="en-US" sz="3600" b="1" dirty="0"/>
          </a:p>
        </p:txBody>
      </p:sp>
      <p:sp>
        <p:nvSpPr>
          <p:cNvPr id="3" name="Content Placeholder 2"/>
          <p:cNvSpPr>
            <a:spLocks noGrp="1"/>
          </p:cNvSpPr>
          <p:nvPr>
            <p:ph idx="1"/>
          </p:nvPr>
        </p:nvSpPr>
        <p:spPr>
          <a:xfrm>
            <a:off x="457200" y="1524000"/>
            <a:ext cx="8229600" cy="4800600"/>
          </a:xfrm>
        </p:spPr>
        <p:txBody>
          <a:bodyPr>
            <a:normAutofit fontScale="25000" lnSpcReduction="20000"/>
          </a:bodyPr>
          <a:lstStyle/>
          <a:p>
            <a:pPr marL="0" lvl="0" indent="0">
              <a:buClr>
                <a:schemeClr val="accent2">
                  <a:lumMod val="50000"/>
                </a:schemeClr>
              </a:buClr>
              <a:buNone/>
            </a:pPr>
            <a:r>
              <a:rPr lang="en-US" sz="6400" b="1" dirty="0" smtClean="0"/>
              <a:t>Many well-known authors have kicked up their awareness through book clubs.  Author Kathleen Grissom went from a few thousand sales to over a million sales using book clubs and bloggers. Even as a best selling author, she engages with book clubs on a weekly basis. </a:t>
            </a:r>
          </a:p>
          <a:p>
            <a:pPr lvl="0">
              <a:buClr>
                <a:schemeClr val="accent2">
                  <a:lumMod val="50000"/>
                </a:schemeClr>
              </a:buClr>
              <a:buNone/>
            </a:pPr>
            <a:endParaRPr lang="en-US" sz="6400" b="1" u="sng" dirty="0" smtClean="0"/>
          </a:p>
          <a:p>
            <a:pPr lvl="0">
              <a:buClr>
                <a:schemeClr val="accent2">
                  <a:lumMod val="50000"/>
                </a:schemeClr>
              </a:buClr>
              <a:buFont typeface="Arial" pitchFamily="34" charset="0"/>
              <a:buChar char="•"/>
            </a:pPr>
            <a:r>
              <a:rPr lang="en-US" sz="6400" dirty="0" smtClean="0">
                <a:hlinkClick r:id="rId2"/>
              </a:rPr>
              <a:t>www.wherewriterswin.com</a:t>
            </a:r>
            <a:r>
              <a:rPr lang="en-US" sz="6400" dirty="0" smtClean="0"/>
              <a:t> provides a list of book clubs for their Winner Circle members. </a:t>
            </a:r>
          </a:p>
          <a:p>
            <a:pPr lvl="0">
              <a:buClr>
                <a:schemeClr val="accent2">
                  <a:lumMod val="50000"/>
                </a:schemeClr>
              </a:buClr>
              <a:buFont typeface="Arial" pitchFamily="34" charset="0"/>
              <a:buChar char="•"/>
            </a:pPr>
            <a:r>
              <a:rPr lang="en-US" sz="6400" dirty="0" smtClean="0"/>
              <a:t>Check out your local library, bookstores, or coffee shops where book clubs often meet.</a:t>
            </a:r>
          </a:p>
          <a:p>
            <a:pPr lvl="0">
              <a:buClr>
                <a:schemeClr val="accent2">
                  <a:lumMod val="50000"/>
                </a:schemeClr>
              </a:buClr>
              <a:buFont typeface="Arial" pitchFamily="34" charset="0"/>
              <a:buChar char="•"/>
            </a:pPr>
            <a:r>
              <a:rPr lang="en-US" sz="6400" dirty="0" smtClean="0"/>
              <a:t>Search for book clubs on </a:t>
            </a:r>
            <a:r>
              <a:rPr lang="en-US" sz="6400" dirty="0" err="1" smtClean="0"/>
              <a:t>Facebook</a:t>
            </a:r>
            <a:r>
              <a:rPr lang="en-US" sz="6400" dirty="0" smtClean="0"/>
              <a:t> and Goodreads</a:t>
            </a:r>
          </a:p>
          <a:p>
            <a:pPr lvl="0">
              <a:buClr>
                <a:schemeClr val="accent2">
                  <a:lumMod val="50000"/>
                </a:schemeClr>
              </a:buClr>
              <a:buFont typeface="Arial" pitchFamily="34" charset="0"/>
              <a:buChar char="•"/>
            </a:pPr>
            <a:r>
              <a:rPr lang="en-US" sz="6400" dirty="0" smtClean="0"/>
              <a:t>Check out </a:t>
            </a:r>
            <a:r>
              <a:rPr lang="en-US" sz="6400" dirty="0" smtClean="0">
                <a:hlinkClick r:id="rId3"/>
              </a:rPr>
              <a:t>http://bookclub.meetup.com</a:t>
            </a:r>
            <a:r>
              <a:rPr lang="en-US" sz="6400" dirty="0" smtClean="0"/>
              <a:t> Put in your zip code and it will list the book clubs in your area along with the pertinent information.</a:t>
            </a:r>
          </a:p>
          <a:p>
            <a:pPr lvl="0">
              <a:buClr>
                <a:schemeClr val="accent2">
                  <a:lumMod val="50000"/>
                </a:schemeClr>
              </a:buClr>
              <a:buFont typeface="Arial" pitchFamily="34" charset="0"/>
              <a:buChar char="•"/>
            </a:pPr>
            <a:r>
              <a:rPr lang="en-US" sz="6400" dirty="0" smtClean="0">
                <a:hlinkClick r:id="rId4"/>
              </a:rPr>
              <a:t>www.readerscircle.org</a:t>
            </a:r>
            <a:r>
              <a:rPr lang="en-US" sz="6400" dirty="0" smtClean="0"/>
              <a:t> let’s you put in a zip code and will provide local book club and contact information. </a:t>
            </a:r>
          </a:p>
          <a:p>
            <a:pPr lvl="0">
              <a:buClr>
                <a:schemeClr val="accent2">
                  <a:lumMod val="50000"/>
                </a:schemeClr>
              </a:buClr>
              <a:buFont typeface="Arial" pitchFamily="34" charset="0"/>
              <a:buChar char="•"/>
            </a:pPr>
            <a:r>
              <a:rPr lang="en-US" sz="6400" dirty="0" smtClean="0"/>
              <a:t>Skype has a program called Skype in the Classroom which offers free </a:t>
            </a:r>
            <a:r>
              <a:rPr lang="en-US" sz="6400" dirty="0" err="1" smtClean="0"/>
              <a:t>skyping</a:t>
            </a:r>
            <a:r>
              <a:rPr lang="en-US" sz="6400" dirty="0" smtClean="0"/>
              <a:t> to schools with an author. </a:t>
            </a:r>
            <a:r>
              <a:rPr lang="en-US" sz="6400" dirty="0" smtClean="0">
                <a:hlinkClick r:id="rId5"/>
              </a:rPr>
              <a:t>https://education.skype.com/resources/441-authors-who-skype-with-classes-book-clubs-for-free</a:t>
            </a:r>
            <a:endParaRPr lang="en-US" sz="6400" dirty="0" smtClean="0"/>
          </a:p>
          <a:p>
            <a:pPr lvl="0">
              <a:buClr>
                <a:schemeClr val="accent2">
                  <a:lumMod val="50000"/>
                </a:schemeClr>
              </a:buClr>
              <a:buFont typeface="Arial" pitchFamily="34" charset="0"/>
              <a:buChar char="•"/>
            </a:pPr>
            <a:r>
              <a:rPr lang="en-US" sz="6400" dirty="0" smtClean="0"/>
              <a:t>Authors who are willing to interact with book clubs in person, or via Skype (or similar) or phone, can add their name to a database of authors maintained by Galley Cat </a:t>
            </a:r>
            <a:r>
              <a:rPr lang="en-US" sz="6400" dirty="0" smtClean="0">
                <a:hlinkClick r:id="rId6"/>
              </a:rPr>
              <a:t>http://www.adweek.com/galleycat/resources-for-authors-traveling-to-book-clubs-schools/21401?red=as</a:t>
            </a:r>
            <a:endParaRPr lang="en-US" sz="6400" dirty="0" smtClean="0"/>
          </a:p>
          <a:p>
            <a:pPr lvl="0">
              <a:buClr>
                <a:schemeClr val="accent2">
                  <a:lumMod val="50000"/>
                </a:schemeClr>
              </a:buClr>
              <a:buFont typeface="Arial" pitchFamily="34" charset="0"/>
              <a:buChar char="•"/>
            </a:pPr>
            <a:endParaRPr lang="en-US" sz="4200" dirty="0" smtClean="0"/>
          </a:p>
          <a:p>
            <a:pPr lvl="0">
              <a:buClr>
                <a:schemeClr val="accent2">
                  <a:lumMod val="50000"/>
                </a:schemeClr>
              </a:buClr>
              <a:buFont typeface="Arial" pitchFamily="34" charset="0"/>
              <a:buChar char="•"/>
            </a:pPr>
            <a:endParaRPr lang="en-US" sz="4200" dirty="0" smtClean="0"/>
          </a:p>
          <a:p>
            <a:pPr lvl="1">
              <a:buClr>
                <a:schemeClr val="accent2">
                  <a:lumMod val="50000"/>
                </a:schemeClr>
              </a:buClr>
            </a:pPr>
            <a:endParaRPr lang="en-US" sz="20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600" b="1" dirty="0" smtClean="0"/>
              <a:t>Book Clubs - continued</a:t>
            </a:r>
            <a:endParaRPr lang="en-US" sz="3600" b="1" dirty="0"/>
          </a:p>
        </p:txBody>
      </p:sp>
      <p:sp>
        <p:nvSpPr>
          <p:cNvPr id="3" name="Content Placeholder 2"/>
          <p:cNvSpPr>
            <a:spLocks noGrp="1"/>
          </p:cNvSpPr>
          <p:nvPr>
            <p:ph idx="1"/>
          </p:nvPr>
        </p:nvSpPr>
        <p:spPr>
          <a:xfrm>
            <a:off x="457200" y="1524000"/>
            <a:ext cx="8229600" cy="4800600"/>
          </a:xfrm>
        </p:spPr>
        <p:txBody>
          <a:bodyPr>
            <a:normAutofit/>
          </a:bodyPr>
          <a:lstStyle/>
          <a:p>
            <a:pPr lvl="1">
              <a:buClr>
                <a:schemeClr val="accent2">
                  <a:lumMod val="50000"/>
                </a:schemeClr>
              </a:buClr>
            </a:pPr>
            <a:r>
              <a:rPr lang="en-US" sz="1800" dirty="0" smtClean="0"/>
              <a:t>Have a list of “Suggested Book Club Questions” on your author website along with your contact information.  </a:t>
            </a:r>
          </a:p>
          <a:p>
            <a:pPr lvl="1">
              <a:buClr>
                <a:schemeClr val="accent2">
                  <a:lumMod val="50000"/>
                </a:schemeClr>
              </a:buClr>
            </a:pPr>
            <a:r>
              <a:rPr lang="en-US" sz="1800" dirty="0" smtClean="0"/>
              <a:t>Use relevant hash-tags on your social media. John Daly uses #</a:t>
            </a:r>
            <a:r>
              <a:rPr lang="en-US" sz="1800" dirty="0" err="1" smtClean="0"/>
              <a:t>ColoradoBookClubs</a:t>
            </a:r>
            <a:r>
              <a:rPr lang="en-US" sz="1800" dirty="0" smtClean="0"/>
              <a:t>. </a:t>
            </a:r>
          </a:p>
          <a:p>
            <a:pPr lvl="1">
              <a:buClr>
                <a:schemeClr val="accent2">
                  <a:lumMod val="50000"/>
                </a:schemeClr>
              </a:buClr>
            </a:pPr>
            <a:r>
              <a:rPr lang="en-US" sz="1800" dirty="0" smtClean="0"/>
              <a:t>Once you have contact info for a book club, compose a well-crafted letter introducing yourself and your book. Offer to mail them a copy or your book or provide a digital copy.</a:t>
            </a:r>
          </a:p>
          <a:p>
            <a:pPr lvl="1">
              <a:buClr>
                <a:schemeClr val="accent2">
                  <a:lumMod val="50000"/>
                </a:schemeClr>
              </a:buClr>
            </a:pPr>
            <a:r>
              <a:rPr lang="en-US" sz="1800" dirty="0" smtClean="0"/>
              <a:t>By working with Terri, you can offer a special discount of your book for book club purchases. </a:t>
            </a:r>
            <a:endParaRPr lang="en-US" sz="1800" dirty="0" smtClean="0"/>
          </a:p>
          <a:p>
            <a:pPr lvl="1">
              <a:buClr>
                <a:schemeClr val="accent2">
                  <a:lumMod val="50000"/>
                </a:schemeClr>
              </a:buClr>
            </a:pPr>
            <a:r>
              <a:rPr lang="en-US" sz="1800" dirty="0" smtClean="0"/>
              <a:t>Don’t do a hard-sell push to them. Create a relationship where they will want to read your book. </a:t>
            </a:r>
            <a:endParaRPr lang="en-US" sz="1800" dirty="0" smtClean="0"/>
          </a:p>
          <a:p>
            <a:pPr lvl="1">
              <a:buClr>
                <a:schemeClr val="accent2">
                  <a:lumMod val="50000"/>
                </a:schemeClr>
              </a:buClr>
            </a:pPr>
            <a:endParaRPr lang="en-US" sz="1800" dirty="0" smtClean="0"/>
          </a:p>
          <a:p>
            <a:pPr lvl="1">
              <a:buClr>
                <a:schemeClr val="accent2">
                  <a:lumMod val="50000"/>
                </a:schemeClr>
              </a:buClr>
            </a:pPr>
            <a:endParaRPr lang="en-US" sz="2000" dirty="0" smtClean="0"/>
          </a:p>
          <a:p>
            <a:pPr lvl="1">
              <a:buClr>
                <a:schemeClr val="accent2">
                  <a:lumMod val="50000"/>
                </a:schemeClr>
              </a:buClr>
            </a:pPr>
            <a:endParaRPr lang="en-US" sz="2000"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12110</TotalTime>
  <Words>2828</Words>
  <Application>Microsoft Office PowerPoint</Application>
  <PresentationFormat>On-screen Show (4:3)</PresentationFormat>
  <Paragraphs>231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Success is in the Details</vt:lpstr>
      <vt:lpstr>Presenters </vt:lpstr>
      <vt:lpstr>Overview </vt:lpstr>
      <vt:lpstr>About Pattie </vt:lpstr>
      <vt:lpstr>Amazon</vt:lpstr>
      <vt:lpstr>Amazon - continued</vt:lpstr>
      <vt:lpstr>Amazon - continued</vt:lpstr>
      <vt:lpstr>Book Clubs</vt:lpstr>
      <vt:lpstr>Book Clubs - continued</vt:lpstr>
      <vt:lpstr>Book Clubs – continued Have a page on your website that specifically addresses book clubs: </vt:lpstr>
      <vt:lpstr>Book Clubs – Pattie’s input</vt:lpstr>
      <vt:lpstr>Reviews  </vt:lpstr>
      <vt:lpstr>Reviews – Pattie’s Input  </vt:lpstr>
      <vt:lpstr>Social Media  </vt:lpstr>
      <vt:lpstr>Social Media  </vt:lpstr>
      <vt:lpstr>Social Media  </vt:lpstr>
      <vt:lpstr>Social Media - continued  </vt:lpstr>
      <vt:lpstr>Social Media – Pattie’s Input  </vt:lpstr>
      <vt:lpstr>Bloggers </vt:lpstr>
      <vt:lpstr>Book Launch – Pattie’s Input </vt:lpstr>
      <vt:lpstr>Marketing &amp; Out of the Box Thinking – Pattie’s Input </vt:lpstr>
      <vt:lpstr>Resources that Can Help</vt:lpstr>
      <vt:lpstr>Award Entries</vt:lpstr>
      <vt:lpstr>Award Entries – Pattie’s Input</vt:lpstr>
      <vt:lpstr>Questions?</vt:lpstr>
      <vt:lpstr>Thanks for joining us!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599</cp:revision>
  <cp:lastPrinted>2013-04-13T13:17:15Z</cp:lastPrinted>
  <dcterms:created xsi:type="dcterms:W3CDTF">2013-04-11T21:57:35Z</dcterms:created>
  <dcterms:modified xsi:type="dcterms:W3CDTF">2016-02-26T19:42:51Z</dcterms:modified>
</cp:coreProperties>
</file>