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0"/>
  </p:notesMasterIdLst>
  <p:sldIdLst>
    <p:sldId id="256" r:id="rId2"/>
    <p:sldId id="261" r:id="rId3"/>
    <p:sldId id="327" r:id="rId4"/>
    <p:sldId id="341" r:id="rId5"/>
    <p:sldId id="342" r:id="rId6"/>
    <p:sldId id="343" r:id="rId7"/>
    <p:sldId id="348" r:id="rId8"/>
    <p:sldId id="349" r:id="rId9"/>
    <p:sldId id="344" r:id="rId10"/>
    <p:sldId id="345" r:id="rId11"/>
    <p:sldId id="347" r:id="rId12"/>
    <p:sldId id="346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69" r:id="rId22"/>
    <p:sldId id="316" r:id="rId23"/>
    <p:sldId id="358" r:id="rId24"/>
    <p:sldId id="359" r:id="rId25"/>
    <p:sldId id="360" r:id="rId26"/>
    <p:sldId id="361" r:id="rId27"/>
    <p:sldId id="362" r:id="rId28"/>
    <p:sldId id="363" r:id="rId29"/>
    <p:sldId id="364" r:id="rId30"/>
    <p:sldId id="365" r:id="rId31"/>
    <p:sldId id="366" r:id="rId32"/>
    <p:sldId id="367" r:id="rId33"/>
    <p:sldId id="368" r:id="rId34"/>
    <p:sldId id="372" r:id="rId35"/>
    <p:sldId id="370" r:id="rId36"/>
    <p:sldId id="270" r:id="rId37"/>
    <p:sldId id="371" r:id="rId38"/>
    <p:sldId id="266" r:id="rId39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3748"/>
    <a:srgbClr val="BF3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660"/>
  </p:normalViewPr>
  <p:slideViewPr>
    <p:cSldViewPr>
      <p:cViewPr varScale="1">
        <p:scale>
          <a:sx n="108" d="100"/>
          <a:sy n="108" d="100"/>
        </p:scale>
        <p:origin x="60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40" cy="469423"/>
          </a:xfrm>
          <a:prstGeom prst="rect">
            <a:avLst/>
          </a:prstGeom>
        </p:spPr>
        <p:txBody>
          <a:bodyPr vert="horz" lIns="93342" tIns="46671" rIns="93342" bIns="4667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40" cy="469423"/>
          </a:xfrm>
          <a:prstGeom prst="rect">
            <a:avLst/>
          </a:prstGeom>
        </p:spPr>
        <p:txBody>
          <a:bodyPr vert="horz" lIns="93342" tIns="46671" rIns="93342" bIns="46671" rtlCol="0"/>
          <a:lstStyle>
            <a:lvl1pPr algn="r">
              <a:defRPr sz="1200"/>
            </a:lvl1pPr>
          </a:lstStyle>
          <a:p>
            <a:fld id="{9EF8FD45-2721-4728-B638-90B9C2D7E270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42" tIns="46671" rIns="93342" bIns="4667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7"/>
            <a:ext cx="5681980" cy="4224813"/>
          </a:xfrm>
          <a:prstGeom prst="rect">
            <a:avLst/>
          </a:prstGeom>
        </p:spPr>
        <p:txBody>
          <a:bodyPr vert="horz" lIns="93342" tIns="46671" rIns="93342" bIns="4667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40" cy="469423"/>
          </a:xfrm>
          <a:prstGeom prst="rect">
            <a:avLst/>
          </a:prstGeom>
        </p:spPr>
        <p:txBody>
          <a:bodyPr vert="horz" lIns="93342" tIns="46671" rIns="93342" bIns="4667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2"/>
            <a:ext cx="3077740" cy="469423"/>
          </a:xfrm>
          <a:prstGeom prst="rect">
            <a:avLst/>
          </a:prstGeom>
        </p:spPr>
        <p:txBody>
          <a:bodyPr vert="horz" lIns="93342" tIns="46671" rIns="93342" bIns="46671" rtlCol="0" anchor="b"/>
          <a:lstStyle>
            <a:lvl1pPr algn="r">
              <a:defRPr sz="1200"/>
            </a:lvl1pPr>
          </a:lstStyle>
          <a:p>
            <a:fld id="{3561CE56-D96B-41DA-9E11-BA5D57E9E4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3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A25C68F-927A-403E-ADDD-C3E0B63AE54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6DB169C-BB25-4252-86B9-7D17A8AC94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reads.com/author/program" TargetMode="External"/><Relationship Id="rId2" Type="http://schemas.openxmlformats.org/officeDocument/2006/relationships/hyperlink" Target="https://authorcentral.amazon.com/gp/hel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martauthorsites.com/2013/05/13/why-and-how-authors-should-build-linkedin-profiles/" TargetMode="External"/><Relationship Id="rId5" Type="http://schemas.openxmlformats.org/officeDocument/2006/relationships/hyperlink" Target="https://insights.bookbub.com/category/author-profiles/" TargetMode="External"/><Relationship Id="rId4" Type="http://schemas.openxmlformats.org/officeDocument/2006/relationships/hyperlink" Target="https://insights.bookbub.com/introducing-bookbub-author-profiles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witter.com/" TargetMode="External"/><Relationship Id="rId13" Type="http://schemas.openxmlformats.org/officeDocument/2006/relationships/hyperlink" Target="https://blog.pinterest.com/en/celebrating-200-million-people-pinterest" TargetMode="External"/><Relationship Id="rId18" Type="http://schemas.openxmlformats.org/officeDocument/2006/relationships/hyperlink" Target="https://www.flickr.com/" TargetMode="External"/><Relationship Id="rId26" Type="http://schemas.openxmlformats.org/officeDocument/2006/relationships/hyperlink" Target="http://www.classmates.com/" TargetMode="External"/><Relationship Id="rId3" Type="http://schemas.openxmlformats.org/officeDocument/2006/relationships/hyperlink" Target="https://newsroom.fb.com/company-info/" TargetMode="External"/><Relationship Id="rId21" Type="http://schemas.openxmlformats.org/officeDocument/2006/relationships/hyperlink" Target="https://www.forbes.com/sites/stevedenning/2015/04/23/has-google-really-died/" TargetMode="External"/><Relationship Id="rId7" Type="http://schemas.openxmlformats.org/officeDocument/2006/relationships/hyperlink" Target="http://blog.instagram.com/post/165759350412/170926-news" TargetMode="External"/><Relationship Id="rId12" Type="http://schemas.openxmlformats.org/officeDocument/2006/relationships/hyperlink" Target="https://www.pinterest.com/" TargetMode="External"/><Relationship Id="rId17" Type="http://schemas.openxmlformats.org/officeDocument/2006/relationships/hyperlink" Target="https://www.tumblr.com/press" TargetMode="External"/><Relationship Id="rId25" Type="http://schemas.openxmlformats.org/officeDocument/2006/relationships/hyperlink" Target="https://vk.com/about" TargetMode="External"/><Relationship Id="rId2" Type="http://schemas.openxmlformats.org/officeDocument/2006/relationships/hyperlink" Target="https://www.facebook.com/" TargetMode="External"/><Relationship Id="rId16" Type="http://schemas.openxmlformats.org/officeDocument/2006/relationships/hyperlink" Target="https://www.tumblr.com/" TargetMode="External"/><Relationship Id="rId20" Type="http://schemas.openxmlformats.org/officeDocument/2006/relationships/hyperlink" Target="https://plus.google.com/" TargetMode="External"/><Relationship Id="rId29" Type="http://schemas.openxmlformats.org/officeDocument/2006/relationships/hyperlink" Target="https://www.meetup.com/abou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" TargetMode="External"/><Relationship Id="rId11" Type="http://schemas.openxmlformats.org/officeDocument/2006/relationships/hyperlink" Target="https://about.reddit.com/advertise/" TargetMode="External"/><Relationship Id="rId24" Type="http://schemas.openxmlformats.org/officeDocument/2006/relationships/hyperlink" Target="https://www.vk.com/" TargetMode="External"/><Relationship Id="rId5" Type="http://schemas.openxmlformats.org/officeDocument/2006/relationships/hyperlink" Target="https://youtube.googleblog.com/2017/06/updates-from-vidcon-more-users-more.html" TargetMode="External"/><Relationship Id="rId15" Type="http://schemas.openxmlformats.org/officeDocument/2006/relationships/hyperlink" Target="https://en.wikipedia.org/wiki/ASKfm" TargetMode="External"/><Relationship Id="rId23" Type="http://schemas.openxmlformats.org/officeDocument/2006/relationships/hyperlink" Target="https://press.linkedin.com/site-resources/news-releases/2016/linkedin-announces-second-quarter-2016-results" TargetMode="External"/><Relationship Id="rId28" Type="http://schemas.openxmlformats.org/officeDocument/2006/relationships/hyperlink" Target="https://www.meetup.com/" TargetMode="External"/><Relationship Id="rId10" Type="http://schemas.openxmlformats.org/officeDocument/2006/relationships/hyperlink" Target="https://www.reddit.com/" TargetMode="External"/><Relationship Id="rId19" Type="http://schemas.openxmlformats.org/officeDocument/2006/relationships/hyperlink" Target="https://blog.flickr.net/2015/06/10/thank-you-flickr-community/" TargetMode="External"/><Relationship Id="rId4" Type="http://schemas.openxmlformats.org/officeDocument/2006/relationships/hyperlink" Target="https://www.youtube.com/" TargetMode="External"/><Relationship Id="rId9" Type="http://schemas.openxmlformats.org/officeDocument/2006/relationships/hyperlink" Target="http://files.shareholder.com/downloads/AMDA-2F526X/5522417153x0x961126/1C3B5760-08BC-4637-ABA1-A9423C80F1F4/Q317_Selected_Company_Metrics_and_Financials.pdf" TargetMode="External"/><Relationship Id="rId14" Type="http://schemas.openxmlformats.org/officeDocument/2006/relationships/hyperlink" Target="http://ask.fm/" TargetMode="External"/><Relationship Id="rId22" Type="http://schemas.openxmlformats.org/officeDocument/2006/relationships/hyperlink" Target="https://www.linkedin.com/" TargetMode="External"/><Relationship Id="rId27" Type="http://schemas.openxmlformats.org/officeDocument/2006/relationships/hyperlink" Target="http://www.digitaltrends.com/features/the-history-of-social-networking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bizmba.com/articles/social-networking-websites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ygenius.com/10-free-online-courses-in-social-media-and-inbound-marketing/" TargetMode="External"/><Relationship Id="rId2" Type="http://schemas.openxmlformats.org/officeDocument/2006/relationships/hyperlink" Target="https://www.gcflearnfree.org/topics/socialmedia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writers-on-writing/i-need-coffee-how-to-create-an-author-newsletter-that-isnt-terrible-650ecf37578" TargetMode="External"/><Relationship Id="rId2" Type="http://schemas.openxmlformats.org/officeDocument/2006/relationships/hyperlink" Target="https://mailchimp.com/pricing/entrepreneur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selfpublishingteam.com/think-fast-10-minutes-to-the-perfect-elevator-pitch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704" y="5791200"/>
            <a:ext cx="7854696" cy="17526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Saturday, December 9, 2017</a:t>
            </a:r>
          </a:p>
          <a:p>
            <a:pPr algn="ctr"/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11:00 a.m. ET</a:t>
            </a:r>
          </a:p>
        </p:txBody>
      </p:sp>
      <p:sp>
        <p:nvSpPr>
          <p:cNvPr id="5" name="Rectangle 4"/>
          <p:cNvSpPr/>
          <p:nvPr/>
        </p:nvSpPr>
        <p:spPr>
          <a:xfrm>
            <a:off x="-762000" y="990600"/>
            <a:ext cx="10210800" cy="4648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1828800"/>
            <a:ext cx="3471881" cy="1972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8952" y="3733800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>
                    <a:lumMod val="50000"/>
                    <a:lumOff val="50000"/>
                  </a:schemeClr>
                </a:solidFill>
                <a:latin typeface="Cambria" pitchFamily="18" charset="0"/>
              </a:rPr>
              <a:t>How To Create Author Buzz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4152" y="35858"/>
            <a:ext cx="7851648" cy="18288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9F3748"/>
                </a:solidFill>
                <a:latin typeface="Cambria" pitchFamily="18" charset="0"/>
              </a:rPr>
              <a:t>Welcome! </a:t>
            </a:r>
          </a:p>
        </p:txBody>
      </p:sp>
    </p:spTree>
    <p:extLst>
      <p:ext uri="{BB962C8B-B14F-4D97-AF65-F5344CB8AC3E}">
        <p14:creationId xmlns:p14="http://schemas.microsoft.com/office/powerpoint/2010/main" val="3248598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AA04D-495C-4461-B1A7-0C34B33F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2DBAD-A3ED-489E-9851-75BE1F13A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6387E-5B4B-4231-B2FF-49FE28608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24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39442-4655-44D8-AFB1-88A2A92A8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57200" y="658369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4A167A-4F90-469E-BC28-AFC0216D8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42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67CF0-E206-49EF-A788-2D524905B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57200" y="658369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012B17-820A-4DEF-BFB1-33055A24D3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658369"/>
            <a:ext cx="8229600" cy="61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98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Author Website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29200"/>
          </a:xfrm>
        </p:spPr>
        <p:txBody>
          <a:bodyPr>
            <a:normAutofit/>
          </a:bodyPr>
          <a:lstStyle/>
          <a:p>
            <a:pPr lvl="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2800" dirty="0"/>
              <a:t>Extra Pages to Enhance a Readers Interest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Author Bio (should state who you are: award-winning, bestselling, etc.)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Newsletter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Blogs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Event Calendar 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Praise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Personalized Copies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Excerpts</a:t>
            </a:r>
          </a:p>
          <a:p>
            <a:pPr lvl="2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For an excerpt – you can link to your book on OverDrive.com where they provide a link for every book they sell</a:t>
            </a:r>
          </a:p>
          <a:p>
            <a:pPr lvl="2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560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29BA8-5416-4A28-8579-48FB224B2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57200" y="658369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2ED6A6B-25D0-42EB-916B-AF36FC5CC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533400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09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Author Profiles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29200"/>
          </a:xfrm>
        </p:spPr>
        <p:txBody>
          <a:bodyPr>
            <a:normAutofit/>
          </a:bodyPr>
          <a:lstStyle/>
          <a:p>
            <a:pPr lvl="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2800" dirty="0"/>
              <a:t>There are many sites that offer the opportunity to post your website – Get your info on everyone of them: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Amazon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Goodreads 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err="1"/>
              <a:t>BookBub</a:t>
            </a:r>
            <a:endParaRPr lang="en-US" dirty="0"/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LinkedIn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Research other opportunities</a:t>
            </a:r>
          </a:p>
          <a:p>
            <a:pPr lvl="2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639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E3878-27F5-4D32-B1A4-24E834052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57200" y="658369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7C338B-2EBA-4CB4-B128-455AEED92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533400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07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2D2F5-C62F-4C36-B5BF-06BA7E49E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5D667-5435-4C16-A969-49697191E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CE46B2-A013-4EC1-8D5F-4E3CC6459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26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63052-B937-41AF-8D54-5120FE765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57200" y="658369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B49698-041F-4E34-B713-345D289E0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50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Author Profiles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29200"/>
          </a:xfrm>
        </p:spPr>
        <p:txBody>
          <a:bodyPr>
            <a:normAutofit lnSpcReduction="10000"/>
          </a:bodyPr>
          <a:lstStyle/>
          <a:p>
            <a:pPr lvl="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2800" dirty="0"/>
              <a:t>To set up your profiles: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dirty="0"/>
              <a:t>Amazon – go to </a:t>
            </a:r>
            <a:r>
              <a:rPr lang="en-US" dirty="0">
                <a:hlinkClick r:id="rId2"/>
              </a:rPr>
              <a:t>https://authorcentral.amazon.com/gp/help</a:t>
            </a:r>
            <a:r>
              <a:rPr lang="en-US" dirty="0"/>
              <a:t> and follow the directions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dirty="0"/>
              <a:t>Goodreads – go to </a:t>
            </a:r>
            <a:r>
              <a:rPr lang="en-US" dirty="0">
                <a:hlinkClick r:id="rId3"/>
              </a:rPr>
              <a:t>https://www.goodreads.com/author/program</a:t>
            </a:r>
            <a:r>
              <a:rPr lang="en-US" dirty="0"/>
              <a:t> and follow the directions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dirty="0" err="1"/>
              <a:t>BookBub</a:t>
            </a:r>
            <a:r>
              <a:rPr lang="en-US" dirty="0"/>
              <a:t> - </a:t>
            </a:r>
            <a:r>
              <a:rPr lang="en-US" dirty="0">
                <a:hlinkClick r:id="rId4"/>
              </a:rPr>
              <a:t>https://insights.bookbub.com/introducing-bookbub-author-profiles/</a:t>
            </a:r>
            <a:r>
              <a:rPr lang="en-US" dirty="0"/>
              <a:t> and </a:t>
            </a:r>
            <a:r>
              <a:rPr lang="en-US" dirty="0">
                <a:hlinkClick r:id="rId5"/>
              </a:rPr>
              <a:t>https://insights.bookbub.com/category/author-profiles/</a:t>
            </a:r>
            <a:endParaRPr lang="en-US" dirty="0"/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dirty="0"/>
              <a:t>LinkedIn - </a:t>
            </a:r>
            <a:r>
              <a:rPr lang="en-US" dirty="0">
                <a:hlinkClick r:id="rId6"/>
              </a:rPr>
              <a:t>http://smartauthorsites.com/2013/05/13/why-and-how-authors-should-build-linkedin-profiles/</a:t>
            </a:r>
            <a:endParaRPr lang="en-US" dirty="0"/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dirty="0"/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dirty="0"/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dirty="0"/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dirty="0"/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37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Overview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410200"/>
          </a:xfrm>
        </p:spPr>
        <p:txBody>
          <a:bodyPr>
            <a:normAutofit/>
          </a:bodyPr>
          <a:lstStyle/>
          <a:p>
            <a:pPr lvl="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4000" dirty="0"/>
              <a:t>Author Website</a:t>
            </a:r>
          </a:p>
          <a:p>
            <a:pPr lvl="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4000" dirty="0"/>
              <a:t>Author Profiles</a:t>
            </a:r>
          </a:p>
          <a:p>
            <a:pPr lvl="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4000" dirty="0"/>
              <a:t>Social Media</a:t>
            </a:r>
          </a:p>
          <a:p>
            <a:pPr lvl="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4000" dirty="0"/>
              <a:t>Newsletters</a:t>
            </a:r>
          </a:p>
          <a:p>
            <a:pPr lvl="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4000" dirty="0"/>
              <a:t>Marketing</a:t>
            </a:r>
          </a:p>
          <a:p>
            <a:pPr lvl="0">
              <a:buClr>
                <a:schemeClr val="accent2">
                  <a:lumMod val="50000"/>
                </a:schemeClr>
              </a:buClr>
              <a:buNone/>
            </a:pP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101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Author Profiles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29200"/>
          </a:xfrm>
        </p:spPr>
        <p:txBody>
          <a:bodyPr>
            <a:normAutofit/>
          </a:bodyPr>
          <a:lstStyle/>
          <a:p>
            <a:pPr lvl="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2800" dirty="0"/>
              <a:t>You’ll be able to tell if your profile link is activated by whether your name is linked or not.</a:t>
            </a:r>
          </a:p>
          <a:p>
            <a:pPr lvl="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2800" dirty="0"/>
              <a:t>Check all your books to ensure your profile is activated </a:t>
            </a:r>
          </a:p>
          <a:p>
            <a:pPr lvl="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2800" dirty="0"/>
              <a:t>Each profile site will allow different information options, but things to watch for are: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Linking all your books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Author info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Linking videos 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Posting Photos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Linking your blogs 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354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Author Profiles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29200"/>
          </a:xfrm>
        </p:spPr>
        <p:txBody>
          <a:bodyPr>
            <a:normAutofit/>
          </a:bodyPr>
          <a:lstStyle/>
          <a:p>
            <a:pPr lvl="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2800" dirty="0"/>
              <a:t>Author bio on Amazon is strategic! If you don’t put it anywhere else – put it there!</a:t>
            </a:r>
          </a:p>
          <a:p>
            <a:pPr lvl="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2800" dirty="0"/>
              <a:t>Author picture is important</a:t>
            </a:r>
          </a:p>
          <a:p>
            <a:pPr marL="0" lvl="0" indent="0">
              <a:buClr>
                <a:schemeClr val="accent2">
                  <a:lumMod val="50000"/>
                </a:schemeClr>
              </a:buClr>
              <a:buNone/>
            </a:pPr>
            <a:endParaRPr lang="en-US" dirty="0"/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188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Social Media – Another MUST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410200"/>
          </a:xfrm>
        </p:spPr>
        <p:txBody>
          <a:bodyPr>
            <a:normAutofit/>
          </a:bodyPr>
          <a:lstStyle/>
          <a:p>
            <a:pPr lvl="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3600" dirty="0"/>
              <a:t>Top Social Media sites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</a:pPr>
            <a:endParaRPr lang="en-US" sz="1800" dirty="0"/>
          </a:p>
          <a:p>
            <a:pPr lvl="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sz="1800" dirty="0"/>
          </a:p>
          <a:p>
            <a:pPr lvl="1"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</a:pPr>
            <a:endParaRPr lang="en-US" sz="1600" dirty="0"/>
          </a:p>
          <a:p>
            <a:pPr lvl="0">
              <a:buClr>
                <a:schemeClr val="accent2">
                  <a:lumMod val="50000"/>
                </a:schemeClr>
              </a:buClr>
            </a:pPr>
            <a:endParaRPr lang="en-US" sz="2000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B705DDA-8C95-4BBC-8E7C-7F44694E5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540558"/>
              </p:ext>
            </p:extLst>
          </p:nvPr>
        </p:nvGraphicFramePr>
        <p:xfrm>
          <a:off x="914400" y="2057400"/>
          <a:ext cx="5838168" cy="4449192"/>
        </p:xfrm>
        <a:graphic>
          <a:graphicData uri="http://schemas.openxmlformats.org/drawingml/2006/table">
            <a:tbl>
              <a:tblPr/>
              <a:tblGrid>
                <a:gridCol w="2919084">
                  <a:extLst>
                    <a:ext uri="{9D8B030D-6E8A-4147-A177-3AD203B41FA5}">
                      <a16:colId xmlns:a16="http://schemas.microsoft.com/office/drawing/2014/main" val="3257543154"/>
                    </a:ext>
                  </a:extLst>
                </a:gridCol>
                <a:gridCol w="2919084">
                  <a:extLst>
                    <a:ext uri="{9D8B030D-6E8A-4147-A177-3AD203B41FA5}">
                      <a16:colId xmlns:a16="http://schemas.microsoft.com/office/drawing/2014/main" val="3556990097"/>
                    </a:ext>
                  </a:extLst>
                </a:gridCol>
              </a:tblGrid>
              <a:tr h="262177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Social network</a:t>
                      </a:r>
                      <a:endParaRPr lang="en-US" sz="1300" b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Monthly Active Users</a:t>
                      </a:r>
                      <a:endParaRPr lang="en-US" sz="1300" b="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53596"/>
                  </a:ext>
                </a:extLst>
              </a:tr>
              <a:tr h="2621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2"/>
                        </a:rPr>
                        <a:t>Facebook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u="none" strike="noStrike" dirty="0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3"/>
                        </a:rPr>
                        <a:t>2,070,000,000</a:t>
                      </a:r>
                      <a:endParaRPr lang="en-US" sz="1300" dirty="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490894"/>
                  </a:ext>
                </a:extLst>
              </a:tr>
              <a:tr h="2621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4"/>
                        </a:rPr>
                        <a:t>YouTube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5"/>
                        </a:rPr>
                        <a:t>1,500,000,000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12924"/>
                  </a:ext>
                </a:extLst>
              </a:tr>
              <a:tr h="2621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6"/>
                        </a:rPr>
                        <a:t>Instagram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7"/>
                        </a:rPr>
                        <a:t>800,000,000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614217"/>
                  </a:ext>
                </a:extLst>
              </a:tr>
              <a:tr h="2621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8"/>
                        </a:rPr>
                        <a:t>Twitter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9"/>
                        </a:rPr>
                        <a:t>330,000,000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280364"/>
                  </a:ext>
                </a:extLst>
              </a:tr>
              <a:tr h="2621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10"/>
                        </a:rPr>
                        <a:t>Reddit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11"/>
                        </a:rPr>
                        <a:t>250,000,000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876139"/>
                  </a:ext>
                </a:extLst>
              </a:tr>
              <a:tr h="2621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12"/>
                        </a:rPr>
                        <a:t>Pinterest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13"/>
                        </a:rPr>
                        <a:t>200,000,000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354853"/>
                  </a:ext>
                </a:extLst>
              </a:tr>
              <a:tr h="4567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11"/>
                        </a:rPr>
                        <a:t>Vine (In January 2017, The Vine became the Vine Camera)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11"/>
                        </a:rPr>
                        <a:t>200,000,000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305558"/>
                  </a:ext>
                </a:extLst>
              </a:tr>
              <a:tr h="2621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14"/>
                        </a:rPr>
                        <a:t>Ask.fm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15"/>
                        </a:rPr>
                        <a:t>160,000,000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633084"/>
                  </a:ext>
                </a:extLst>
              </a:tr>
              <a:tr h="2621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16"/>
                        </a:rPr>
                        <a:t>Tumblr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17"/>
                        </a:rPr>
                        <a:t>115,000,000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689939"/>
                  </a:ext>
                </a:extLst>
              </a:tr>
              <a:tr h="2621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18"/>
                        </a:rPr>
                        <a:t>Flickr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19"/>
                        </a:rPr>
                        <a:t>112,000,000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006506"/>
                  </a:ext>
                </a:extLst>
              </a:tr>
              <a:tr h="2621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20"/>
                        </a:rPr>
                        <a:t>Google+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21"/>
                        </a:rPr>
                        <a:t>111,000,000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901767"/>
                  </a:ext>
                </a:extLst>
              </a:tr>
              <a:tr h="2621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22"/>
                        </a:rPr>
                        <a:t>LinkedIn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23"/>
                        </a:rPr>
                        <a:t>106,000,000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101383"/>
                  </a:ext>
                </a:extLst>
              </a:tr>
              <a:tr h="2621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24"/>
                        </a:rPr>
                        <a:t>VK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25"/>
                        </a:rPr>
                        <a:t>97,000,000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389029"/>
                  </a:ext>
                </a:extLst>
              </a:tr>
              <a:tr h="2621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26"/>
                        </a:rPr>
                        <a:t>ClassMates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27"/>
                        </a:rPr>
                        <a:t>57,000,000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615323"/>
                  </a:ext>
                </a:extLst>
              </a:tr>
              <a:tr h="2621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28"/>
                        </a:rPr>
                        <a:t>Meetup</a:t>
                      </a:r>
                      <a:endParaRPr lang="en-US" sz="130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u="none" strike="noStrike" dirty="0">
                          <a:solidFill>
                            <a:srgbClr val="3B8DBD"/>
                          </a:solidFill>
                          <a:effectLst/>
                          <a:latin typeface="inherit"/>
                          <a:hlinkClick r:id="rId29"/>
                        </a:rPr>
                        <a:t>32,300,000</a:t>
                      </a:r>
                      <a:endParaRPr lang="en-US" sz="1300" dirty="0">
                        <a:effectLst/>
                        <a:latin typeface="inherit"/>
                      </a:endParaRPr>
                    </a:p>
                  </a:txBody>
                  <a:tcPr marL="33786" marR="33786" marT="33786" marB="3378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232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7101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29200"/>
          </a:xfrm>
        </p:spPr>
        <p:txBody>
          <a:bodyPr>
            <a:normAutofit/>
          </a:bodyPr>
          <a:lstStyle/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3200" dirty="0"/>
              <a:t>A Link that will take you to various social media sites </a:t>
            </a:r>
            <a:r>
              <a:rPr lang="en-US" sz="3200" dirty="0">
                <a:hlinkClick r:id="rId2"/>
              </a:rPr>
              <a:t>http://www.ebizmba.com/articles/social-networking-websites</a:t>
            </a:r>
            <a:endParaRPr lang="en-US" sz="3200" dirty="0"/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3200" dirty="0"/>
              <a:t>Why Facebook?</a:t>
            </a:r>
          </a:p>
          <a:p>
            <a:pPr lvl="2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Familiar </a:t>
            </a:r>
          </a:p>
          <a:p>
            <a:pPr lvl="2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Easy to Get started</a:t>
            </a:r>
          </a:p>
          <a:p>
            <a:pPr lvl="2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You may already know people there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17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C2E4-1398-4A4D-997E-E1A54DEDD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57200" y="658369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ED6A2A-2625-4B60-B18C-6B7025FB0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704088"/>
            <a:ext cx="8229600" cy="607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72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29200"/>
          </a:xfrm>
        </p:spPr>
        <p:txBody>
          <a:bodyPr>
            <a:normAutofit/>
          </a:bodyPr>
          <a:lstStyle/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3200" dirty="0"/>
              <a:t>Why YouTube?</a:t>
            </a:r>
          </a:p>
          <a:p>
            <a:pPr lvl="2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Very visual</a:t>
            </a:r>
          </a:p>
          <a:p>
            <a:pPr lvl="2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You can post:</a:t>
            </a:r>
          </a:p>
          <a:p>
            <a:pPr lvl="3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Book trailer videos</a:t>
            </a:r>
          </a:p>
          <a:p>
            <a:pPr lvl="3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Author interviews</a:t>
            </a:r>
          </a:p>
          <a:p>
            <a:pPr lvl="3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Chats with authors</a:t>
            </a:r>
          </a:p>
          <a:p>
            <a:pPr lvl="3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Small clips of author workshops</a:t>
            </a:r>
          </a:p>
          <a:p>
            <a:pPr marL="978408" lvl="3" indent="0">
              <a:buClr>
                <a:schemeClr val="accent2">
                  <a:lumMod val="50000"/>
                </a:schemeClr>
              </a:buClr>
              <a:buNone/>
            </a:pPr>
            <a:endParaRPr lang="en-US" dirty="0"/>
          </a:p>
          <a:p>
            <a:pPr marL="978408" lvl="3" indent="0">
              <a:buClr>
                <a:schemeClr val="accent2">
                  <a:lumMod val="50000"/>
                </a:schemeClr>
              </a:buClr>
              <a:buNone/>
            </a:pPr>
            <a:endParaRPr lang="en-US" dirty="0"/>
          </a:p>
          <a:p>
            <a:pPr lvl="3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067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29200"/>
          </a:xfrm>
        </p:spPr>
        <p:txBody>
          <a:bodyPr>
            <a:normAutofit lnSpcReduction="10000"/>
          </a:bodyPr>
          <a:lstStyle/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3200" dirty="0"/>
              <a:t>Why Instagram?</a:t>
            </a:r>
          </a:p>
          <a:p>
            <a:pPr lvl="2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A Picture is worth a thousand words</a:t>
            </a:r>
          </a:p>
          <a:p>
            <a:pPr lvl="2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Constant fresh and free flowing content </a:t>
            </a:r>
          </a:p>
          <a:p>
            <a:pPr lvl="2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No character or caption limit</a:t>
            </a:r>
          </a:p>
          <a:p>
            <a:pPr lvl="2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You can create a business account for you as an author and your book 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3200" dirty="0"/>
              <a:t>Why Twitter?</a:t>
            </a:r>
          </a:p>
          <a:p>
            <a:pPr lvl="2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It’s fast, and succinct</a:t>
            </a:r>
          </a:p>
          <a:p>
            <a:pPr lvl="2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Doesn’t take much time to post</a:t>
            </a:r>
          </a:p>
          <a:p>
            <a:pPr marL="667512" lvl="2" indent="0">
              <a:buClr>
                <a:schemeClr val="accent2">
                  <a:lumMod val="50000"/>
                </a:schemeClr>
              </a:buClr>
              <a:buNone/>
            </a:pPr>
            <a:endParaRPr lang="en-US" dirty="0"/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682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29200"/>
          </a:xfrm>
        </p:spPr>
        <p:txBody>
          <a:bodyPr>
            <a:normAutofit/>
          </a:bodyPr>
          <a:lstStyle/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3200" dirty="0"/>
              <a:t>Why Pinterest?</a:t>
            </a:r>
          </a:p>
          <a:p>
            <a:pPr lvl="2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98% of users are women</a:t>
            </a:r>
          </a:p>
          <a:p>
            <a:pPr lvl="2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Large % of content shared on Pinterest results in a share on other social media </a:t>
            </a:r>
          </a:p>
          <a:p>
            <a:pPr marL="667512" lvl="2" indent="0">
              <a:buClr>
                <a:schemeClr val="accent2">
                  <a:lumMod val="50000"/>
                </a:schemeClr>
              </a:buClr>
              <a:buNone/>
            </a:pPr>
            <a:endParaRPr lang="en-US" dirty="0"/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245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Not Social Media Savvy?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29200"/>
          </a:xfrm>
        </p:spPr>
        <p:txBody>
          <a:bodyPr>
            <a:normAutofit/>
          </a:bodyPr>
          <a:lstStyle/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3200" dirty="0"/>
              <a:t>Free social media tutorials</a:t>
            </a:r>
          </a:p>
          <a:p>
            <a:pPr marL="393192" lvl="1" indent="0">
              <a:buClr>
                <a:schemeClr val="accent2">
                  <a:lumMod val="50000"/>
                </a:schemeClr>
              </a:buClr>
              <a:buNone/>
            </a:pPr>
            <a:r>
              <a:rPr lang="en-US" sz="3200" dirty="0">
                <a:hlinkClick r:id="rId2"/>
              </a:rPr>
              <a:t>https://www.gcflearnfree.org/topics/socialmedia/</a:t>
            </a:r>
            <a:endParaRPr lang="en-US" sz="3200" dirty="0"/>
          </a:p>
          <a:p>
            <a:pPr marL="393192" lvl="1" indent="0">
              <a:buClr>
                <a:schemeClr val="accent2">
                  <a:lumMod val="50000"/>
                </a:schemeClr>
              </a:buClr>
              <a:buNone/>
            </a:pPr>
            <a:r>
              <a:rPr lang="en-US" sz="3200" dirty="0">
                <a:hlinkClick r:id="rId3"/>
              </a:rPr>
              <a:t>https://www.diygenius.com/10-free-online-courses-in-social-media-and-inbound-marketing/</a:t>
            </a:r>
            <a:endParaRPr lang="en-US" sz="3200" dirty="0"/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sz="3200" dirty="0"/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sz="3200" dirty="0"/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sz="3200" dirty="0"/>
          </a:p>
          <a:p>
            <a:pPr marL="667512" lvl="2" indent="0">
              <a:buClr>
                <a:schemeClr val="accent2">
                  <a:lumMod val="50000"/>
                </a:schemeClr>
              </a:buClr>
              <a:buNone/>
            </a:pPr>
            <a:endParaRPr lang="en-US" dirty="0"/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869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Author Newsletters – </a:t>
            </a:r>
            <a:r>
              <a:rPr lang="en-US" sz="2700" b="1" dirty="0"/>
              <a:t>What they can do 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29200"/>
          </a:xfrm>
        </p:spPr>
        <p:txBody>
          <a:bodyPr>
            <a:normAutofit/>
          </a:bodyPr>
          <a:lstStyle/>
          <a:p>
            <a:pPr lvl="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Help you connect to readers</a:t>
            </a:r>
          </a:p>
          <a:p>
            <a:pPr lvl="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Help you build “super fans”</a:t>
            </a:r>
          </a:p>
          <a:p>
            <a:pPr lvl="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Continually remind readers about you and your books</a:t>
            </a:r>
          </a:p>
          <a:p>
            <a:pPr lvl="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Your newsletters stays in the subscribers inbox until they take action</a:t>
            </a:r>
          </a:p>
          <a:p>
            <a:pPr lvl="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Allows you to continually sell to readers who have already expressed interest in your books</a:t>
            </a:r>
          </a:p>
          <a:p>
            <a:pPr lvl="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You can do group promotions with other authors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889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Author Website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29200"/>
          </a:xfrm>
        </p:spPr>
        <p:txBody>
          <a:bodyPr>
            <a:normAutofit/>
          </a:bodyPr>
          <a:lstStyle/>
          <a:p>
            <a:pPr lvl="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4000" dirty="0"/>
              <a:t>An absolute MUST HAVE</a:t>
            </a:r>
          </a:p>
          <a:p>
            <a:pPr lvl="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4000" dirty="0"/>
              <a:t>Provide info about author, book, and how to buy book</a:t>
            </a:r>
          </a:p>
          <a:p>
            <a:pPr lvl="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4000" dirty="0"/>
              <a:t>Have a “contact the author” link on your site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101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Author Newsletters – </a:t>
            </a:r>
            <a:r>
              <a:rPr lang="en-US" sz="2700" b="1" dirty="0"/>
              <a:t>What they can do 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29200"/>
          </a:xfrm>
        </p:spPr>
        <p:txBody>
          <a:bodyPr>
            <a:normAutofit fontScale="92500"/>
          </a:bodyPr>
          <a:lstStyle/>
          <a:p>
            <a:pPr lvl="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Quickly get reviews and sales on a new release</a:t>
            </a:r>
          </a:p>
          <a:p>
            <a:pPr lvl="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Ask for feedback on a book title, book cover, etc. </a:t>
            </a:r>
          </a:p>
          <a:p>
            <a:pPr lvl="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Re-use content from your blog posts in smaller bits</a:t>
            </a:r>
          </a:p>
          <a:p>
            <a:pPr lvl="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Quickly turn social media followers into subscribers by offering them something in return</a:t>
            </a:r>
          </a:p>
          <a:p>
            <a:pPr lvl="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Setting up a newsletter can be free  with MailChimp </a:t>
            </a:r>
            <a:r>
              <a:rPr lang="en-US" sz="2800" dirty="0">
                <a:hlinkClick r:id="rId2"/>
              </a:rPr>
              <a:t>https://mailchimp.com/pricing/entrepreneur/</a:t>
            </a:r>
            <a:endParaRPr lang="en-US" sz="2800" dirty="0"/>
          </a:p>
          <a:p>
            <a:pPr lvl="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Some ideas of how to do one </a:t>
            </a:r>
            <a:r>
              <a:rPr lang="en-US" sz="2800" dirty="0">
                <a:hlinkClick r:id="rId3"/>
              </a:rPr>
              <a:t>https://medium.com/writers-on-writing/i-need-coffee-how-to-create-an-author-newsletter-that-isnt-terrible-650ecf37578</a:t>
            </a:r>
            <a:endParaRPr lang="en-US" sz="2800" dirty="0"/>
          </a:p>
          <a:p>
            <a:pPr lvl="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877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ADBA0-28D6-4469-8F56-321D8D7AC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791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B46879-DC0C-4DD9-A1CA-340DB4AF0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762000"/>
            <a:ext cx="82296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901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29200"/>
          </a:xfrm>
        </p:spPr>
        <p:txBody>
          <a:bodyPr>
            <a:normAutofit fontScale="92500" lnSpcReduction="20000"/>
          </a:bodyPr>
          <a:lstStyle/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3200" dirty="0"/>
              <a:t>Take an Active Role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3200" dirty="0"/>
              <a:t>Set a yearly marketing budget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3200" dirty="0"/>
              <a:t>Focus on discoverability – not selling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3200" dirty="0"/>
              <a:t>Identify your market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3200" dirty="0"/>
              <a:t>Use an author biography that succinctly defines your reason for being (This builds your author brand)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3200" dirty="0"/>
              <a:t>Create a perfect elevator pitch – here’s some help: </a:t>
            </a:r>
            <a:r>
              <a:rPr lang="en-US" sz="3200" dirty="0">
                <a:hlinkClick r:id="rId2"/>
              </a:rPr>
              <a:t>http://selfpublishingteam.com/think-fast-10-minutes-to-the-perfect-elevator-pitch/</a:t>
            </a:r>
            <a:endParaRPr lang="en-US" sz="3200" dirty="0"/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sz="3200" dirty="0"/>
          </a:p>
          <a:p>
            <a:pPr marL="667512" lvl="2" indent="0">
              <a:buClr>
                <a:schemeClr val="accent2">
                  <a:lumMod val="50000"/>
                </a:schemeClr>
              </a:buClr>
              <a:buNone/>
            </a:pPr>
            <a:endParaRPr lang="en-US" dirty="0"/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445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29200"/>
          </a:xfrm>
        </p:spPr>
        <p:txBody>
          <a:bodyPr>
            <a:normAutofit lnSpcReduction="10000"/>
          </a:bodyPr>
          <a:lstStyle/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3200" dirty="0"/>
              <a:t>Make it easy to buy your book(s)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3200" dirty="0"/>
              <a:t>Attend or write a proposal to present at book festivals, writer’s workshops, etc.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3200" dirty="0"/>
              <a:t>Offer to do book readings or author visits live or via Skype (you can promote this through social media, your website, your newsletter 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3200" dirty="0"/>
              <a:t>Record your readings and share the videos on YouTube, Facebook, Google+ and Goodreads.  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sz="3200" dirty="0"/>
          </a:p>
          <a:p>
            <a:pPr marL="667512" lvl="2" indent="0">
              <a:buClr>
                <a:schemeClr val="accent2">
                  <a:lumMod val="50000"/>
                </a:schemeClr>
              </a:buClr>
              <a:buNone/>
            </a:pPr>
            <a:endParaRPr lang="en-US" dirty="0"/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357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29200"/>
          </a:xfrm>
        </p:spPr>
        <p:txBody>
          <a:bodyPr>
            <a:normAutofit/>
          </a:bodyPr>
          <a:lstStyle/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3200" dirty="0"/>
              <a:t>Use marketing collateral like</a:t>
            </a:r>
          </a:p>
          <a:p>
            <a:pPr lvl="2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900" dirty="0"/>
              <a:t>Bookmarks</a:t>
            </a:r>
          </a:p>
          <a:p>
            <a:pPr lvl="2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900" dirty="0"/>
              <a:t>Postcards</a:t>
            </a:r>
          </a:p>
          <a:p>
            <a:pPr lvl="2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900" dirty="0"/>
              <a:t>Author posters</a:t>
            </a:r>
          </a:p>
          <a:p>
            <a:pPr lvl="2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900" dirty="0"/>
              <a:t>Book signing announcement flyer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3200"/>
              <a:t>  </a:t>
            </a:r>
            <a:endParaRPr lang="en-US" sz="3200" dirty="0"/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sz="3200" dirty="0"/>
          </a:p>
          <a:p>
            <a:pPr marL="667512" lvl="2" indent="0">
              <a:buClr>
                <a:schemeClr val="accent2">
                  <a:lumMod val="50000"/>
                </a:schemeClr>
              </a:buClr>
              <a:buNone/>
            </a:pPr>
            <a:endParaRPr lang="en-US" dirty="0"/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34E2-7F67-4CE2-8AC7-863BFC86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57200" y="658369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2509-A2F9-466F-AC9E-E2D18ACD3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4102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MOST IMPORTANT TAKEAWAY FOR TODAY –</a:t>
            </a:r>
          </a:p>
          <a:p>
            <a:pPr algn="ctr"/>
            <a:endParaRPr lang="en-US" dirty="0"/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TAKE AN ACTIVE ROLE IN MARKETING YOUR BOOK(S)</a:t>
            </a:r>
          </a:p>
        </p:txBody>
      </p:sp>
    </p:spTree>
    <p:extLst>
      <p:ext uri="{BB962C8B-B14F-4D97-AF65-F5344CB8AC3E}">
        <p14:creationId xmlns:p14="http://schemas.microsoft.com/office/powerpoint/2010/main" val="720199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Type any questions in the chat feature here!</a:t>
            </a:r>
          </a:p>
          <a:p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057400" y="3581400"/>
            <a:ext cx="2286000" cy="838200"/>
          </a:xfrm>
          <a:prstGeom prst="straightConnector1">
            <a:avLst/>
          </a:prstGeom>
          <a:ln w="1174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220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NEXT MONTH’S WEBINAR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29200"/>
          </a:xfrm>
        </p:spPr>
        <p:txBody>
          <a:bodyPr>
            <a:normAutofit/>
          </a:bodyPr>
          <a:lstStyle/>
          <a:p>
            <a:pPr marL="393192" lvl="1" indent="0">
              <a:buClr>
                <a:schemeClr val="accent2">
                  <a:lumMod val="50000"/>
                </a:schemeClr>
              </a:buClr>
              <a:buNone/>
            </a:pPr>
            <a:r>
              <a:rPr lang="en-US" sz="3200" dirty="0"/>
              <a:t>	Saturday, January 13</a:t>
            </a:r>
            <a:r>
              <a:rPr lang="en-US" sz="3200" baseline="30000" dirty="0"/>
              <a:t>th</a:t>
            </a:r>
            <a:r>
              <a:rPr lang="en-US" sz="3200" dirty="0"/>
              <a:t>  11:00 a.m. EST</a:t>
            </a:r>
          </a:p>
          <a:p>
            <a:pPr marL="393192" lvl="1" indent="0">
              <a:buClr>
                <a:schemeClr val="accent2">
                  <a:lumMod val="50000"/>
                </a:schemeClr>
              </a:buClr>
              <a:buNone/>
            </a:pPr>
            <a:endParaRPr lang="en-US" sz="3200" dirty="0"/>
          </a:p>
          <a:p>
            <a:pPr marL="393192" lvl="1" indent="0" algn="ctr">
              <a:buClr>
                <a:schemeClr val="accent2">
                  <a:lumMod val="50000"/>
                </a:schemeClr>
              </a:buClr>
              <a:buNone/>
            </a:pPr>
            <a:r>
              <a:rPr lang="en-US" sz="4800" b="1" dirty="0">
                <a:solidFill>
                  <a:srgbClr val="FF0000"/>
                </a:solidFill>
              </a:rPr>
              <a:t>Using the Power of Giveaways 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sz="3200" dirty="0"/>
          </a:p>
          <a:p>
            <a:pPr marL="667512" lvl="2" indent="0">
              <a:buClr>
                <a:schemeClr val="accent2">
                  <a:lumMod val="50000"/>
                </a:schemeClr>
              </a:buClr>
              <a:buNone/>
            </a:pPr>
            <a:endParaRPr lang="en-US" dirty="0"/>
          </a:p>
          <a:p>
            <a:pPr lvl="1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626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09600" y="1905000"/>
            <a:ext cx="10439400" cy="510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Thanks for joining us!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11680"/>
            <a:ext cx="8229600" cy="46939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Have a great weekend!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Bqbpublishing.com</a:t>
            </a:r>
          </a:p>
          <a:p>
            <a:pPr marL="0" indent="0" algn="ctr">
              <a:buNone/>
            </a:pPr>
            <a:r>
              <a:rPr lang="en-US" dirty="0"/>
              <a:t>Writelife.com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3009261"/>
            <a:ext cx="4191000" cy="235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6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3EE8B-C168-4059-9254-75AF38AE3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7D01D-A436-4AB9-BC27-5DEF02813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718FD-EF6C-4F98-974A-D92291AC7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9144000" cy="5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77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991CF-0799-47AE-94D9-E35B3F9B5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57200" y="658369"/>
            <a:ext cx="44958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B07174-DF7E-42EA-BB66-51278F756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278" y="609601"/>
            <a:ext cx="78034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01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A856-211B-4BC3-84C4-080A9A3AE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57200" y="658369"/>
            <a:ext cx="45719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F804C3-BA1F-44A9-9D66-32B925C55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8600"/>
            <a:ext cx="82296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46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EADDD-261E-43A6-B6B5-FDD4C5E08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57200" y="658369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D963FA-DC6F-4AB1-8A85-567AC32DA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658369"/>
            <a:ext cx="8229600" cy="61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84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B18A8-F53F-44A1-8FE1-ADB923F66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57200" y="658369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C93B5D-4882-4C5B-B7DC-B2345C10A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704087"/>
            <a:ext cx="8229600" cy="587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24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Author Website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29200"/>
          </a:xfrm>
        </p:spPr>
        <p:txBody>
          <a:bodyPr>
            <a:normAutofit/>
          </a:bodyPr>
          <a:lstStyle/>
          <a:p>
            <a:pPr lvl="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2800" dirty="0"/>
              <a:t>Put links to your book on top retailers on your site so it’s easy for people to buy it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Amazon (print, eBook and Audio if applicable)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Barnes &amp; Noble (print end eBook)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err="1"/>
              <a:t>iBookstore</a:t>
            </a:r>
            <a:r>
              <a:rPr lang="en-US" dirty="0"/>
              <a:t> (print, eBook and Audio if applicable)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Google Play (eBook)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Kobo (eBook)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err="1"/>
              <a:t>IndieBound</a:t>
            </a:r>
            <a:r>
              <a:rPr lang="en-US" dirty="0"/>
              <a:t> (print book)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Links to BQB or </a:t>
            </a:r>
            <a:r>
              <a:rPr lang="en-US" dirty="0" err="1"/>
              <a:t>WriteLife</a:t>
            </a:r>
            <a:r>
              <a:rPr lang="en-US" dirty="0"/>
              <a:t> are no longer necessary as we are removing our online stores.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6585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2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FFFFF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751D58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12729</TotalTime>
  <Words>954</Words>
  <Application>Microsoft Office PowerPoint</Application>
  <PresentationFormat>On-screen Show (4:3)</PresentationFormat>
  <Paragraphs>204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Cambria</vt:lpstr>
      <vt:lpstr>Constantia</vt:lpstr>
      <vt:lpstr>Courier New</vt:lpstr>
      <vt:lpstr>inherit</vt:lpstr>
      <vt:lpstr>Wingdings</vt:lpstr>
      <vt:lpstr>Wingdings 2</vt:lpstr>
      <vt:lpstr>Flow</vt:lpstr>
      <vt:lpstr>How To Create Author Buzz</vt:lpstr>
      <vt:lpstr>Overview </vt:lpstr>
      <vt:lpstr>Author Website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Author Website </vt:lpstr>
      <vt:lpstr>PowerPoint Presentation</vt:lpstr>
      <vt:lpstr>PowerPoint Presentation</vt:lpstr>
      <vt:lpstr>PowerPoint Presentation</vt:lpstr>
      <vt:lpstr>Author Website </vt:lpstr>
      <vt:lpstr>PowerPoint Presentation</vt:lpstr>
      <vt:lpstr>Author Profiles </vt:lpstr>
      <vt:lpstr>PowerPoint Presentation</vt:lpstr>
      <vt:lpstr>PowerPoint Presentation</vt:lpstr>
      <vt:lpstr>PowerPoint Presentation</vt:lpstr>
      <vt:lpstr>Author Profiles </vt:lpstr>
      <vt:lpstr>Author Profiles </vt:lpstr>
      <vt:lpstr>Author Profiles </vt:lpstr>
      <vt:lpstr>Social Media – Another MUST </vt:lpstr>
      <vt:lpstr>Social Media</vt:lpstr>
      <vt:lpstr>PowerPoint Presentation</vt:lpstr>
      <vt:lpstr>Social Media</vt:lpstr>
      <vt:lpstr>Social Media</vt:lpstr>
      <vt:lpstr>Social Media</vt:lpstr>
      <vt:lpstr>Not Social Media Savvy?</vt:lpstr>
      <vt:lpstr>Author Newsletters – What they can do  </vt:lpstr>
      <vt:lpstr>Author Newsletters – What they can do  </vt:lpstr>
      <vt:lpstr>PowerPoint Presentation</vt:lpstr>
      <vt:lpstr>Marketing</vt:lpstr>
      <vt:lpstr>Marketing</vt:lpstr>
      <vt:lpstr>Marketing</vt:lpstr>
      <vt:lpstr>PowerPoint Presentation</vt:lpstr>
      <vt:lpstr>Questions?</vt:lpstr>
      <vt:lpstr>NEXT MONTH’S WEBINAR</vt:lpstr>
      <vt:lpstr>Thanks for joining us!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&amp; Marc</dc:creator>
  <cp:lastModifiedBy>Terri Leidich</cp:lastModifiedBy>
  <cp:revision>617</cp:revision>
  <cp:lastPrinted>2017-12-05T22:23:51Z</cp:lastPrinted>
  <dcterms:created xsi:type="dcterms:W3CDTF">2013-04-11T21:57:35Z</dcterms:created>
  <dcterms:modified xsi:type="dcterms:W3CDTF">2017-12-05T22:28:22Z</dcterms:modified>
</cp:coreProperties>
</file>