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9"/>
  </p:notesMasterIdLst>
  <p:sldIdLst>
    <p:sldId id="256" r:id="rId2"/>
    <p:sldId id="261" r:id="rId3"/>
    <p:sldId id="327" r:id="rId4"/>
    <p:sldId id="344" r:id="rId5"/>
    <p:sldId id="385" r:id="rId6"/>
    <p:sldId id="388" r:id="rId7"/>
    <p:sldId id="376" r:id="rId8"/>
    <p:sldId id="396" r:id="rId9"/>
    <p:sldId id="391" r:id="rId10"/>
    <p:sldId id="386" r:id="rId11"/>
    <p:sldId id="372" r:id="rId12"/>
    <p:sldId id="403" r:id="rId13"/>
    <p:sldId id="373" r:id="rId14"/>
    <p:sldId id="374" r:id="rId15"/>
    <p:sldId id="375" r:id="rId16"/>
    <p:sldId id="377" r:id="rId17"/>
    <p:sldId id="399" r:id="rId18"/>
    <p:sldId id="392" r:id="rId19"/>
    <p:sldId id="393" r:id="rId20"/>
    <p:sldId id="378" r:id="rId21"/>
    <p:sldId id="382" r:id="rId22"/>
    <p:sldId id="400" r:id="rId23"/>
    <p:sldId id="379" r:id="rId24"/>
    <p:sldId id="390" r:id="rId25"/>
    <p:sldId id="387" r:id="rId26"/>
    <p:sldId id="384" r:id="rId27"/>
    <p:sldId id="380" r:id="rId28"/>
    <p:sldId id="401" r:id="rId29"/>
    <p:sldId id="397" r:id="rId30"/>
    <p:sldId id="398" r:id="rId31"/>
    <p:sldId id="402" r:id="rId32"/>
    <p:sldId id="389" r:id="rId33"/>
    <p:sldId id="404" r:id="rId34"/>
    <p:sldId id="370" r:id="rId35"/>
    <p:sldId id="270" r:id="rId36"/>
    <p:sldId id="371" r:id="rId37"/>
    <p:sldId id="266" r:id="rId3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48"/>
    <a:srgbClr val="BF3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p:cViewPr varScale="1">
        <p:scale>
          <a:sx n="104" d="100"/>
          <a:sy n="104" d="100"/>
        </p:scale>
        <p:origin x="178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3"/>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3" y="0"/>
            <a:ext cx="3077740" cy="469423"/>
          </a:xfrm>
          <a:prstGeom prst="rect">
            <a:avLst/>
          </a:prstGeom>
        </p:spPr>
        <p:txBody>
          <a:bodyPr vert="horz" lIns="93342" tIns="46671" rIns="93342" bIns="46671" rtlCol="0"/>
          <a:lstStyle>
            <a:lvl1pPr algn="r">
              <a:defRPr sz="1200"/>
            </a:lvl1pPr>
          </a:lstStyle>
          <a:p>
            <a:fld id="{9EF8FD45-2721-4728-B638-90B9C2D7E270}" type="datetimeFigureOut">
              <a:rPr lang="en-US" smtClean="0"/>
              <a:pPr/>
              <a:t>1/16/2018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3342" tIns="46671" rIns="93342"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3"/>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3"/>
          </a:xfrm>
          <a:prstGeom prst="rect">
            <a:avLst/>
          </a:prstGeom>
        </p:spPr>
        <p:txBody>
          <a:bodyPr vert="horz" lIns="93342" tIns="46671" rIns="93342" bIns="46671" rtlCol="0" anchor="b"/>
          <a:lstStyle>
            <a:lvl1pPr algn="r">
              <a:defRPr sz="1200"/>
            </a:lvl1pPr>
          </a:lstStyle>
          <a:p>
            <a:fld id="{3561CE56-D96B-41DA-9E11-BA5D57E9E4C4}" type="slidenum">
              <a:rPr lang="en-US" smtClean="0"/>
              <a:pPr/>
              <a:t>‹#›</a:t>
            </a:fld>
            <a:endParaRPr lang="en-US"/>
          </a:p>
        </p:txBody>
      </p:sp>
    </p:spTree>
    <p:extLst>
      <p:ext uri="{BB962C8B-B14F-4D97-AF65-F5344CB8AC3E}">
        <p14:creationId xmlns:p14="http://schemas.microsoft.com/office/powerpoint/2010/main"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A25C68F-927A-403E-ADDD-C3E0B63AE54B}" type="datetimeFigureOut">
              <a:rPr lang="en-US" smtClean="0"/>
              <a:pPr/>
              <a:t>1/16/2018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25C68F-927A-403E-ADDD-C3E0B63AE54B}" type="datetimeFigureOut">
              <a:rPr lang="en-US" smtClean="0"/>
              <a:pPr/>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1/16/2018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mazon.com/b?node=1171526001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rafflecopter.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tinyurl.com/ycqqwwp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blog.hootsuite.com/secrets-youtube-contes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online-sweepstakes.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janefriedman.com/book-giveaway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hortstack.com/" TargetMode="External"/><Relationship Id="rId2" Type="http://schemas.openxmlformats.org/officeDocument/2006/relationships/hyperlink" Target="http://www.rafflecopter.com/" TargetMode="External"/><Relationship Id="rId1" Type="http://schemas.openxmlformats.org/officeDocument/2006/relationships/slideLayout" Target="../slideLayouts/slideLayout2.xml"/><Relationship Id="rId6" Type="http://schemas.openxmlformats.org/officeDocument/2006/relationships/hyperlink" Target="https://www.wishpond.com/social-promotions/" TargetMode="External"/><Relationship Id="rId5" Type="http://schemas.openxmlformats.org/officeDocument/2006/relationships/hyperlink" Target="http://kingsumo.com/apps/giveaways/" TargetMode="External"/><Relationship Id="rId4" Type="http://schemas.openxmlformats.org/officeDocument/2006/relationships/hyperlink" Target="https://gleam.io/app/competitio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a:solidFill>
                  <a:schemeClr val="accent5">
                    <a:lumMod val="20000"/>
                    <a:lumOff val="80000"/>
                  </a:schemeClr>
                </a:solidFill>
              </a:rPr>
              <a:t>Saturday, January 20, 2018</a:t>
            </a:r>
          </a:p>
          <a:p>
            <a:pPr algn="ctr"/>
            <a:r>
              <a:rPr lang="en-US" dirty="0">
                <a:solidFill>
                  <a:schemeClr val="accent5">
                    <a:lumMod val="20000"/>
                    <a:lumOff val="80000"/>
                  </a:schemeClr>
                </a:solidFill>
              </a:rPr>
              <a:t>11:00 a.m. ET</a:t>
            </a:r>
          </a:p>
        </p:txBody>
      </p:sp>
      <p:sp>
        <p:nvSpPr>
          <p:cNvPr id="5" name="Rectangle 4"/>
          <p:cNvSpPr/>
          <p:nvPr/>
        </p:nvSpPr>
        <p:spPr>
          <a:xfrm>
            <a:off x="-762000" y="9906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stretch>
            <a:fillRect/>
          </a:stretch>
        </p:blipFill>
        <p:spPr>
          <a:xfrm>
            <a:off x="2667000" y="1828800"/>
            <a:ext cx="3471881" cy="1972147"/>
          </a:xfrm>
          <a:prstGeom prst="rect">
            <a:avLst/>
          </a:prstGeom>
        </p:spPr>
      </p:pic>
      <p:sp>
        <p:nvSpPr>
          <p:cNvPr id="2" name="Title 1"/>
          <p:cNvSpPr>
            <a:spLocks noGrp="1"/>
          </p:cNvSpPr>
          <p:nvPr>
            <p:ph type="ctrTitle"/>
          </p:nvPr>
        </p:nvSpPr>
        <p:spPr>
          <a:xfrm>
            <a:off x="758952" y="3733800"/>
            <a:ext cx="7851648" cy="1828800"/>
          </a:xfrm>
        </p:spPr>
        <p:txBody>
          <a:bodyPr>
            <a:noAutofit/>
          </a:bodyPr>
          <a:lstStyle/>
          <a:p>
            <a:pPr algn="ctr"/>
            <a:r>
              <a:rPr lang="en-US" sz="3600" dirty="0">
                <a:solidFill>
                  <a:schemeClr val="bg1">
                    <a:lumMod val="50000"/>
                    <a:lumOff val="50000"/>
                  </a:schemeClr>
                </a:solidFill>
                <a:latin typeface="Cambria" pitchFamily="18" charset="0"/>
              </a:rPr>
              <a:t>The Power of Giveaways</a:t>
            </a: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a:solidFill>
                  <a:srgbClr val="9F3748"/>
                </a:solidFill>
                <a:latin typeface="Cambria" pitchFamily="18" charset="0"/>
              </a:rPr>
              <a:t>Welcome! </a:t>
            </a:r>
          </a:p>
        </p:txBody>
      </p:sp>
    </p:spTree>
    <p:extLst>
      <p:ext uri="{BB962C8B-B14F-4D97-AF65-F5344CB8AC3E}">
        <p14:creationId xmlns:p14="http://schemas.microsoft.com/office/powerpoint/2010/main" val="324859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400" b="1" dirty="0"/>
              <a:t>Establishing Rules for Your Giveaways</a:t>
            </a:r>
            <a:r>
              <a:rPr lang="en-US" b="1" dirty="0"/>
              <a:t>	</a:t>
            </a:r>
          </a:p>
        </p:txBody>
      </p:sp>
      <p:sp>
        <p:nvSpPr>
          <p:cNvPr id="3" name="Content Placeholder 2"/>
          <p:cNvSpPr>
            <a:spLocks noGrp="1"/>
          </p:cNvSpPr>
          <p:nvPr>
            <p:ph idx="1"/>
          </p:nvPr>
        </p:nvSpPr>
        <p:spPr>
          <a:xfrm>
            <a:off x="457200" y="1676400"/>
            <a:ext cx="8229600" cy="5029200"/>
          </a:xfrm>
        </p:spPr>
        <p:txBody>
          <a:bodyPr>
            <a:normAutofit fontScale="92500" lnSpcReduction="20000"/>
          </a:bodyPr>
          <a:lstStyle/>
          <a:p>
            <a:pPr lvl="0">
              <a:buClr>
                <a:schemeClr val="accent2">
                  <a:lumMod val="50000"/>
                </a:schemeClr>
              </a:buClr>
              <a:buFont typeface="Arial" pitchFamily="34" charset="0"/>
              <a:buChar char="•"/>
            </a:pPr>
            <a:r>
              <a:rPr lang="en-US" sz="3200" dirty="0"/>
              <a:t>Always check out the rules of the program you’re using for your giveaway, i.e. Amazon, Goodreads, </a:t>
            </a:r>
            <a:r>
              <a:rPr lang="en-US" sz="3200" dirty="0" err="1"/>
              <a:t>Instragram</a:t>
            </a:r>
            <a:r>
              <a:rPr lang="en-US" sz="3200" dirty="0"/>
              <a:t>, </a:t>
            </a:r>
            <a:r>
              <a:rPr lang="en-US" sz="3200" dirty="0" err="1"/>
              <a:t>FaceBook</a:t>
            </a:r>
            <a:r>
              <a:rPr lang="en-US" sz="3200" dirty="0"/>
              <a:t>, YouTube etc. </a:t>
            </a:r>
          </a:p>
          <a:p>
            <a:pPr lvl="0">
              <a:buClr>
                <a:schemeClr val="accent2">
                  <a:lumMod val="50000"/>
                </a:schemeClr>
              </a:buClr>
              <a:buFont typeface="Arial" pitchFamily="34" charset="0"/>
              <a:buChar char="•"/>
            </a:pPr>
            <a:r>
              <a:rPr lang="en-US" sz="3200" dirty="0"/>
              <a:t>Create your own rules for your giveaway and make sure they are easy and clear.</a:t>
            </a:r>
          </a:p>
          <a:p>
            <a:pPr lvl="1">
              <a:buClr>
                <a:schemeClr val="accent2">
                  <a:lumMod val="50000"/>
                </a:schemeClr>
              </a:buClr>
              <a:buFont typeface="Wingdings" panose="05000000000000000000" pitchFamily="2" charset="2"/>
              <a:buChar char="§"/>
            </a:pPr>
            <a:r>
              <a:rPr lang="en-US" sz="3000" dirty="0"/>
              <a:t>Identify prize</a:t>
            </a:r>
          </a:p>
          <a:p>
            <a:pPr lvl="1">
              <a:buClr>
                <a:schemeClr val="accent2">
                  <a:lumMod val="50000"/>
                </a:schemeClr>
              </a:buClr>
              <a:buFont typeface="Wingdings" panose="05000000000000000000" pitchFamily="2" charset="2"/>
              <a:buChar char="§"/>
            </a:pPr>
            <a:r>
              <a:rPr lang="en-US" sz="3000" dirty="0"/>
              <a:t>State when contest will begin and end</a:t>
            </a:r>
          </a:p>
          <a:p>
            <a:pPr lvl="1">
              <a:buClr>
                <a:schemeClr val="accent2">
                  <a:lumMod val="50000"/>
                </a:schemeClr>
              </a:buClr>
              <a:buFont typeface="Wingdings" panose="05000000000000000000" pitchFamily="2" charset="2"/>
              <a:buChar char="§"/>
            </a:pPr>
            <a:r>
              <a:rPr lang="en-US" sz="3000" dirty="0"/>
              <a:t>Who can enter</a:t>
            </a:r>
          </a:p>
          <a:p>
            <a:pPr lvl="1">
              <a:buClr>
                <a:schemeClr val="accent2">
                  <a:lumMod val="50000"/>
                </a:schemeClr>
              </a:buClr>
              <a:buFont typeface="Wingdings" panose="05000000000000000000" pitchFamily="2" charset="2"/>
              <a:buChar char="§"/>
            </a:pPr>
            <a:r>
              <a:rPr lang="en-US" sz="3000" dirty="0"/>
              <a:t>How the winner will be chosen</a:t>
            </a:r>
          </a:p>
          <a:p>
            <a:pPr lvl="1">
              <a:buClr>
                <a:schemeClr val="accent2">
                  <a:lumMod val="50000"/>
                </a:schemeClr>
              </a:buClr>
              <a:buFont typeface="Wingdings" panose="05000000000000000000" pitchFamily="2" charset="2"/>
              <a:buChar char="§"/>
            </a:pPr>
            <a:r>
              <a:rPr lang="en-US" sz="3000" dirty="0"/>
              <a:t>How the winner will be notified</a:t>
            </a:r>
          </a:p>
          <a:p>
            <a:pPr lvl="1">
              <a:buClr>
                <a:schemeClr val="accent2">
                  <a:lumMod val="50000"/>
                </a:schemeClr>
              </a:buClr>
              <a:buFont typeface="Wingdings" panose="05000000000000000000" pitchFamily="2" charset="2"/>
              <a:buChar char="§"/>
            </a:pPr>
            <a:r>
              <a:rPr lang="en-US" sz="3000" dirty="0"/>
              <a:t>How the prize will be delivered</a:t>
            </a:r>
          </a:p>
          <a:p>
            <a:endParaRPr lang="en-US" dirty="0"/>
          </a:p>
        </p:txBody>
      </p:sp>
    </p:spTree>
    <p:extLst>
      <p:ext uri="{BB962C8B-B14F-4D97-AF65-F5344CB8AC3E}">
        <p14:creationId xmlns:p14="http://schemas.microsoft.com/office/powerpoint/2010/main" val="157251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Amazon Giveaways </a:t>
            </a:r>
          </a:p>
        </p:txBody>
      </p:sp>
      <p:sp>
        <p:nvSpPr>
          <p:cNvPr id="3" name="Content Placeholder 2"/>
          <p:cNvSpPr>
            <a:spLocks noGrp="1"/>
          </p:cNvSpPr>
          <p:nvPr>
            <p:ph idx="1"/>
          </p:nvPr>
        </p:nvSpPr>
        <p:spPr>
          <a:xfrm>
            <a:off x="457200" y="1676400"/>
            <a:ext cx="8229600" cy="5029200"/>
          </a:xfrm>
        </p:spPr>
        <p:txBody>
          <a:bodyPr>
            <a:normAutofit lnSpcReduction="10000"/>
          </a:bodyPr>
          <a:lstStyle/>
          <a:p>
            <a:pPr lvl="1">
              <a:buClr>
                <a:schemeClr val="accent2">
                  <a:lumMod val="50000"/>
                </a:schemeClr>
              </a:buClr>
              <a:buFont typeface="Arial" pitchFamily="34" charset="0"/>
              <a:buChar char="•"/>
            </a:pPr>
            <a:r>
              <a:rPr lang="en-US" sz="2800" dirty="0">
                <a:hlinkClick r:id="rId2"/>
              </a:rPr>
              <a:t>https://www.amazon.com/b?node=11715260011</a:t>
            </a:r>
            <a:endParaRPr lang="en-US" sz="2800" dirty="0"/>
          </a:p>
          <a:p>
            <a:pPr lvl="1">
              <a:buClr>
                <a:schemeClr val="accent2">
                  <a:lumMod val="50000"/>
                </a:schemeClr>
              </a:buClr>
              <a:buFont typeface="Arial" pitchFamily="34" charset="0"/>
              <a:buChar char="•"/>
            </a:pPr>
            <a:r>
              <a:rPr lang="en-US" sz="3200" dirty="0"/>
              <a:t>You’re using the strength of Amazon’s pull</a:t>
            </a:r>
          </a:p>
          <a:p>
            <a:pPr lvl="1">
              <a:buClr>
                <a:schemeClr val="accent2">
                  <a:lumMod val="50000"/>
                </a:schemeClr>
              </a:buClr>
              <a:buFont typeface="Arial" pitchFamily="34" charset="0"/>
              <a:buChar char="•"/>
            </a:pPr>
            <a:r>
              <a:rPr lang="en-US" sz="3200" dirty="0"/>
              <a:t> You can giveaway your print book, your eBook, or other items on Amazon</a:t>
            </a:r>
          </a:p>
          <a:p>
            <a:pPr lvl="1">
              <a:buClr>
                <a:schemeClr val="accent2">
                  <a:lumMod val="50000"/>
                </a:schemeClr>
              </a:buClr>
              <a:buFont typeface="Arial" pitchFamily="34" charset="0"/>
              <a:buChar char="•"/>
            </a:pPr>
            <a:r>
              <a:rPr lang="en-US" sz="3200" dirty="0"/>
              <a:t>You can require that entrants:</a:t>
            </a:r>
          </a:p>
          <a:p>
            <a:pPr lvl="2">
              <a:buClr>
                <a:schemeClr val="accent2">
                  <a:lumMod val="50000"/>
                </a:schemeClr>
              </a:buClr>
              <a:buFont typeface="Wingdings" panose="05000000000000000000" pitchFamily="2" charset="2"/>
              <a:buChar char="§"/>
            </a:pPr>
            <a:r>
              <a:rPr lang="en-US" sz="2900" dirty="0"/>
              <a:t>Follow you on Amazon</a:t>
            </a:r>
          </a:p>
          <a:p>
            <a:pPr lvl="2">
              <a:buClr>
                <a:schemeClr val="accent2">
                  <a:lumMod val="50000"/>
                </a:schemeClr>
              </a:buClr>
              <a:buFont typeface="Wingdings" panose="05000000000000000000" pitchFamily="2" charset="2"/>
              <a:buChar char="§"/>
            </a:pPr>
            <a:r>
              <a:rPr lang="en-US" sz="2900" dirty="0"/>
              <a:t>Watch a video short</a:t>
            </a:r>
          </a:p>
          <a:p>
            <a:pPr lvl="2">
              <a:buClr>
                <a:schemeClr val="accent2">
                  <a:lumMod val="50000"/>
                </a:schemeClr>
              </a:buClr>
              <a:buFont typeface="Wingdings" panose="05000000000000000000" pitchFamily="2" charset="2"/>
              <a:buChar char="§"/>
            </a:pPr>
            <a:r>
              <a:rPr lang="en-US" sz="2900" dirty="0"/>
              <a:t>Watch a YouTube video</a:t>
            </a:r>
          </a:p>
          <a:p>
            <a:pPr lvl="1">
              <a:buClr>
                <a:schemeClr val="accent2">
                  <a:lumMod val="50000"/>
                </a:schemeClr>
              </a:buClr>
              <a:buFont typeface="Arial" pitchFamily="34" charset="0"/>
              <a:buChar char="•"/>
            </a:pPr>
            <a:r>
              <a:rPr lang="en-US" sz="3200" dirty="0"/>
              <a:t>All prizes have to be purchased by you from Amazon  </a:t>
            </a:r>
          </a:p>
          <a:p>
            <a:pPr lvl="1">
              <a:buClr>
                <a:schemeClr val="accent2">
                  <a:lumMod val="50000"/>
                </a:schemeClr>
              </a:buClr>
              <a:buFont typeface="Arial" pitchFamily="34" charset="0"/>
              <a:buChar char="•"/>
            </a:pPr>
            <a:endParaRPr lang="en-US" sz="3200" dirty="0"/>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8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C119-1D46-47F8-9C63-EB381676805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9A19AD0-D0AD-4820-937C-59F935EEBE34}"/>
              </a:ext>
            </a:extLst>
          </p:cNvPr>
          <p:cNvPicPr>
            <a:picLocks noGrp="1" noChangeAspect="1"/>
          </p:cNvPicPr>
          <p:nvPr>
            <p:ph idx="1"/>
          </p:nvPr>
        </p:nvPicPr>
        <p:blipFill>
          <a:blip r:embed="rId2"/>
          <a:stretch>
            <a:fillRect/>
          </a:stretch>
        </p:blipFill>
        <p:spPr>
          <a:xfrm>
            <a:off x="244122" y="704089"/>
            <a:ext cx="8747478" cy="5620512"/>
          </a:xfrm>
          <a:prstGeom prst="rect">
            <a:avLst/>
          </a:prstGeom>
        </p:spPr>
      </p:pic>
    </p:spTree>
    <p:extLst>
      <p:ext uri="{BB962C8B-B14F-4D97-AF65-F5344CB8AC3E}">
        <p14:creationId xmlns:p14="http://schemas.microsoft.com/office/powerpoint/2010/main" val="3915867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D1DE-B095-4D1F-964E-02B943C528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CED600-B78D-461C-8D94-4174298BB18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48C5FC3-7787-4DFA-9449-3A1EFF2BAD4F}"/>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528745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BCCD-CF88-4369-A754-43979FB6A5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9108E7-9437-4ADA-A2B6-84D72D7474A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FB448D9-4969-47C7-9279-7B04542A865F}"/>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80939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1DCF-CDB4-4E0D-BD33-B998F62FC8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68CB58-E4D9-426E-8718-9CFA2A61552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2F2B98E-236D-4545-9018-DFDC97F833F1}"/>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411908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Goodreads Giveaways </a:t>
            </a:r>
          </a:p>
        </p:txBody>
      </p:sp>
      <p:sp>
        <p:nvSpPr>
          <p:cNvPr id="3" name="Content Placeholder 2"/>
          <p:cNvSpPr>
            <a:spLocks noGrp="1"/>
          </p:cNvSpPr>
          <p:nvPr>
            <p:ph idx="1"/>
          </p:nvPr>
        </p:nvSpPr>
        <p:spPr>
          <a:xfrm>
            <a:off x="457200" y="1676400"/>
            <a:ext cx="8229600" cy="5029200"/>
          </a:xfrm>
        </p:spPr>
        <p:txBody>
          <a:bodyPr>
            <a:normAutofit/>
          </a:bodyPr>
          <a:lstStyle/>
          <a:p>
            <a:pPr lvl="1">
              <a:buClr>
                <a:schemeClr val="accent2">
                  <a:lumMod val="50000"/>
                </a:schemeClr>
              </a:buClr>
              <a:buFont typeface="Arial" pitchFamily="34" charset="0"/>
              <a:buChar char="•"/>
            </a:pPr>
            <a:r>
              <a:rPr lang="en-US" sz="3200" dirty="0"/>
              <a:t>You’re using Goodreads’ already established following</a:t>
            </a:r>
          </a:p>
          <a:p>
            <a:pPr lvl="1">
              <a:buClr>
                <a:schemeClr val="accent2">
                  <a:lumMod val="50000"/>
                </a:schemeClr>
              </a:buClr>
              <a:buFont typeface="Arial" pitchFamily="34" charset="0"/>
              <a:buChar char="•"/>
            </a:pPr>
            <a:r>
              <a:rPr lang="en-US" sz="3200" dirty="0"/>
              <a:t>Used to be free – now has a cost. As of 1/9/18, Goodreads giveaways has a cost of $119 for a Standard giveaway and $599 for a premium giveaway</a:t>
            </a:r>
          </a:p>
          <a:p>
            <a:pPr lvl="1">
              <a:buClr>
                <a:schemeClr val="accent2">
                  <a:lumMod val="50000"/>
                </a:schemeClr>
              </a:buClr>
              <a:buFont typeface="Arial" pitchFamily="34" charset="0"/>
              <a:buChar char="•"/>
            </a:pPr>
            <a:r>
              <a:rPr lang="en-US" sz="3200" dirty="0"/>
              <a:t>From 1/9-1/31 standard is being offered at an introductory price of $59 and Premium at $299)</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874894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33BB-D1AE-4277-BA59-B8E47179DD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8AF119-23C2-4B9D-99AD-99B6F2109C8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3494487-C5A5-44ED-AA61-58D133DDB2A0}"/>
              </a:ext>
            </a:extLst>
          </p:cNvPr>
          <p:cNvPicPr>
            <a:picLocks noChangeAspect="1"/>
          </p:cNvPicPr>
          <p:nvPr/>
        </p:nvPicPr>
        <p:blipFill>
          <a:blip r:embed="rId2"/>
          <a:stretch>
            <a:fillRect/>
          </a:stretch>
        </p:blipFill>
        <p:spPr>
          <a:xfrm>
            <a:off x="-1066800" y="381000"/>
            <a:ext cx="11582400" cy="6248400"/>
          </a:xfrm>
          <a:prstGeom prst="rect">
            <a:avLst/>
          </a:prstGeom>
        </p:spPr>
      </p:pic>
    </p:spTree>
    <p:extLst>
      <p:ext uri="{BB962C8B-B14F-4D97-AF65-F5344CB8AC3E}">
        <p14:creationId xmlns:p14="http://schemas.microsoft.com/office/powerpoint/2010/main" val="4230480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Goodreads Giveaways </a:t>
            </a:r>
          </a:p>
        </p:txBody>
      </p:sp>
      <p:sp>
        <p:nvSpPr>
          <p:cNvPr id="3" name="Content Placeholder 2"/>
          <p:cNvSpPr>
            <a:spLocks noGrp="1"/>
          </p:cNvSpPr>
          <p:nvPr>
            <p:ph idx="1"/>
          </p:nvPr>
        </p:nvSpPr>
        <p:spPr>
          <a:xfrm>
            <a:off x="457200" y="1676400"/>
            <a:ext cx="8229600" cy="5029200"/>
          </a:xfrm>
        </p:spPr>
        <p:txBody>
          <a:bodyPr>
            <a:normAutofit fontScale="85000" lnSpcReduction="20000"/>
          </a:bodyPr>
          <a:lstStyle/>
          <a:p>
            <a:pPr lvl="1">
              <a:buClr>
                <a:schemeClr val="accent2">
                  <a:lumMod val="50000"/>
                </a:schemeClr>
              </a:buClr>
              <a:buFont typeface="Arial" pitchFamily="34" charset="0"/>
              <a:buChar char="•"/>
            </a:pPr>
            <a:r>
              <a:rPr lang="en-US" sz="3200" dirty="0"/>
              <a:t>Rules for Standard Giveaway (either print or kindle book)</a:t>
            </a:r>
          </a:p>
          <a:p>
            <a:pPr lvl="2">
              <a:buClr>
                <a:schemeClr val="accent2">
                  <a:lumMod val="50000"/>
                </a:schemeClr>
              </a:buClr>
              <a:buFont typeface="Wingdings" panose="05000000000000000000" pitchFamily="2" charset="2"/>
              <a:buChar char="§"/>
            </a:pPr>
            <a:r>
              <a:rPr lang="en-US" sz="2900" dirty="0"/>
              <a:t>Everyone who enters automatically adds the book to their Want-to-Read list, helping build an audience for your title</a:t>
            </a:r>
          </a:p>
          <a:p>
            <a:pPr lvl="2">
              <a:buClr>
                <a:schemeClr val="accent2">
                  <a:lumMod val="50000"/>
                </a:schemeClr>
              </a:buClr>
              <a:buFont typeface="Wingdings" panose="05000000000000000000" pitchFamily="2" charset="2"/>
              <a:buChar char="§"/>
            </a:pPr>
            <a:r>
              <a:rPr lang="en-US" sz="2900" dirty="0"/>
              <a:t>The author’s followers and anyone who has already added the book to their Want-to-Read list gets a notification, letting them know there’s a giveaway happening</a:t>
            </a:r>
          </a:p>
          <a:p>
            <a:pPr lvl="2">
              <a:buClr>
                <a:schemeClr val="accent2">
                  <a:lumMod val="50000"/>
                </a:schemeClr>
              </a:buClr>
              <a:buFont typeface="Wingdings" panose="05000000000000000000" pitchFamily="2" charset="2"/>
              <a:buChar char="§"/>
            </a:pPr>
            <a:r>
              <a:rPr lang="en-US" sz="2900" dirty="0"/>
              <a:t>About eight weeks after your giveaway ends, winners receive an email from Goodreads reminding them to rate and review your book.</a:t>
            </a:r>
          </a:p>
          <a:p>
            <a:pPr lvl="2">
              <a:buClr>
                <a:schemeClr val="accent2">
                  <a:lumMod val="50000"/>
                </a:schemeClr>
              </a:buClr>
              <a:buFont typeface="Wingdings" panose="05000000000000000000" pitchFamily="2" charset="2"/>
              <a:buChar char="§"/>
            </a:pPr>
            <a:r>
              <a:rPr lang="en-US" sz="2900" dirty="0"/>
              <a:t>Giveaways are featured in the Giveaways section of Goodreads.com </a:t>
            </a:r>
          </a:p>
          <a:p>
            <a:pPr lvl="1">
              <a:buClr>
                <a:schemeClr val="accent2">
                  <a:lumMod val="50000"/>
                </a:schemeClr>
              </a:buClr>
              <a:buFont typeface="Arial" pitchFamily="34" charset="0"/>
              <a:buChar char="•"/>
            </a:pPr>
            <a:endParaRPr lang="en-US" sz="3200" dirty="0"/>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168676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Goodreads Giveaways </a:t>
            </a:r>
          </a:p>
        </p:txBody>
      </p:sp>
      <p:sp>
        <p:nvSpPr>
          <p:cNvPr id="3" name="Content Placeholder 2"/>
          <p:cNvSpPr>
            <a:spLocks noGrp="1"/>
          </p:cNvSpPr>
          <p:nvPr>
            <p:ph idx="1"/>
          </p:nvPr>
        </p:nvSpPr>
        <p:spPr>
          <a:xfrm>
            <a:off x="457200" y="1676400"/>
            <a:ext cx="8229600" cy="5029200"/>
          </a:xfrm>
        </p:spPr>
        <p:txBody>
          <a:bodyPr>
            <a:normAutofit fontScale="77500" lnSpcReduction="20000"/>
          </a:bodyPr>
          <a:lstStyle/>
          <a:p>
            <a:pPr lvl="1">
              <a:buClr>
                <a:schemeClr val="accent2">
                  <a:lumMod val="50000"/>
                </a:schemeClr>
              </a:buClr>
              <a:buFont typeface="Arial" pitchFamily="34" charset="0"/>
              <a:buChar char="•"/>
            </a:pPr>
            <a:r>
              <a:rPr lang="en-US" sz="3200" dirty="0"/>
              <a:t>Rules for Premium Giveaway</a:t>
            </a:r>
          </a:p>
          <a:p>
            <a:pPr lvl="2">
              <a:buClr>
                <a:schemeClr val="accent2">
                  <a:lumMod val="50000"/>
                </a:schemeClr>
              </a:buClr>
              <a:buFont typeface="Wingdings" panose="05000000000000000000" pitchFamily="2" charset="2"/>
              <a:buChar char="§"/>
            </a:pPr>
            <a:r>
              <a:rPr lang="en-US" sz="2900" dirty="0"/>
              <a:t>Premium placement in the Giveaways section with tens of millions of visitors each month.</a:t>
            </a:r>
          </a:p>
          <a:p>
            <a:pPr lvl="2">
              <a:buClr>
                <a:schemeClr val="accent2">
                  <a:lumMod val="50000"/>
                </a:schemeClr>
              </a:buClr>
              <a:buFont typeface="Wingdings" panose="05000000000000000000" pitchFamily="2" charset="2"/>
              <a:buChar char="§"/>
            </a:pPr>
            <a:r>
              <a:rPr lang="en-US" sz="2900" dirty="0"/>
              <a:t>Everyone who enters automatically adds the book to their Want-to-Read list, helping build an audience for your title</a:t>
            </a:r>
          </a:p>
          <a:p>
            <a:pPr lvl="2">
              <a:buClr>
                <a:schemeClr val="accent2">
                  <a:lumMod val="50000"/>
                </a:schemeClr>
              </a:buClr>
              <a:buFont typeface="Wingdings" panose="05000000000000000000" pitchFamily="2" charset="2"/>
              <a:buChar char="§"/>
            </a:pPr>
            <a:r>
              <a:rPr lang="en-US" sz="2900" dirty="0"/>
              <a:t>The author’s followers and anyone who has already added the book to their Want-to-Read list gets a notification, letting them know there’s a giveaway happening</a:t>
            </a:r>
          </a:p>
          <a:p>
            <a:pPr lvl="2">
              <a:buClr>
                <a:schemeClr val="accent2">
                  <a:lumMod val="50000"/>
                </a:schemeClr>
              </a:buClr>
              <a:buFont typeface="Wingdings" panose="05000000000000000000" pitchFamily="2" charset="2"/>
              <a:buChar char="§"/>
            </a:pPr>
            <a:r>
              <a:rPr lang="en-US" sz="2900" dirty="0"/>
              <a:t>About eight weeks after your giveaway ends, winners receive an email from Goodreads reminding them to rate and review your book.</a:t>
            </a:r>
          </a:p>
          <a:p>
            <a:pPr lvl="2">
              <a:buClr>
                <a:schemeClr val="accent2">
                  <a:lumMod val="50000"/>
                </a:schemeClr>
              </a:buClr>
              <a:buFont typeface="Wingdings" panose="05000000000000000000" pitchFamily="2" charset="2"/>
              <a:buChar char="§"/>
            </a:pPr>
            <a:r>
              <a:rPr lang="en-US" sz="2900" dirty="0"/>
              <a:t>Giveaways are featured in the Giveaways section of Goodreads.com </a:t>
            </a:r>
          </a:p>
          <a:p>
            <a:pPr lvl="1">
              <a:buClr>
                <a:schemeClr val="accent2">
                  <a:lumMod val="50000"/>
                </a:schemeClr>
              </a:buClr>
              <a:buFont typeface="Arial" pitchFamily="34" charset="0"/>
              <a:buChar char="•"/>
            </a:pPr>
            <a:endParaRPr lang="en-US" sz="3200" dirty="0"/>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244065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a:t>Overview	</a:t>
            </a:r>
          </a:p>
        </p:txBody>
      </p:sp>
      <p:sp>
        <p:nvSpPr>
          <p:cNvPr id="3" name="Content Placeholder 2"/>
          <p:cNvSpPr>
            <a:spLocks noGrp="1"/>
          </p:cNvSpPr>
          <p:nvPr>
            <p:ph idx="1"/>
          </p:nvPr>
        </p:nvSpPr>
        <p:spPr>
          <a:xfrm>
            <a:off x="457200" y="1447800"/>
            <a:ext cx="8229600" cy="5410200"/>
          </a:xfrm>
        </p:spPr>
        <p:txBody>
          <a:bodyPr>
            <a:normAutofit/>
          </a:bodyPr>
          <a:lstStyle/>
          <a:p>
            <a:pPr lvl="0">
              <a:buClr>
                <a:schemeClr val="accent2">
                  <a:lumMod val="50000"/>
                </a:schemeClr>
              </a:buClr>
              <a:buFont typeface="Arial" pitchFamily="34" charset="0"/>
              <a:buChar char="•"/>
            </a:pPr>
            <a:r>
              <a:rPr lang="en-US" sz="4000" dirty="0"/>
              <a:t>Reasons for Giveaways</a:t>
            </a:r>
          </a:p>
          <a:p>
            <a:pPr lvl="0">
              <a:buClr>
                <a:schemeClr val="accent2">
                  <a:lumMod val="50000"/>
                </a:schemeClr>
              </a:buClr>
              <a:buFont typeface="Arial" pitchFamily="34" charset="0"/>
              <a:buChar char="•"/>
            </a:pPr>
            <a:r>
              <a:rPr lang="en-US" sz="4000" dirty="0"/>
              <a:t>Types of Giveaways</a:t>
            </a:r>
          </a:p>
          <a:p>
            <a:pPr lvl="0">
              <a:buClr>
                <a:schemeClr val="accent2">
                  <a:lumMod val="50000"/>
                </a:schemeClr>
              </a:buClr>
              <a:buFont typeface="Arial" pitchFamily="34" charset="0"/>
              <a:buChar char="•"/>
            </a:pPr>
            <a:r>
              <a:rPr lang="en-US" sz="4000" dirty="0"/>
              <a:t>Types of Prizes</a:t>
            </a:r>
          </a:p>
          <a:p>
            <a:pPr lvl="0">
              <a:buClr>
                <a:schemeClr val="accent2">
                  <a:lumMod val="50000"/>
                </a:schemeClr>
              </a:buClr>
              <a:buFont typeface="Arial" pitchFamily="34" charset="0"/>
              <a:buChar char="•"/>
            </a:pPr>
            <a:r>
              <a:rPr lang="en-US" sz="4000" dirty="0"/>
              <a:t>Sites for Giveaways</a:t>
            </a:r>
          </a:p>
          <a:p>
            <a:pPr lvl="0">
              <a:buClr>
                <a:schemeClr val="accent2">
                  <a:lumMod val="50000"/>
                </a:schemeClr>
              </a:buClr>
              <a:buFont typeface="Arial" pitchFamily="34" charset="0"/>
              <a:buChar char="•"/>
            </a:pPr>
            <a:r>
              <a:rPr lang="en-US" sz="4000" dirty="0"/>
              <a:t>Help with Giveaways</a:t>
            </a:r>
          </a:p>
          <a:p>
            <a:pPr lvl="0">
              <a:buClr>
                <a:schemeClr val="accent2">
                  <a:lumMod val="50000"/>
                </a:schemeClr>
              </a:buClr>
              <a:buFont typeface="Arial" pitchFamily="34" charset="0"/>
              <a:buChar char="•"/>
            </a:pPr>
            <a:r>
              <a:rPr lang="en-US" sz="4000" dirty="0"/>
              <a:t>Hosting a Contest</a:t>
            </a:r>
          </a:p>
          <a:p>
            <a:pPr lvl="0">
              <a:buClr>
                <a:schemeClr val="accent2">
                  <a:lumMod val="50000"/>
                </a:schemeClr>
              </a:buClr>
              <a:buFont typeface="Arial" pitchFamily="34" charset="0"/>
              <a:buChar char="•"/>
            </a:pPr>
            <a:r>
              <a:rPr lang="en-US" sz="4000" dirty="0"/>
              <a:t>Establishing Rules</a:t>
            </a:r>
          </a:p>
          <a:p>
            <a:pPr lvl="0">
              <a:buClr>
                <a:schemeClr val="accent2">
                  <a:lumMod val="50000"/>
                </a:schemeClr>
              </a:buClr>
              <a:buNone/>
            </a:pPr>
            <a:endParaRPr lang="en-US" sz="2000" dirty="0"/>
          </a:p>
          <a:p>
            <a:endParaRPr lang="en-US" dirty="0"/>
          </a:p>
        </p:txBody>
      </p:sp>
    </p:spTree>
    <p:extLst>
      <p:ext uri="{BB962C8B-B14F-4D97-AF65-F5344CB8AC3E}">
        <p14:creationId xmlns:p14="http://schemas.microsoft.com/office/powerpoint/2010/main" val="4077101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Giveaways on Your Blog </a:t>
            </a:r>
          </a:p>
        </p:txBody>
      </p:sp>
      <p:sp>
        <p:nvSpPr>
          <p:cNvPr id="3" name="Content Placeholder 2"/>
          <p:cNvSpPr>
            <a:spLocks noGrp="1"/>
          </p:cNvSpPr>
          <p:nvPr>
            <p:ph idx="1"/>
          </p:nvPr>
        </p:nvSpPr>
        <p:spPr>
          <a:xfrm>
            <a:off x="457200" y="1676400"/>
            <a:ext cx="8229600" cy="5029200"/>
          </a:xfrm>
        </p:spPr>
        <p:txBody>
          <a:bodyPr>
            <a:normAutofit/>
          </a:bodyPr>
          <a:lstStyle/>
          <a:p>
            <a:pPr lvl="1">
              <a:buClr>
                <a:schemeClr val="accent2">
                  <a:lumMod val="50000"/>
                </a:schemeClr>
              </a:buClr>
              <a:buFont typeface="Arial" pitchFamily="34" charset="0"/>
              <a:buChar char="•"/>
            </a:pPr>
            <a:r>
              <a:rPr lang="en-US" sz="3200" dirty="0"/>
              <a:t>Use </a:t>
            </a:r>
            <a:r>
              <a:rPr lang="en-US" sz="3200" dirty="0" err="1"/>
              <a:t>Rafflecopter</a:t>
            </a:r>
            <a:r>
              <a:rPr lang="en-US" sz="3200" dirty="0"/>
              <a:t> </a:t>
            </a:r>
            <a:r>
              <a:rPr lang="en-US" sz="3200" dirty="0">
                <a:hlinkClick r:id="rId2"/>
              </a:rPr>
              <a:t>www.rafflecopter.com</a:t>
            </a:r>
            <a:r>
              <a:rPr lang="en-US" sz="3200" dirty="0"/>
              <a:t> to set up and run your giveaway</a:t>
            </a:r>
          </a:p>
          <a:p>
            <a:pPr lvl="1">
              <a:buClr>
                <a:schemeClr val="accent2">
                  <a:lumMod val="50000"/>
                </a:schemeClr>
              </a:buClr>
              <a:buFont typeface="Arial" pitchFamily="34" charset="0"/>
              <a:buChar char="•"/>
            </a:pPr>
            <a:r>
              <a:rPr lang="en-US" sz="3200" dirty="0"/>
              <a:t>Clearly define what you are giving away</a:t>
            </a:r>
          </a:p>
          <a:p>
            <a:pPr lvl="1">
              <a:buClr>
                <a:schemeClr val="accent2">
                  <a:lumMod val="50000"/>
                </a:schemeClr>
              </a:buClr>
              <a:buFont typeface="Arial" pitchFamily="34" charset="0"/>
              <a:buChar char="•"/>
            </a:pPr>
            <a:r>
              <a:rPr lang="en-US" sz="3200" dirty="0"/>
              <a:t>Write a great blurb for your giveaway</a:t>
            </a:r>
          </a:p>
          <a:p>
            <a:pPr lvl="1">
              <a:buClr>
                <a:schemeClr val="accent2">
                  <a:lumMod val="50000"/>
                </a:schemeClr>
              </a:buClr>
              <a:buFont typeface="Arial" pitchFamily="34" charset="0"/>
              <a:buChar char="•"/>
            </a:pPr>
            <a:r>
              <a:rPr lang="en-US" sz="3200" dirty="0"/>
              <a:t>Promote your giveaway on all your social networks</a:t>
            </a:r>
          </a:p>
          <a:p>
            <a:pPr lvl="1">
              <a:buClr>
                <a:schemeClr val="accent2">
                  <a:lumMod val="50000"/>
                </a:schemeClr>
              </a:buClr>
              <a:buFont typeface="Arial" pitchFamily="34" charset="0"/>
              <a:buChar char="•"/>
            </a:pPr>
            <a:endParaRPr lang="en-US" sz="3200" dirty="0"/>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908244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err="1"/>
              <a:t>FaceBook</a:t>
            </a:r>
            <a:r>
              <a:rPr lang="en-US" b="1" dirty="0"/>
              <a:t> Giveaways </a:t>
            </a:r>
          </a:p>
        </p:txBody>
      </p:sp>
      <p:sp>
        <p:nvSpPr>
          <p:cNvPr id="3" name="Content Placeholder 2"/>
          <p:cNvSpPr>
            <a:spLocks noGrp="1"/>
          </p:cNvSpPr>
          <p:nvPr>
            <p:ph idx="1"/>
          </p:nvPr>
        </p:nvSpPr>
        <p:spPr>
          <a:xfrm>
            <a:off x="457200" y="1676400"/>
            <a:ext cx="8229600" cy="5029200"/>
          </a:xfrm>
        </p:spPr>
        <p:txBody>
          <a:bodyPr>
            <a:normAutofit fontScale="85000" lnSpcReduction="10000"/>
          </a:bodyPr>
          <a:lstStyle/>
          <a:p>
            <a:pPr lvl="1">
              <a:buClr>
                <a:schemeClr val="accent2">
                  <a:lumMod val="50000"/>
                </a:schemeClr>
              </a:buClr>
              <a:buFont typeface="Arial" pitchFamily="34" charset="0"/>
              <a:buChar char="•"/>
            </a:pPr>
            <a:r>
              <a:rPr lang="en-US" sz="3200" dirty="0"/>
              <a:t>Choose a prize</a:t>
            </a:r>
          </a:p>
          <a:p>
            <a:pPr lvl="1">
              <a:buClr>
                <a:schemeClr val="accent2">
                  <a:lumMod val="50000"/>
                </a:schemeClr>
              </a:buClr>
              <a:buFont typeface="Arial" pitchFamily="34" charset="0"/>
              <a:buChar char="•"/>
            </a:pPr>
            <a:r>
              <a:rPr lang="en-US" sz="3200" dirty="0"/>
              <a:t>Decide on a giveaway theme</a:t>
            </a:r>
          </a:p>
          <a:p>
            <a:pPr lvl="1">
              <a:buClr>
                <a:schemeClr val="accent2">
                  <a:lumMod val="50000"/>
                </a:schemeClr>
              </a:buClr>
              <a:buFont typeface="Arial" pitchFamily="34" charset="0"/>
              <a:buChar char="•"/>
            </a:pPr>
            <a:r>
              <a:rPr lang="en-US" sz="3200" dirty="0"/>
              <a:t>Build and publish your Facebook giveaway page</a:t>
            </a:r>
          </a:p>
          <a:p>
            <a:pPr lvl="1">
              <a:buClr>
                <a:schemeClr val="accent2">
                  <a:lumMod val="50000"/>
                </a:schemeClr>
              </a:buClr>
              <a:buFont typeface="Arial" pitchFamily="34" charset="0"/>
              <a:buChar char="•"/>
            </a:pPr>
            <a:r>
              <a:rPr lang="en-US" sz="3200" dirty="0"/>
              <a:t>Promote and share your giveaway</a:t>
            </a:r>
          </a:p>
          <a:p>
            <a:pPr lvl="2">
              <a:buClr>
                <a:schemeClr val="accent2">
                  <a:lumMod val="50000"/>
                </a:schemeClr>
              </a:buClr>
              <a:buFont typeface="Arial" pitchFamily="34" charset="0"/>
              <a:buChar char="•"/>
            </a:pPr>
            <a:r>
              <a:rPr lang="en-US" sz="2900" dirty="0"/>
              <a:t>Update your profile and include a link to your giveaway</a:t>
            </a:r>
          </a:p>
          <a:p>
            <a:pPr lvl="2">
              <a:buClr>
                <a:schemeClr val="accent2">
                  <a:lumMod val="50000"/>
                </a:schemeClr>
              </a:buClr>
              <a:buFont typeface="Arial" pitchFamily="34" charset="0"/>
              <a:buChar char="•"/>
            </a:pPr>
            <a:r>
              <a:rPr lang="en-US" sz="2900" dirty="0"/>
              <a:t>Send periodic emails</a:t>
            </a:r>
          </a:p>
          <a:p>
            <a:pPr lvl="2">
              <a:buClr>
                <a:schemeClr val="accent2">
                  <a:lumMod val="50000"/>
                </a:schemeClr>
              </a:buClr>
              <a:buFont typeface="Arial" pitchFamily="34" charset="0"/>
              <a:buChar char="•"/>
            </a:pPr>
            <a:r>
              <a:rPr lang="en-US" sz="2900" dirty="0"/>
              <a:t>Add a banner or popup to your website to alert visitors about your giveaway</a:t>
            </a:r>
          </a:p>
          <a:p>
            <a:pPr lvl="2">
              <a:buClr>
                <a:schemeClr val="accent2">
                  <a:lumMod val="50000"/>
                </a:schemeClr>
              </a:buClr>
              <a:buFont typeface="Arial" pitchFamily="34" charset="0"/>
              <a:buChar char="•"/>
            </a:pPr>
            <a:r>
              <a:rPr lang="en-US" sz="2900" dirty="0"/>
              <a:t>Cross promote your giveaway on all social media channels</a:t>
            </a:r>
          </a:p>
          <a:p>
            <a:pPr lvl="1">
              <a:buClr>
                <a:schemeClr val="accent2">
                  <a:lumMod val="50000"/>
                </a:schemeClr>
              </a:buClr>
              <a:buFont typeface="Arial" pitchFamily="34" charset="0"/>
              <a:buChar char="•"/>
            </a:pPr>
            <a:r>
              <a:rPr lang="en-US" sz="3200" dirty="0"/>
              <a:t>At the end of the giveaway – follow up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1848672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F490-908E-4F40-8050-B720D91DCCC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94C5655-A331-4CFC-BAD6-02F029F037FD}"/>
              </a:ext>
            </a:extLst>
          </p:cNvPr>
          <p:cNvPicPr>
            <a:picLocks noGrp="1" noChangeAspect="1"/>
          </p:cNvPicPr>
          <p:nvPr>
            <p:ph idx="1"/>
          </p:nvPr>
        </p:nvPicPr>
        <p:blipFill>
          <a:blip r:embed="rId2"/>
          <a:stretch>
            <a:fillRect/>
          </a:stretch>
        </p:blipFill>
        <p:spPr>
          <a:xfrm>
            <a:off x="-1219200" y="609600"/>
            <a:ext cx="13030200" cy="6095999"/>
          </a:xfrm>
          <a:prstGeom prst="rect">
            <a:avLst/>
          </a:prstGeom>
        </p:spPr>
      </p:pic>
    </p:spTree>
    <p:extLst>
      <p:ext uri="{BB962C8B-B14F-4D97-AF65-F5344CB8AC3E}">
        <p14:creationId xmlns:p14="http://schemas.microsoft.com/office/powerpoint/2010/main" val="178390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Instagram Giveaways </a:t>
            </a:r>
          </a:p>
        </p:txBody>
      </p:sp>
      <p:sp>
        <p:nvSpPr>
          <p:cNvPr id="3" name="Content Placeholder 2"/>
          <p:cNvSpPr>
            <a:spLocks noGrp="1"/>
          </p:cNvSpPr>
          <p:nvPr>
            <p:ph idx="1"/>
          </p:nvPr>
        </p:nvSpPr>
        <p:spPr>
          <a:xfrm>
            <a:off x="457200" y="1676400"/>
            <a:ext cx="8229600" cy="5029200"/>
          </a:xfrm>
        </p:spPr>
        <p:txBody>
          <a:bodyPr>
            <a:normAutofit fontScale="70000" lnSpcReduction="20000"/>
          </a:bodyPr>
          <a:lstStyle/>
          <a:p>
            <a:pPr lvl="1">
              <a:buClr>
                <a:schemeClr val="accent2">
                  <a:lumMod val="50000"/>
                </a:schemeClr>
              </a:buClr>
              <a:buFont typeface="Arial" pitchFamily="34" charset="0"/>
              <a:buChar char="•"/>
            </a:pPr>
            <a:r>
              <a:rPr lang="en-US" sz="3200" dirty="0"/>
              <a:t>Choose the Type of Contest</a:t>
            </a:r>
          </a:p>
          <a:p>
            <a:pPr lvl="2">
              <a:buClr>
                <a:schemeClr val="accent2">
                  <a:lumMod val="50000"/>
                </a:schemeClr>
              </a:buClr>
              <a:buFont typeface="Wingdings" panose="05000000000000000000" pitchFamily="2" charset="2"/>
              <a:buChar char="§"/>
            </a:pPr>
            <a:r>
              <a:rPr lang="en-US" sz="2900" dirty="0"/>
              <a:t>Like-to-Win Contests – ask users to like your photo to be entered to win</a:t>
            </a:r>
          </a:p>
          <a:p>
            <a:pPr lvl="3">
              <a:buClr>
                <a:schemeClr val="accent2">
                  <a:lumMod val="50000"/>
                </a:schemeClr>
              </a:buClr>
              <a:buFont typeface="Wingdings" panose="05000000000000000000" pitchFamily="2" charset="2"/>
              <a:buChar char="§"/>
            </a:pPr>
            <a:r>
              <a:rPr lang="en-US" sz="2800" dirty="0"/>
              <a:t>Post an image</a:t>
            </a:r>
          </a:p>
          <a:p>
            <a:pPr lvl="3">
              <a:buClr>
                <a:schemeClr val="accent2">
                  <a:lumMod val="50000"/>
                </a:schemeClr>
              </a:buClr>
              <a:buFont typeface="Wingdings" panose="05000000000000000000" pitchFamily="2" charset="2"/>
              <a:buChar char="§"/>
            </a:pPr>
            <a:r>
              <a:rPr lang="en-US" sz="2800" dirty="0"/>
              <a:t>Tell people to like it to win</a:t>
            </a:r>
          </a:p>
          <a:p>
            <a:pPr lvl="3">
              <a:buClr>
                <a:schemeClr val="accent2">
                  <a:lumMod val="50000"/>
                </a:schemeClr>
              </a:buClr>
              <a:buFont typeface="Wingdings" panose="05000000000000000000" pitchFamily="2" charset="2"/>
              <a:buChar char="§"/>
            </a:pPr>
            <a:r>
              <a:rPr lang="en-US" sz="2800" dirty="0"/>
              <a:t>Pick a random winner</a:t>
            </a:r>
          </a:p>
          <a:p>
            <a:pPr lvl="3">
              <a:buClr>
                <a:schemeClr val="accent2">
                  <a:lumMod val="50000"/>
                </a:schemeClr>
              </a:buClr>
              <a:buFont typeface="Wingdings" panose="05000000000000000000" pitchFamily="2" charset="2"/>
              <a:buChar char="§"/>
            </a:pPr>
            <a:r>
              <a:rPr lang="en-US" sz="2800" dirty="0"/>
              <a:t>Comment with Winner’s handle</a:t>
            </a:r>
          </a:p>
          <a:p>
            <a:pPr lvl="2">
              <a:buClr>
                <a:schemeClr val="accent2">
                  <a:lumMod val="50000"/>
                </a:schemeClr>
              </a:buClr>
              <a:buFont typeface="Wingdings" panose="05000000000000000000" pitchFamily="2" charset="2"/>
              <a:buChar char="§"/>
            </a:pPr>
            <a:r>
              <a:rPr lang="en-US" sz="2900" dirty="0"/>
              <a:t>Comment Contests – users need to comment on photo to be entered to win</a:t>
            </a:r>
          </a:p>
          <a:p>
            <a:pPr lvl="2">
              <a:buClr>
                <a:schemeClr val="accent2">
                  <a:lumMod val="50000"/>
                </a:schemeClr>
              </a:buClr>
              <a:buFont typeface="Wingdings" panose="05000000000000000000" pitchFamily="2" charset="2"/>
              <a:buChar char="§"/>
            </a:pPr>
            <a:r>
              <a:rPr lang="en-US" sz="2900" dirty="0"/>
              <a:t>Tag a Friends</a:t>
            </a:r>
          </a:p>
          <a:p>
            <a:pPr lvl="3">
              <a:buClr>
                <a:schemeClr val="accent2">
                  <a:lumMod val="50000"/>
                </a:schemeClr>
              </a:buClr>
              <a:buFont typeface="Wingdings" panose="05000000000000000000" pitchFamily="2" charset="2"/>
              <a:buChar char="§"/>
            </a:pPr>
            <a:r>
              <a:rPr lang="en-US" sz="2800" dirty="0"/>
              <a:t>They must comment on your photo and tag one or more users in the comment section of the contest photo</a:t>
            </a:r>
          </a:p>
          <a:p>
            <a:pPr lvl="2">
              <a:buClr>
                <a:schemeClr val="accent2">
                  <a:lumMod val="50000"/>
                </a:schemeClr>
              </a:buClr>
              <a:buFont typeface="Wingdings" panose="05000000000000000000" pitchFamily="2" charset="2"/>
              <a:buChar char="§"/>
            </a:pPr>
            <a:r>
              <a:rPr lang="en-US" sz="2900" dirty="0"/>
              <a:t>Create a Selfie Contest</a:t>
            </a:r>
          </a:p>
          <a:p>
            <a:pPr lvl="3">
              <a:buClr>
                <a:schemeClr val="accent2">
                  <a:lumMod val="50000"/>
                </a:schemeClr>
              </a:buClr>
              <a:buFont typeface="Wingdings" panose="05000000000000000000" pitchFamily="2" charset="2"/>
              <a:buChar char="§"/>
            </a:pPr>
            <a:r>
              <a:rPr lang="en-US" sz="2800" dirty="0"/>
              <a:t>Invite people to post photos of themselves with your book or a picture of your book posing in unique locations</a:t>
            </a:r>
          </a:p>
          <a:p>
            <a:pPr lvl="3">
              <a:buClr>
                <a:schemeClr val="accent2">
                  <a:lumMod val="50000"/>
                </a:schemeClr>
              </a:buClr>
              <a:buFont typeface="Wingdings" panose="05000000000000000000" pitchFamily="2" charset="2"/>
              <a:buChar char="§"/>
            </a:pPr>
            <a:r>
              <a:rPr lang="en-US" sz="2800" dirty="0"/>
              <a:t>Announce the winner with an image on your Instagram because people love to see that someone won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2154047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Instagram Giveaways (cont’d) </a:t>
            </a:r>
          </a:p>
        </p:txBody>
      </p:sp>
      <p:sp>
        <p:nvSpPr>
          <p:cNvPr id="3" name="Content Placeholder 2"/>
          <p:cNvSpPr>
            <a:spLocks noGrp="1"/>
          </p:cNvSpPr>
          <p:nvPr>
            <p:ph idx="1"/>
          </p:nvPr>
        </p:nvSpPr>
        <p:spPr>
          <a:xfrm>
            <a:off x="457200" y="1676400"/>
            <a:ext cx="8229600" cy="5029200"/>
          </a:xfrm>
        </p:spPr>
        <p:txBody>
          <a:bodyPr>
            <a:normAutofit fontScale="85000" lnSpcReduction="20000"/>
          </a:bodyPr>
          <a:lstStyle/>
          <a:p>
            <a:pPr lvl="2">
              <a:buClr>
                <a:schemeClr val="accent2">
                  <a:lumMod val="50000"/>
                </a:schemeClr>
              </a:buClr>
              <a:buFont typeface="Wingdings" panose="05000000000000000000" pitchFamily="2" charset="2"/>
              <a:buChar char="§"/>
            </a:pPr>
            <a:r>
              <a:rPr lang="en-US" sz="2900" dirty="0"/>
              <a:t>Voting Contests</a:t>
            </a:r>
          </a:p>
          <a:p>
            <a:pPr lvl="3">
              <a:buClr>
                <a:schemeClr val="accent2">
                  <a:lumMod val="50000"/>
                </a:schemeClr>
              </a:buClr>
              <a:buFont typeface="Wingdings" panose="05000000000000000000" pitchFamily="2" charset="2"/>
              <a:buChar char="§"/>
            </a:pPr>
            <a:r>
              <a:rPr lang="en-US" sz="2800" dirty="0"/>
              <a:t>Ask Instagram users to submit photos to your hashtag and then have other people vote on the best photos</a:t>
            </a:r>
          </a:p>
          <a:p>
            <a:pPr lvl="3">
              <a:buClr>
                <a:schemeClr val="accent2">
                  <a:lumMod val="50000"/>
                </a:schemeClr>
              </a:buClr>
              <a:buFont typeface="Wingdings" panose="05000000000000000000" pitchFamily="2" charset="2"/>
              <a:buChar char="§"/>
            </a:pPr>
            <a:r>
              <a:rPr lang="en-US" sz="2800" dirty="0"/>
              <a:t>On a contest like this, offer something compelling as a price and explicitly spell out the rules on your </a:t>
            </a:r>
            <a:r>
              <a:rPr lang="en-US" sz="2800" dirty="0" err="1"/>
              <a:t>Instragram</a:t>
            </a:r>
            <a:endParaRPr lang="en-US" sz="2800" dirty="0"/>
          </a:p>
          <a:p>
            <a:pPr lvl="2">
              <a:buClr>
                <a:schemeClr val="accent2">
                  <a:lumMod val="50000"/>
                </a:schemeClr>
              </a:buClr>
              <a:buFont typeface="Wingdings" panose="05000000000000000000" pitchFamily="2" charset="2"/>
              <a:buChar char="§"/>
            </a:pPr>
            <a:r>
              <a:rPr lang="en-US" sz="2900" dirty="0"/>
              <a:t>Pick a Theme</a:t>
            </a:r>
          </a:p>
          <a:p>
            <a:pPr lvl="3">
              <a:buClr>
                <a:schemeClr val="accent2">
                  <a:lumMod val="50000"/>
                </a:schemeClr>
              </a:buClr>
              <a:buFont typeface="Wingdings" panose="05000000000000000000" pitchFamily="2" charset="2"/>
              <a:buChar char="§"/>
            </a:pPr>
            <a:r>
              <a:rPr lang="en-US" sz="2800" dirty="0"/>
              <a:t>For a book it could be: mystery, romance, healthy habits, etc. </a:t>
            </a:r>
          </a:p>
          <a:p>
            <a:pPr lvl="2">
              <a:buClr>
                <a:schemeClr val="accent2">
                  <a:lumMod val="50000"/>
                </a:schemeClr>
              </a:buClr>
              <a:buFont typeface="Wingdings" panose="05000000000000000000" pitchFamily="2" charset="2"/>
              <a:buChar char="§"/>
            </a:pPr>
            <a:r>
              <a:rPr lang="en-US" sz="2900" dirty="0"/>
              <a:t>Photo challenge contest – users must post a photo on their personal account and use a specific hashtag you designate (so you can find and note the entry)</a:t>
            </a:r>
          </a:p>
          <a:p>
            <a:pPr lvl="3">
              <a:buClr>
                <a:schemeClr val="accent2">
                  <a:lumMod val="50000"/>
                </a:schemeClr>
              </a:buClr>
              <a:buFont typeface="Wingdings" panose="05000000000000000000" pitchFamily="2" charset="2"/>
              <a:buChar char="§"/>
            </a:pPr>
            <a:r>
              <a:rPr lang="en-US" sz="2800" dirty="0"/>
              <a:t>#</a:t>
            </a:r>
            <a:r>
              <a:rPr lang="en-US" sz="2800" dirty="0" err="1"/>
              <a:t>winfromadeadsleep</a:t>
            </a:r>
            <a:endParaRPr lang="en-US" sz="2800" dirty="0"/>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741095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7DD4-C4D1-4787-91B2-EBC046B189C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45EEE7F-B967-473D-BF92-4066EF033921}"/>
              </a:ext>
            </a:extLst>
          </p:cNvPr>
          <p:cNvPicPr>
            <a:picLocks noGrp="1" noChangeAspect="1"/>
          </p:cNvPicPr>
          <p:nvPr>
            <p:ph idx="1"/>
          </p:nvPr>
        </p:nvPicPr>
        <p:blipFill>
          <a:blip r:embed="rId2"/>
          <a:stretch>
            <a:fillRect/>
          </a:stretch>
        </p:blipFill>
        <p:spPr>
          <a:xfrm>
            <a:off x="-838200" y="704088"/>
            <a:ext cx="11582400" cy="6153911"/>
          </a:xfrm>
          <a:prstGeom prst="rect">
            <a:avLst/>
          </a:prstGeom>
        </p:spPr>
      </p:pic>
    </p:spTree>
    <p:extLst>
      <p:ext uri="{BB962C8B-B14F-4D97-AF65-F5344CB8AC3E}">
        <p14:creationId xmlns:p14="http://schemas.microsoft.com/office/powerpoint/2010/main" val="1644255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Instagram Giveaways (cont’d)</a:t>
            </a:r>
          </a:p>
        </p:txBody>
      </p:sp>
      <p:sp>
        <p:nvSpPr>
          <p:cNvPr id="3" name="Content Placeholder 2"/>
          <p:cNvSpPr>
            <a:spLocks noGrp="1"/>
          </p:cNvSpPr>
          <p:nvPr>
            <p:ph idx="1"/>
          </p:nvPr>
        </p:nvSpPr>
        <p:spPr>
          <a:xfrm>
            <a:off x="457200" y="1676400"/>
            <a:ext cx="8229600" cy="5029200"/>
          </a:xfrm>
        </p:spPr>
        <p:txBody>
          <a:bodyPr>
            <a:normAutofit fontScale="62500" lnSpcReduction="20000"/>
          </a:bodyPr>
          <a:lstStyle/>
          <a:p>
            <a:pPr lvl="1">
              <a:buClr>
                <a:schemeClr val="accent2">
                  <a:lumMod val="50000"/>
                </a:schemeClr>
              </a:buClr>
              <a:buFont typeface="Arial" pitchFamily="34" charset="0"/>
              <a:buChar char="•"/>
            </a:pPr>
            <a:r>
              <a:rPr lang="en-US" sz="3200" dirty="0"/>
              <a:t>Share the Rules</a:t>
            </a:r>
          </a:p>
          <a:p>
            <a:pPr lvl="2">
              <a:buClr>
                <a:schemeClr val="accent2">
                  <a:lumMod val="50000"/>
                </a:schemeClr>
              </a:buClr>
              <a:buFont typeface="Wingdings" panose="05000000000000000000" pitchFamily="2" charset="2"/>
              <a:buChar char="§"/>
            </a:pPr>
            <a:r>
              <a:rPr lang="en-US" sz="2900" dirty="0"/>
              <a:t>Acknowledge that promotion isn’t sponsored, endorsed, or administered by, or associated with Instagram</a:t>
            </a:r>
          </a:p>
          <a:p>
            <a:pPr lvl="2">
              <a:buClr>
                <a:schemeClr val="accent2">
                  <a:lumMod val="50000"/>
                </a:schemeClr>
              </a:buClr>
              <a:buFont typeface="Wingdings" panose="05000000000000000000" pitchFamily="2" charset="2"/>
              <a:buChar char="§"/>
            </a:pPr>
            <a:r>
              <a:rPr lang="en-US" sz="2900" dirty="0"/>
              <a:t>Don’t inaccurately tag content or encourage users to inaccurately tag content</a:t>
            </a:r>
          </a:p>
          <a:p>
            <a:pPr lvl="2">
              <a:buClr>
                <a:schemeClr val="accent2">
                  <a:lumMod val="50000"/>
                </a:schemeClr>
              </a:buClr>
              <a:buFont typeface="Wingdings" panose="05000000000000000000" pitchFamily="2" charset="2"/>
              <a:buChar char="§"/>
            </a:pPr>
            <a:r>
              <a:rPr lang="en-US" sz="2900" dirty="0"/>
              <a:t>Create your own rules (like, comment, tag, repost, etc.)</a:t>
            </a:r>
          </a:p>
          <a:p>
            <a:pPr lvl="1">
              <a:buClr>
                <a:schemeClr val="accent2">
                  <a:lumMod val="50000"/>
                </a:schemeClr>
              </a:buClr>
              <a:buFont typeface="Arial" pitchFamily="34" charset="0"/>
              <a:buChar char="•"/>
            </a:pPr>
            <a:r>
              <a:rPr lang="en-US" sz="3000" dirty="0"/>
              <a:t>Choose a Relevant Prize</a:t>
            </a:r>
          </a:p>
          <a:p>
            <a:pPr lvl="1">
              <a:buClr>
                <a:schemeClr val="accent2">
                  <a:lumMod val="50000"/>
                </a:schemeClr>
              </a:buClr>
              <a:buFont typeface="Arial" pitchFamily="34" charset="0"/>
              <a:buChar char="•"/>
            </a:pPr>
            <a:r>
              <a:rPr lang="en-US" sz="3000" dirty="0"/>
              <a:t>Spread the Word </a:t>
            </a:r>
          </a:p>
          <a:p>
            <a:pPr lvl="2">
              <a:buClr>
                <a:schemeClr val="accent2">
                  <a:lumMod val="50000"/>
                </a:schemeClr>
              </a:buClr>
              <a:buFont typeface="Wingdings" panose="05000000000000000000" pitchFamily="2" charset="2"/>
              <a:buChar char="§"/>
            </a:pPr>
            <a:r>
              <a:rPr lang="en-US" sz="2700" dirty="0"/>
              <a:t>using hashtags in your Instagram post and comment sections is imperative for tracking entries and boosting exposure</a:t>
            </a:r>
          </a:p>
          <a:p>
            <a:pPr lvl="3">
              <a:buClr>
                <a:schemeClr val="accent2">
                  <a:lumMod val="50000"/>
                </a:schemeClr>
              </a:buClr>
              <a:buFont typeface="Wingdings" panose="05000000000000000000" pitchFamily="2" charset="2"/>
              <a:buChar char="ü"/>
            </a:pPr>
            <a:r>
              <a:rPr lang="en-US" sz="2600" dirty="0"/>
              <a:t>#</a:t>
            </a:r>
            <a:r>
              <a:rPr lang="en-US" sz="2600" dirty="0" err="1"/>
              <a:t>JohnADaly</a:t>
            </a:r>
            <a:endParaRPr lang="en-US" sz="2600" dirty="0"/>
          </a:p>
          <a:p>
            <a:pPr lvl="3">
              <a:buClr>
                <a:schemeClr val="accent2">
                  <a:lumMod val="50000"/>
                </a:schemeClr>
              </a:buClr>
              <a:buFont typeface="Wingdings" panose="05000000000000000000" pitchFamily="2" charset="2"/>
              <a:buChar char="ü"/>
            </a:pPr>
            <a:r>
              <a:rPr lang="en-US" sz="2600" dirty="0"/>
              <a:t>#</a:t>
            </a:r>
            <a:r>
              <a:rPr lang="en-US" sz="2600" dirty="0" err="1"/>
              <a:t>InstragramContest</a:t>
            </a:r>
            <a:endParaRPr lang="en-US" sz="2600" dirty="0"/>
          </a:p>
          <a:p>
            <a:pPr lvl="3">
              <a:buClr>
                <a:schemeClr val="accent2">
                  <a:lumMod val="50000"/>
                </a:schemeClr>
              </a:buClr>
              <a:buFont typeface="Wingdings" panose="05000000000000000000" pitchFamily="2" charset="2"/>
              <a:buChar char="ü"/>
            </a:pPr>
            <a:r>
              <a:rPr lang="en-US" sz="2600" dirty="0"/>
              <a:t>#</a:t>
            </a:r>
            <a:r>
              <a:rPr lang="en-US" sz="2600" dirty="0" err="1"/>
              <a:t>Instagramgiveaway</a:t>
            </a:r>
            <a:endParaRPr lang="en-US" sz="2600" dirty="0"/>
          </a:p>
          <a:p>
            <a:pPr lvl="1">
              <a:buClr>
                <a:schemeClr val="accent2">
                  <a:lumMod val="50000"/>
                </a:schemeClr>
              </a:buClr>
              <a:buFont typeface="Arial" pitchFamily="34" charset="0"/>
              <a:buChar char="•"/>
            </a:pPr>
            <a:r>
              <a:rPr lang="en-US" sz="3000" dirty="0"/>
              <a:t>Instagram’s broad promotion guidelines let you create and host giveaways without a lot of hassle</a:t>
            </a:r>
          </a:p>
          <a:p>
            <a:pPr lvl="1">
              <a:buClr>
                <a:schemeClr val="accent2">
                  <a:lumMod val="50000"/>
                </a:schemeClr>
              </a:buClr>
              <a:buFont typeface="Arial" pitchFamily="34" charset="0"/>
              <a:buChar char="•"/>
            </a:pPr>
            <a:r>
              <a:rPr lang="en-US" sz="3000" dirty="0"/>
              <a:t>For more guidance and examples </a:t>
            </a:r>
            <a:r>
              <a:rPr lang="en-US" sz="3000" b="1" dirty="0">
                <a:hlinkClick r:id="rId2"/>
              </a:rPr>
              <a:t>https://tinyurl.com/ycqqwwpe</a:t>
            </a:r>
            <a:endParaRPr lang="en-US" sz="3000" b="1" dirty="0"/>
          </a:p>
          <a:p>
            <a:pPr lvl="1">
              <a:buClr>
                <a:schemeClr val="accent2">
                  <a:lumMod val="50000"/>
                </a:schemeClr>
              </a:buClr>
              <a:buFont typeface="Arial" pitchFamily="34" charset="0"/>
              <a:buChar char="•"/>
            </a:pPr>
            <a:r>
              <a:rPr lang="en-US" sz="3200" dirty="0"/>
              <a:t>  </a:t>
            </a:r>
          </a:p>
          <a:p>
            <a:pPr lvl="1">
              <a:buClr>
                <a:schemeClr val="accent2">
                  <a:lumMod val="50000"/>
                </a:schemeClr>
              </a:buClr>
              <a:buFont typeface="Arial" pitchFamily="34" charset="0"/>
              <a:buChar char="•"/>
            </a:pPr>
            <a:endParaRPr lang="en-US" sz="3200" dirty="0"/>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74194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Twitter Giveaways </a:t>
            </a:r>
          </a:p>
        </p:txBody>
      </p:sp>
      <p:sp>
        <p:nvSpPr>
          <p:cNvPr id="3" name="Content Placeholder 2"/>
          <p:cNvSpPr>
            <a:spLocks noGrp="1"/>
          </p:cNvSpPr>
          <p:nvPr>
            <p:ph idx="1"/>
          </p:nvPr>
        </p:nvSpPr>
        <p:spPr>
          <a:xfrm>
            <a:off x="457200" y="1676400"/>
            <a:ext cx="8229600" cy="5029200"/>
          </a:xfrm>
        </p:spPr>
        <p:txBody>
          <a:bodyPr>
            <a:normAutofit/>
          </a:bodyPr>
          <a:lstStyle/>
          <a:p>
            <a:pPr lvl="1">
              <a:buClr>
                <a:schemeClr val="accent2">
                  <a:lumMod val="50000"/>
                </a:schemeClr>
              </a:buClr>
              <a:buFont typeface="Arial" pitchFamily="34" charset="0"/>
              <a:buChar char="•"/>
            </a:pPr>
            <a:r>
              <a:rPr lang="en-US" sz="3200" dirty="0"/>
              <a:t>Create a giveaway page on your website</a:t>
            </a:r>
          </a:p>
          <a:p>
            <a:pPr lvl="1">
              <a:buClr>
                <a:schemeClr val="accent2">
                  <a:lumMod val="50000"/>
                </a:schemeClr>
              </a:buClr>
              <a:buFont typeface="Arial" pitchFamily="34" charset="0"/>
              <a:buChar char="•"/>
            </a:pPr>
            <a:r>
              <a:rPr lang="en-US" sz="3200" dirty="0"/>
              <a:t>Tweet various and diverse fun tweets of the giveaway info and the link to your giveaway page</a:t>
            </a:r>
          </a:p>
          <a:p>
            <a:pPr lvl="1">
              <a:buClr>
                <a:schemeClr val="accent2">
                  <a:lumMod val="50000"/>
                </a:schemeClr>
              </a:buClr>
              <a:buFont typeface="Arial" pitchFamily="34" charset="0"/>
              <a:buChar char="•"/>
            </a:pPr>
            <a:endParaRPr lang="en-US" sz="3200" dirty="0"/>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2825697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60F0-8785-4FB4-9A7A-498ADA01146E}"/>
              </a:ext>
            </a:extLst>
          </p:cNvPr>
          <p:cNvSpPr>
            <a:spLocks noGrp="1"/>
          </p:cNvSpPr>
          <p:nvPr>
            <p:ph type="title"/>
          </p:nvPr>
        </p:nvSpPr>
        <p:spPr/>
        <p:txBody>
          <a:bodyPr/>
          <a:lstStyle/>
          <a:p>
            <a:endParaRPr lang="en-US"/>
          </a:p>
        </p:txBody>
      </p:sp>
      <p:pic>
        <p:nvPicPr>
          <p:cNvPr id="2050" name="Picture 2" descr="RocketDog Shoes Twitter Giveaway">
            <a:extLst>
              <a:ext uri="{FF2B5EF4-FFF2-40B4-BE49-F238E27FC236}">
                <a16:creationId xmlns:a16="http://schemas.microsoft.com/office/drawing/2014/main" id="{F01DEA06-FD72-404F-83E6-E670D97199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704088"/>
            <a:ext cx="8839199" cy="615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713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YouTube Giveaways </a:t>
            </a:r>
          </a:p>
        </p:txBody>
      </p:sp>
      <p:sp>
        <p:nvSpPr>
          <p:cNvPr id="3" name="Content Placeholder 2"/>
          <p:cNvSpPr>
            <a:spLocks noGrp="1"/>
          </p:cNvSpPr>
          <p:nvPr>
            <p:ph idx="1"/>
          </p:nvPr>
        </p:nvSpPr>
        <p:spPr>
          <a:xfrm>
            <a:off x="457200" y="1676400"/>
            <a:ext cx="8229600" cy="5029200"/>
          </a:xfrm>
        </p:spPr>
        <p:txBody>
          <a:bodyPr>
            <a:normAutofit fontScale="85000" lnSpcReduction="20000"/>
          </a:bodyPr>
          <a:lstStyle/>
          <a:p>
            <a:pPr lvl="1">
              <a:buClr>
                <a:schemeClr val="accent2">
                  <a:lumMod val="50000"/>
                </a:schemeClr>
              </a:buClr>
              <a:buFont typeface="Arial" pitchFamily="34" charset="0"/>
              <a:buChar char="•"/>
            </a:pPr>
            <a:r>
              <a:rPr lang="en-US" sz="1800" dirty="0">
                <a:hlinkClick r:id="rId2"/>
              </a:rPr>
              <a:t>https://blog.hootsuite.com/secrets-youtube-contest/</a:t>
            </a:r>
            <a:endParaRPr lang="en-US" sz="1800" dirty="0"/>
          </a:p>
          <a:p>
            <a:pPr lvl="1">
              <a:buClr>
                <a:schemeClr val="accent2">
                  <a:lumMod val="50000"/>
                </a:schemeClr>
              </a:buClr>
              <a:buFont typeface="Arial" pitchFamily="34" charset="0"/>
              <a:buChar char="•"/>
            </a:pPr>
            <a:r>
              <a:rPr lang="en-US" sz="2800" dirty="0"/>
              <a:t>YouTube has over 1 billion users</a:t>
            </a:r>
          </a:p>
          <a:p>
            <a:pPr lvl="1">
              <a:buClr>
                <a:schemeClr val="accent2">
                  <a:lumMod val="50000"/>
                </a:schemeClr>
              </a:buClr>
              <a:buFont typeface="Arial" pitchFamily="34" charset="0"/>
              <a:buChar char="•"/>
            </a:pPr>
            <a:r>
              <a:rPr lang="en-US" sz="2800" dirty="0"/>
              <a:t>If you use Hootsuite, you can use the YouTube integration with Hootsuite to streamline your contest </a:t>
            </a:r>
            <a:r>
              <a:rPr lang="en-US" sz="2800" dirty="0" err="1"/>
              <a:t>stragegy</a:t>
            </a:r>
            <a:endParaRPr lang="en-US" sz="2800" dirty="0"/>
          </a:p>
          <a:p>
            <a:pPr lvl="1">
              <a:buClr>
                <a:schemeClr val="accent2">
                  <a:lumMod val="50000"/>
                </a:schemeClr>
              </a:buClr>
              <a:buFont typeface="Arial" pitchFamily="34" charset="0"/>
              <a:buChar char="•"/>
            </a:pPr>
            <a:r>
              <a:rPr lang="en-US" sz="2800" dirty="0"/>
              <a:t>Types of Contests</a:t>
            </a:r>
          </a:p>
          <a:p>
            <a:pPr lvl="2">
              <a:buClr>
                <a:schemeClr val="accent2">
                  <a:lumMod val="50000"/>
                </a:schemeClr>
              </a:buClr>
              <a:buFont typeface="Wingdings" panose="05000000000000000000" pitchFamily="2" charset="2"/>
              <a:buChar char="§"/>
            </a:pPr>
            <a:r>
              <a:rPr lang="en-US" sz="2500" dirty="0"/>
              <a:t>Commenting contest</a:t>
            </a:r>
          </a:p>
          <a:p>
            <a:pPr lvl="3">
              <a:buClr>
                <a:schemeClr val="accent2">
                  <a:lumMod val="50000"/>
                </a:schemeClr>
              </a:buClr>
              <a:buFont typeface="Wingdings" panose="05000000000000000000" pitchFamily="2" charset="2"/>
              <a:buChar char="§"/>
            </a:pPr>
            <a:r>
              <a:rPr lang="en-US" sz="2400" dirty="0"/>
              <a:t>As viewers to leave a comment as their entry</a:t>
            </a:r>
          </a:p>
          <a:p>
            <a:pPr lvl="2">
              <a:buClr>
                <a:schemeClr val="accent2">
                  <a:lumMod val="50000"/>
                </a:schemeClr>
              </a:buClr>
              <a:buFont typeface="Wingdings" panose="05000000000000000000" pitchFamily="2" charset="2"/>
              <a:buChar char="§"/>
            </a:pPr>
            <a:r>
              <a:rPr lang="en-US" sz="2500" dirty="0"/>
              <a:t>Subscription-based contests</a:t>
            </a:r>
          </a:p>
          <a:p>
            <a:pPr lvl="3">
              <a:buClr>
                <a:schemeClr val="accent2">
                  <a:lumMod val="50000"/>
                </a:schemeClr>
              </a:buClr>
              <a:buFont typeface="Wingdings" panose="05000000000000000000" pitchFamily="2" charset="2"/>
              <a:buChar char="§"/>
            </a:pPr>
            <a:r>
              <a:rPr lang="en-US" sz="2400" dirty="0"/>
              <a:t>Can enter by subscribing to your YouTube channel</a:t>
            </a:r>
          </a:p>
          <a:p>
            <a:pPr lvl="2">
              <a:buClr>
                <a:schemeClr val="accent2">
                  <a:lumMod val="50000"/>
                </a:schemeClr>
              </a:buClr>
              <a:buFont typeface="Wingdings" panose="05000000000000000000" pitchFamily="2" charset="2"/>
              <a:buChar char="§"/>
            </a:pPr>
            <a:r>
              <a:rPr lang="en-US" sz="2500" dirty="0"/>
              <a:t>Advocate video contest</a:t>
            </a:r>
          </a:p>
          <a:p>
            <a:pPr lvl="3">
              <a:buClr>
                <a:schemeClr val="accent2">
                  <a:lumMod val="50000"/>
                </a:schemeClr>
              </a:buClr>
              <a:buFont typeface="Wingdings" panose="05000000000000000000" pitchFamily="2" charset="2"/>
              <a:buChar char="§"/>
            </a:pPr>
            <a:r>
              <a:rPr lang="en-US" sz="2400" dirty="0"/>
              <a:t>Invite customers to upload a video of themselves holding your book or a picture of your book, or talking about it.</a:t>
            </a:r>
          </a:p>
          <a:p>
            <a:pPr lvl="2">
              <a:buClr>
                <a:schemeClr val="accent2">
                  <a:lumMod val="50000"/>
                </a:schemeClr>
              </a:buClr>
              <a:buFont typeface="Wingdings" panose="05000000000000000000" pitchFamily="2" charset="2"/>
              <a:buChar char="§"/>
            </a:pPr>
            <a:r>
              <a:rPr lang="en-US" sz="2500" dirty="0"/>
              <a:t>Upload and vote video contest</a:t>
            </a:r>
          </a:p>
          <a:p>
            <a:pPr lvl="3">
              <a:buClr>
                <a:schemeClr val="accent2">
                  <a:lumMod val="50000"/>
                </a:schemeClr>
              </a:buClr>
              <a:buFont typeface="Wingdings" panose="05000000000000000000" pitchFamily="2" charset="2"/>
              <a:buChar char="§"/>
            </a:pPr>
            <a:r>
              <a:rPr lang="en-US" sz="2400" dirty="0"/>
              <a:t>Users submit their own videos and ask users to vote on their favorite</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044039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Why Giveaways?	</a:t>
            </a:r>
          </a:p>
        </p:txBody>
      </p:sp>
      <p:sp>
        <p:nvSpPr>
          <p:cNvPr id="3" name="Content Placeholder 2"/>
          <p:cNvSpPr>
            <a:spLocks noGrp="1"/>
          </p:cNvSpPr>
          <p:nvPr>
            <p:ph idx="1"/>
          </p:nvPr>
        </p:nvSpPr>
        <p:spPr>
          <a:xfrm>
            <a:off x="457200" y="1676400"/>
            <a:ext cx="8229600" cy="5029200"/>
          </a:xfrm>
        </p:spPr>
        <p:txBody>
          <a:bodyPr>
            <a:normAutofit fontScale="70000" lnSpcReduction="20000"/>
          </a:bodyPr>
          <a:lstStyle/>
          <a:p>
            <a:pPr lvl="0">
              <a:buClr>
                <a:schemeClr val="accent2">
                  <a:lumMod val="50000"/>
                </a:schemeClr>
              </a:buClr>
              <a:buFont typeface="Arial" pitchFamily="34" charset="0"/>
              <a:buChar char="•"/>
            </a:pPr>
            <a:r>
              <a:rPr lang="en-US" sz="4000" dirty="0"/>
              <a:t>For a book launch – engage readers</a:t>
            </a:r>
          </a:p>
          <a:p>
            <a:pPr lvl="0">
              <a:buClr>
                <a:schemeClr val="accent2">
                  <a:lumMod val="50000"/>
                </a:schemeClr>
              </a:buClr>
              <a:buFont typeface="Arial" pitchFamily="34" charset="0"/>
              <a:buChar char="•"/>
            </a:pPr>
            <a:r>
              <a:rPr lang="en-US" sz="4000" dirty="0"/>
              <a:t>Gain Interest in Your Book</a:t>
            </a:r>
          </a:p>
          <a:p>
            <a:pPr lvl="0">
              <a:buClr>
                <a:schemeClr val="accent2">
                  <a:lumMod val="50000"/>
                </a:schemeClr>
              </a:buClr>
              <a:buFont typeface="Arial" pitchFamily="34" charset="0"/>
              <a:buChar char="•"/>
            </a:pPr>
            <a:r>
              <a:rPr lang="en-US" sz="4000" dirty="0"/>
              <a:t>Drive Sales</a:t>
            </a:r>
          </a:p>
          <a:p>
            <a:pPr lvl="0">
              <a:buClr>
                <a:schemeClr val="accent2">
                  <a:lumMod val="50000"/>
                </a:schemeClr>
              </a:buClr>
              <a:buFont typeface="Arial" pitchFamily="34" charset="0"/>
              <a:buChar char="•"/>
            </a:pPr>
            <a:r>
              <a:rPr lang="en-US" sz="4000" dirty="0"/>
              <a:t>Create New Readers</a:t>
            </a:r>
          </a:p>
          <a:p>
            <a:pPr lvl="0">
              <a:buClr>
                <a:schemeClr val="accent2">
                  <a:lumMod val="50000"/>
                </a:schemeClr>
              </a:buClr>
              <a:buFont typeface="Arial" pitchFamily="34" charset="0"/>
              <a:buChar char="•"/>
            </a:pPr>
            <a:r>
              <a:rPr lang="en-US" sz="4000" dirty="0"/>
              <a:t>Treat Your Existing Readers </a:t>
            </a:r>
          </a:p>
          <a:p>
            <a:pPr lvl="0">
              <a:buClr>
                <a:schemeClr val="accent2">
                  <a:lumMod val="50000"/>
                </a:schemeClr>
              </a:buClr>
              <a:buFont typeface="Arial" pitchFamily="34" charset="0"/>
              <a:buChar char="•"/>
            </a:pPr>
            <a:r>
              <a:rPr lang="en-US" sz="4000" dirty="0"/>
              <a:t>Keep Your Fanbase Wanting More</a:t>
            </a:r>
          </a:p>
          <a:p>
            <a:pPr lvl="0">
              <a:buClr>
                <a:schemeClr val="accent2">
                  <a:lumMod val="50000"/>
                </a:schemeClr>
              </a:buClr>
              <a:buFont typeface="Arial" pitchFamily="34" charset="0"/>
              <a:buChar char="•"/>
            </a:pPr>
            <a:r>
              <a:rPr lang="en-US" sz="4000" dirty="0"/>
              <a:t>Promote Your Blog and/or Social Media Platforms</a:t>
            </a:r>
          </a:p>
          <a:p>
            <a:pPr lvl="0">
              <a:buClr>
                <a:schemeClr val="accent2">
                  <a:lumMod val="50000"/>
                </a:schemeClr>
              </a:buClr>
              <a:buFont typeface="Arial" pitchFamily="34" charset="0"/>
              <a:buChar char="•"/>
            </a:pPr>
            <a:r>
              <a:rPr lang="en-US" sz="4000" dirty="0"/>
              <a:t>Growing your audience</a:t>
            </a:r>
          </a:p>
          <a:p>
            <a:pPr lvl="0">
              <a:buClr>
                <a:schemeClr val="accent2">
                  <a:lumMod val="50000"/>
                </a:schemeClr>
              </a:buClr>
              <a:buFont typeface="Arial" pitchFamily="34" charset="0"/>
              <a:buChar char="•"/>
            </a:pPr>
            <a:r>
              <a:rPr lang="en-US" sz="4000" dirty="0"/>
              <a:t>Obtaining consumer data </a:t>
            </a:r>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4077101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YouTube Giveaways </a:t>
            </a:r>
          </a:p>
        </p:txBody>
      </p:sp>
      <p:sp>
        <p:nvSpPr>
          <p:cNvPr id="3" name="Content Placeholder 2"/>
          <p:cNvSpPr>
            <a:spLocks noGrp="1"/>
          </p:cNvSpPr>
          <p:nvPr>
            <p:ph idx="1"/>
          </p:nvPr>
        </p:nvSpPr>
        <p:spPr>
          <a:xfrm>
            <a:off x="457200" y="1676400"/>
            <a:ext cx="8229600" cy="5029200"/>
          </a:xfrm>
        </p:spPr>
        <p:txBody>
          <a:bodyPr>
            <a:normAutofit fontScale="92500" lnSpcReduction="10000"/>
          </a:bodyPr>
          <a:lstStyle/>
          <a:p>
            <a:pPr lvl="1">
              <a:buClr>
                <a:schemeClr val="accent2">
                  <a:lumMod val="50000"/>
                </a:schemeClr>
              </a:buClr>
              <a:buFont typeface="Arial" pitchFamily="34" charset="0"/>
              <a:buChar char="•"/>
            </a:pPr>
            <a:r>
              <a:rPr lang="en-US" sz="2800" dirty="0"/>
              <a:t>YouTube Key rules</a:t>
            </a:r>
          </a:p>
          <a:p>
            <a:pPr marL="1124712" lvl="2" indent="-457200">
              <a:buClr>
                <a:schemeClr val="accent2">
                  <a:lumMod val="50000"/>
                </a:schemeClr>
              </a:buClr>
              <a:buFont typeface="+mj-lt"/>
              <a:buAutoNum type="arabicPeriod"/>
            </a:pPr>
            <a:r>
              <a:rPr lang="en-US" sz="2500" dirty="0"/>
              <a:t>You must have a set of “official rules” which include links to the YouTube Community Guidelines, state all disclosures, are wholly complaint and consistent with YouTube Terms of Service (check out YouTube Contest guidelines on their site)</a:t>
            </a:r>
          </a:p>
          <a:p>
            <a:pPr marL="1124712" lvl="2" indent="-457200">
              <a:buClr>
                <a:schemeClr val="accent2">
                  <a:lumMod val="50000"/>
                </a:schemeClr>
              </a:buClr>
              <a:buFont typeface="+mj-lt"/>
              <a:buAutoNum type="arabicPeriod"/>
            </a:pPr>
            <a:r>
              <a:rPr lang="en-US" sz="2500" dirty="0"/>
              <a:t>Contest must be conducted and awarded as outlined in your rules</a:t>
            </a:r>
          </a:p>
          <a:p>
            <a:pPr marL="1124712" lvl="2" indent="-457200">
              <a:buClr>
                <a:schemeClr val="accent2">
                  <a:lumMod val="50000"/>
                </a:schemeClr>
              </a:buClr>
              <a:buFont typeface="+mj-lt"/>
              <a:buAutoNum type="arabicPeriod"/>
            </a:pPr>
            <a:r>
              <a:rPr lang="en-US" sz="2500" dirty="0"/>
              <a:t>You are responsible for your rules and contest administration</a:t>
            </a:r>
          </a:p>
          <a:p>
            <a:pPr marL="1124712" lvl="2" indent="-457200">
              <a:buClr>
                <a:schemeClr val="accent2">
                  <a:lumMod val="50000"/>
                </a:schemeClr>
              </a:buClr>
              <a:buFont typeface="+mj-lt"/>
              <a:buAutoNum type="arabicPeriod"/>
            </a:pPr>
            <a:r>
              <a:rPr lang="en-US" sz="2500" dirty="0"/>
              <a:t>You must include a legal compliant privacy notice in your Official Rules and adhere to it.</a:t>
            </a:r>
          </a:p>
          <a:p>
            <a:pPr marL="1124712" lvl="2" indent="-457200">
              <a:buClr>
                <a:schemeClr val="accent2">
                  <a:lumMod val="50000"/>
                </a:schemeClr>
              </a:buClr>
              <a:buFont typeface="+mj-lt"/>
              <a:buAutoNum type="arabicPeriod"/>
            </a:pPr>
            <a:r>
              <a:rPr lang="en-US" sz="2500" dirty="0"/>
              <a:t>You may not pay a third part or parties to manipulate metrics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452854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FCF8D-2FE7-47D1-9AAF-22E7C111BA92}"/>
              </a:ext>
            </a:extLst>
          </p:cNvPr>
          <p:cNvSpPr>
            <a:spLocks noGrp="1"/>
          </p:cNvSpPr>
          <p:nvPr>
            <p:ph type="title"/>
          </p:nvPr>
        </p:nvSpPr>
        <p:spPr/>
        <p:txBody>
          <a:bodyPr/>
          <a:lstStyle/>
          <a:p>
            <a:endParaRPr lang="en-US"/>
          </a:p>
        </p:txBody>
      </p:sp>
      <p:pic>
        <p:nvPicPr>
          <p:cNvPr id="3074" name="Picture 2" descr="YouTube Contest App">
            <a:extLst>
              <a:ext uri="{FF2B5EF4-FFF2-40B4-BE49-F238E27FC236}">
                <a16:creationId xmlns:a16="http://schemas.microsoft.com/office/drawing/2014/main" id="{C9395BD1-60A5-4464-8D9C-B422742546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704088"/>
            <a:ext cx="8458200" cy="607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080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Promote Your Giveaways</a:t>
            </a:r>
          </a:p>
        </p:txBody>
      </p:sp>
      <p:sp>
        <p:nvSpPr>
          <p:cNvPr id="3" name="Content Placeholder 2"/>
          <p:cNvSpPr>
            <a:spLocks noGrp="1"/>
          </p:cNvSpPr>
          <p:nvPr>
            <p:ph idx="1"/>
          </p:nvPr>
        </p:nvSpPr>
        <p:spPr>
          <a:xfrm>
            <a:off x="457200" y="1676400"/>
            <a:ext cx="8229600" cy="5029200"/>
          </a:xfrm>
        </p:spPr>
        <p:txBody>
          <a:bodyPr>
            <a:normAutofit/>
          </a:bodyPr>
          <a:lstStyle/>
          <a:p>
            <a:pPr lvl="1">
              <a:buClr>
                <a:schemeClr val="accent2">
                  <a:lumMod val="50000"/>
                </a:schemeClr>
              </a:buClr>
              <a:buFont typeface="Arial" pitchFamily="34" charset="0"/>
              <a:buChar char="•"/>
            </a:pPr>
            <a:r>
              <a:rPr lang="en-US" sz="3200" dirty="0"/>
              <a:t>Your social media</a:t>
            </a:r>
          </a:p>
          <a:p>
            <a:pPr lvl="1">
              <a:buClr>
                <a:schemeClr val="accent2">
                  <a:lumMod val="50000"/>
                </a:schemeClr>
              </a:buClr>
              <a:buFont typeface="Arial" pitchFamily="34" charset="0"/>
              <a:buChar char="•"/>
            </a:pPr>
            <a:r>
              <a:rPr lang="en-US" sz="3200" dirty="0"/>
              <a:t>Your website</a:t>
            </a:r>
          </a:p>
          <a:p>
            <a:pPr lvl="1">
              <a:buClr>
                <a:schemeClr val="accent2">
                  <a:lumMod val="50000"/>
                </a:schemeClr>
              </a:buClr>
              <a:buFont typeface="Arial" pitchFamily="34" charset="0"/>
              <a:buChar char="•"/>
            </a:pPr>
            <a:r>
              <a:rPr lang="en-US" sz="3200" dirty="0"/>
              <a:t>Through your email</a:t>
            </a:r>
          </a:p>
          <a:p>
            <a:pPr lvl="1">
              <a:buClr>
                <a:schemeClr val="accent2">
                  <a:lumMod val="50000"/>
                </a:schemeClr>
              </a:buClr>
              <a:buFont typeface="Arial" pitchFamily="34" charset="0"/>
              <a:buChar char="•"/>
            </a:pPr>
            <a:r>
              <a:rPr lang="en-US" sz="3200" dirty="0"/>
              <a:t>Using giveaway helpers like wishpond.com rafflecopter.com etc. </a:t>
            </a:r>
          </a:p>
          <a:p>
            <a:pPr lvl="1">
              <a:buClr>
                <a:schemeClr val="accent2">
                  <a:lumMod val="50000"/>
                </a:schemeClr>
              </a:buClr>
              <a:buFont typeface="Arial" pitchFamily="34" charset="0"/>
              <a:buChar char="•"/>
            </a:pPr>
            <a:r>
              <a:rPr lang="en-US" sz="3200" dirty="0"/>
              <a:t>Online forums like </a:t>
            </a:r>
            <a:r>
              <a:rPr lang="en-US" sz="3200" dirty="0">
                <a:hlinkClick r:id="rId2"/>
              </a:rPr>
              <a:t>www.online-sweepstakes.com</a:t>
            </a:r>
            <a:endParaRPr lang="en-US" sz="3200" dirty="0"/>
          </a:p>
          <a:p>
            <a:pPr lvl="1">
              <a:buClr>
                <a:schemeClr val="accent2">
                  <a:lumMod val="50000"/>
                </a:schemeClr>
              </a:buClr>
              <a:buFont typeface="Arial" pitchFamily="34" charset="0"/>
              <a:buChar char="•"/>
            </a:pPr>
            <a:endParaRPr lang="en-US" sz="3200" dirty="0"/>
          </a:p>
          <a:p>
            <a:pPr lvl="1">
              <a:buClr>
                <a:schemeClr val="accent2">
                  <a:lumMod val="50000"/>
                </a:schemeClr>
              </a:buClr>
              <a:buFont typeface="Arial" pitchFamily="34" charset="0"/>
              <a:buChar char="•"/>
            </a:pPr>
            <a:endParaRPr lang="en-US" sz="3200" dirty="0"/>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542045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Summary</a:t>
            </a:r>
          </a:p>
        </p:txBody>
      </p:sp>
      <p:sp>
        <p:nvSpPr>
          <p:cNvPr id="3" name="Content Placeholder 2"/>
          <p:cNvSpPr>
            <a:spLocks noGrp="1"/>
          </p:cNvSpPr>
          <p:nvPr>
            <p:ph idx="1"/>
          </p:nvPr>
        </p:nvSpPr>
        <p:spPr>
          <a:xfrm>
            <a:off x="457200" y="1676400"/>
            <a:ext cx="8229600" cy="5029200"/>
          </a:xfrm>
        </p:spPr>
        <p:txBody>
          <a:bodyPr>
            <a:normAutofit/>
          </a:bodyPr>
          <a:lstStyle/>
          <a:p>
            <a:pPr lvl="1">
              <a:buClr>
                <a:schemeClr val="accent2">
                  <a:lumMod val="50000"/>
                </a:schemeClr>
              </a:buClr>
              <a:buFont typeface="Arial" pitchFamily="34" charset="0"/>
              <a:buChar char="•"/>
            </a:pPr>
            <a:r>
              <a:rPr lang="en-US" sz="3200" dirty="0"/>
              <a:t>Contests are popular</a:t>
            </a:r>
          </a:p>
          <a:p>
            <a:pPr lvl="1">
              <a:buClr>
                <a:schemeClr val="accent2">
                  <a:lumMod val="50000"/>
                </a:schemeClr>
              </a:buClr>
              <a:buFont typeface="Arial" pitchFamily="34" charset="0"/>
              <a:buChar char="•"/>
            </a:pPr>
            <a:r>
              <a:rPr lang="en-US" sz="3200" dirty="0"/>
              <a:t>They can be effective</a:t>
            </a:r>
          </a:p>
          <a:p>
            <a:pPr lvl="1">
              <a:buClr>
                <a:schemeClr val="accent2">
                  <a:lumMod val="50000"/>
                </a:schemeClr>
              </a:buClr>
              <a:buFont typeface="Arial" pitchFamily="34" charset="0"/>
              <a:buChar char="•"/>
            </a:pPr>
            <a:r>
              <a:rPr lang="en-US" sz="3200" dirty="0"/>
              <a:t>The prize is important</a:t>
            </a:r>
          </a:p>
          <a:p>
            <a:pPr lvl="1">
              <a:buClr>
                <a:schemeClr val="accent2">
                  <a:lumMod val="50000"/>
                </a:schemeClr>
              </a:buClr>
              <a:buFont typeface="Arial" pitchFamily="34" charset="0"/>
              <a:buChar char="•"/>
            </a:pPr>
            <a:r>
              <a:rPr lang="en-US" sz="3200" dirty="0"/>
              <a:t>Promotion is vital</a:t>
            </a:r>
          </a:p>
          <a:p>
            <a:pPr lvl="1">
              <a:buClr>
                <a:schemeClr val="accent2">
                  <a:lumMod val="50000"/>
                </a:schemeClr>
              </a:buClr>
              <a:buFont typeface="Arial" pitchFamily="34" charset="0"/>
              <a:buChar char="•"/>
            </a:pPr>
            <a:r>
              <a:rPr lang="en-US" sz="3200" dirty="0"/>
              <a:t>There are sites that can help </a:t>
            </a:r>
          </a:p>
          <a:p>
            <a:pPr lvl="1">
              <a:buClr>
                <a:schemeClr val="accent2">
                  <a:lumMod val="50000"/>
                </a:schemeClr>
              </a:buClr>
              <a:buFont typeface="Arial" pitchFamily="34" charset="0"/>
              <a:buChar char="•"/>
            </a:pPr>
            <a:endParaRPr lang="en-US" sz="3200" dirty="0"/>
          </a:p>
          <a:p>
            <a:pPr lvl="1">
              <a:buClr>
                <a:schemeClr val="accent2">
                  <a:lumMod val="50000"/>
                </a:schemeClr>
              </a:buClr>
              <a:buFont typeface="Arial" pitchFamily="34" charset="0"/>
              <a:buChar char="•"/>
            </a:pPr>
            <a:endParaRPr lang="en-US" sz="3200" dirty="0"/>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838532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34E2-7F67-4CE2-8AC7-863BFC8672FC}"/>
              </a:ext>
            </a:extLst>
          </p:cNvPr>
          <p:cNvSpPr>
            <a:spLocks noGrp="1"/>
          </p:cNvSpPr>
          <p:nvPr>
            <p:ph type="title"/>
          </p:nvPr>
        </p:nvSpPr>
        <p:spPr>
          <a:xfrm flipV="1">
            <a:off x="457200" y="658369"/>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6642509-A2F9-466F-AC9E-E2D18ACD3900}"/>
              </a:ext>
            </a:extLst>
          </p:cNvPr>
          <p:cNvSpPr>
            <a:spLocks noGrp="1"/>
          </p:cNvSpPr>
          <p:nvPr>
            <p:ph idx="1"/>
          </p:nvPr>
        </p:nvSpPr>
        <p:spPr>
          <a:xfrm>
            <a:off x="457200" y="914400"/>
            <a:ext cx="8229600" cy="5410200"/>
          </a:xfrm>
        </p:spPr>
        <p:txBody>
          <a:bodyPr/>
          <a:lstStyle/>
          <a:p>
            <a:endParaRPr lang="en-US" dirty="0"/>
          </a:p>
          <a:p>
            <a:endParaRPr lang="en-US" dirty="0"/>
          </a:p>
          <a:p>
            <a:pPr algn="ctr"/>
            <a:r>
              <a:rPr lang="en-US" dirty="0"/>
              <a:t>MOST IMPORTANT TAKEAWAY FOR TODAY –</a:t>
            </a:r>
          </a:p>
          <a:p>
            <a:pPr algn="ctr"/>
            <a:endParaRPr lang="en-US" dirty="0"/>
          </a:p>
          <a:p>
            <a:pPr algn="ctr"/>
            <a:r>
              <a:rPr lang="en-US" sz="4000" b="1" dirty="0">
                <a:solidFill>
                  <a:srgbClr val="FF0000"/>
                </a:solidFill>
              </a:rPr>
              <a:t>TAKE AN ACTIVE ROLE IN MARKETING YOUR BOOK(S)</a:t>
            </a:r>
          </a:p>
        </p:txBody>
      </p:sp>
    </p:spTree>
    <p:extLst>
      <p:ext uri="{BB962C8B-B14F-4D97-AF65-F5344CB8AC3E}">
        <p14:creationId xmlns:p14="http://schemas.microsoft.com/office/powerpoint/2010/main" val="720199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sp>
        <p:nvSpPr>
          <p:cNvPr id="3" name="Content Placeholder 2"/>
          <p:cNvSpPr>
            <a:spLocks noGrp="1"/>
          </p:cNvSpPr>
          <p:nvPr>
            <p:ph idx="1"/>
          </p:nvPr>
        </p:nvSpPr>
        <p:spPr/>
        <p:txBody>
          <a:bodyPr/>
          <a:lstStyle/>
          <a:p>
            <a:pPr marL="0" indent="0">
              <a:buNone/>
            </a:pPr>
            <a:r>
              <a:rPr lang="en-US" dirty="0"/>
              <a:t>Type any questions in the chat feature here!</a:t>
            </a:r>
          </a:p>
          <a:p>
            <a:endParaRPr lang="en-US" dirty="0"/>
          </a:p>
        </p:txBody>
      </p:sp>
      <p:cxnSp>
        <p:nvCxnSpPr>
          <p:cNvPr id="5" name="Straight Arrow Connector 4"/>
          <p:cNvCxnSpPr/>
          <p:nvPr/>
        </p:nvCxnSpPr>
        <p:spPr>
          <a:xfrm flipH="1">
            <a:off x="2057400" y="3581400"/>
            <a:ext cx="2286000" cy="838200"/>
          </a:xfrm>
          <a:prstGeom prst="straightConnector1">
            <a:avLst/>
          </a:prstGeom>
          <a:ln w="1174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220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NEXT MONTH’S WEBINAR</a:t>
            </a:r>
          </a:p>
        </p:txBody>
      </p:sp>
      <p:sp>
        <p:nvSpPr>
          <p:cNvPr id="3" name="Content Placeholder 2"/>
          <p:cNvSpPr>
            <a:spLocks noGrp="1"/>
          </p:cNvSpPr>
          <p:nvPr>
            <p:ph idx="1"/>
          </p:nvPr>
        </p:nvSpPr>
        <p:spPr>
          <a:xfrm>
            <a:off x="457200" y="1676400"/>
            <a:ext cx="8229600" cy="5029200"/>
          </a:xfrm>
        </p:spPr>
        <p:txBody>
          <a:bodyPr>
            <a:normAutofit/>
          </a:bodyPr>
          <a:lstStyle/>
          <a:p>
            <a:pPr marL="393192" lvl="1" indent="0">
              <a:buClr>
                <a:schemeClr val="accent2">
                  <a:lumMod val="50000"/>
                </a:schemeClr>
              </a:buClr>
              <a:buNone/>
            </a:pPr>
            <a:r>
              <a:rPr lang="en-US" sz="3200" dirty="0"/>
              <a:t>	Saturday, February 10</a:t>
            </a:r>
            <a:r>
              <a:rPr lang="en-US" sz="3200" baseline="30000" dirty="0"/>
              <a:t>th</a:t>
            </a:r>
            <a:r>
              <a:rPr lang="en-US" sz="3200" dirty="0"/>
              <a:t>  11:00 a.m. EST</a:t>
            </a:r>
          </a:p>
          <a:p>
            <a:pPr marL="393192" lvl="1" indent="0">
              <a:buClr>
                <a:schemeClr val="accent2">
                  <a:lumMod val="50000"/>
                </a:schemeClr>
              </a:buClr>
              <a:buNone/>
            </a:pPr>
            <a:endParaRPr lang="en-US" sz="3200" dirty="0"/>
          </a:p>
          <a:p>
            <a:pPr marL="393192" lvl="1" indent="0" algn="ctr">
              <a:buClr>
                <a:schemeClr val="accent2">
                  <a:lumMod val="50000"/>
                </a:schemeClr>
              </a:buClr>
              <a:buNone/>
            </a:pPr>
            <a:r>
              <a:rPr lang="en-US" sz="4800" b="1" dirty="0">
                <a:solidFill>
                  <a:srgbClr val="FF0000"/>
                </a:solidFill>
              </a:rPr>
              <a:t>Using the Internet as a Marketing Tool</a:t>
            </a:r>
          </a:p>
          <a:p>
            <a:pPr lvl="1">
              <a:buClr>
                <a:schemeClr val="accent2">
                  <a:lumMod val="50000"/>
                </a:schemeClr>
              </a:buClr>
              <a:buFont typeface="Arial" pitchFamily="34" charset="0"/>
              <a:buChar char="•"/>
            </a:pPr>
            <a:endParaRPr lang="en-US" sz="3200" dirty="0"/>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899626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905000"/>
            <a:ext cx="104394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Thanks for joining us!</a:t>
            </a:r>
          </a:p>
        </p:txBody>
      </p:sp>
      <p:sp>
        <p:nvSpPr>
          <p:cNvPr id="3" name="Content Placeholder 2"/>
          <p:cNvSpPr>
            <a:spLocks noGrp="1"/>
          </p:cNvSpPr>
          <p:nvPr>
            <p:ph idx="1"/>
          </p:nvPr>
        </p:nvSpPr>
        <p:spPr>
          <a:xfrm>
            <a:off x="152400" y="2011680"/>
            <a:ext cx="8229600" cy="4693920"/>
          </a:xfrm>
        </p:spPr>
        <p:txBody>
          <a:bodyPr>
            <a:normAutofit lnSpcReduction="10000"/>
          </a:bodyPr>
          <a:lstStyle/>
          <a:p>
            <a:pPr marL="0" indent="0" algn="ctr">
              <a:buNone/>
            </a:pPr>
            <a:r>
              <a:rPr lang="en-US" dirty="0"/>
              <a:t>Have a great weekend!</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Bqbpublishing.com</a:t>
            </a:r>
          </a:p>
          <a:p>
            <a:pPr marL="0" indent="0" algn="ctr">
              <a:buNone/>
            </a:pPr>
            <a:r>
              <a:rPr lang="en-US" dirty="0"/>
              <a:t>Writelife.com</a:t>
            </a:r>
          </a:p>
        </p:txBody>
      </p:sp>
      <p:pic>
        <p:nvPicPr>
          <p:cNvPr id="4" name="Picture 3"/>
          <p:cNvPicPr>
            <a:picLocks noChangeAspect="1"/>
          </p:cNvPicPr>
          <p:nvPr/>
        </p:nvPicPr>
        <p:blipFill>
          <a:blip r:embed="rId2" cstate="print"/>
          <a:stretch>
            <a:fillRect/>
          </a:stretch>
        </p:blipFill>
        <p:spPr>
          <a:xfrm>
            <a:off x="2514600" y="3009261"/>
            <a:ext cx="4191000" cy="2357437"/>
          </a:xfrm>
          <a:prstGeom prst="rect">
            <a:avLst/>
          </a:prstGeom>
        </p:spPr>
      </p:pic>
    </p:spTree>
    <p:extLst>
      <p:ext uri="{BB962C8B-B14F-4D97-AF65-F5344CB8AC3E}">
        <p14:creationId xmlns:p14="http://schemas.microsoft.com/office/powerpoint/2010/main" val="158206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Types of Giveaways (legal stuff)	</a:t>
            </a:r>
          </a:p>
        </p:txBody>
      </p:sp>
      <p:sp>
        <p:nvSpPr>
          <p:cNvPr id="3" name="Content Placeholder 2"/>
          <p:cNvSpPr>
            <a:spLocks noGrp="1"/>
          </p:cNvSpPr>
          <p:nvPr>
            <p:ph idx="1"/>
          </p:nvPr>
        </p:nvSpPr>
        <p:spPr>
          <a:xfrm>
            <a:off x="457200" y="1676400"/>
            <a:ext cx="8229600" cy="5029200"/>
          </a:xfrm>
        </p:spPr>
        <p:txBody>
          <a:bodyPr>
            <a:normAutofit/>
          </a:bodyPr>
          <a:lstStyle/>
          <a:p>
            <a:pPr lvl="0">
              <a:buClr>
                <a:schemeClr val="accent2">
                  <a:lumMod val="50000"/>
                </a:schemeClr>
              </a:buClr>
              <a:buFont typeface="Arial" pitchFamily="34" charset="0"/>
              <a:buChar char="•"/>
            </a:pPr>
            <a:r>
              <a:rPr lang="en-US" sz="3200" dirty="0"/>
              <a:t>Sweepstakes</a:t>
            </a:r>
          </a:p>
          <a:p>
            <a:pPr lvl="1">
              <a:buClr>
                <a:schemeClr val="accent2">
                  <a:lumMod val="50000"/>
                </a:schemeClr>
              </a:buClr>
              <a:buFont typeface="Wingdings" panose="05000000000000000000" pitchFamily="2" charset="2"/>
              <a:buChar char="§"/>
            </a:pPr>
            <a:r>
              <a:rPr lang="en-US" sz="3000" dirty="0"/>
              <a:t>A winner is chosen at random. No purchase is necessary to enter</a:t>
            </a:r>
          </a:p>
          <a:p>
            <a:pPr lvl="0">
              <a:buClr>
                <a:schemeClr val="accent2">
                  <a:lumMod val="50000"/>
                </a:schemeClr>
              </a:buClr>
              <a:buFont typeface="Arial" pitchFamily="34" charset="0"/>
              <a:buChar char="•"/>
            </a:pPr>
            <a:r>
              <a:rPr lang="en-US" sz="3200" dirty="0"/>
              <a:t>Contest</a:t>
            </a:r>
          </a:p>
          <a:p>
            <a:pPr lvl="1">
              <a:buClr>
                <a:schemeClr val="accent2">
                  <a:lumMod val="50000"/>
                </a:schemeClr>
              </a:buClr>
              <a:buFont typeface="Wingdings" panose="05000000000000000000" pitchFamily="2" charset="2"/>
              <a:buChar char="§"/>
            </a:pPr>
            <a:r>
              <a:rPr lang="en-US" sz="3000" dirty="0"/>
              <a:t>A winner is chosen on merit. (Photo, writing, etc.)</a:t>
            </a:r>
          </a:p>
          <a:p>
            <a:pPr lvl="0">
              <a:buClr>
                <a:schemeClr val="accent2">
                  <a:lumMod val="50000"/>
                </a:schemeClr>
              </a:buClr>
              <a:buFont typeface="Arial" pitchFamily="34" charset="0"/>
              <a:buChar char="•"/>
            </a:pPr>
            <a:r>
              <a:rPr lang="en-US" sz="3200" dirty="0"/>
              <a:t>Lottery</a:t>
            </a:r>
          </a:p>
          <a:p>
            <a:pPr lvl="1">
              <a:buClr>
                <a:schemeClr val="accent2">
                  <a:lumMod val="50000"/>
                </a:schemeClr>
              </a:buClr>
              <a:buFont typeface="Wingdings" panose="05000000000000000000" pitchFamily="2" charset="2"/>
              <a:buChar char="§"/>
            </a:pPr>
            <a:r>
              <a:rPr lang="en-US" sz="3000" dirty="0"/>
              <a:t>Purchase is necessary. Winner chosen at random</a:t>
            </a:r>
          </a:p>
          <a:p>
            <a:pPr lvl="0">
              <a:buClr>
                <a:schemeClr val="accent2">
                  <a:lumMod val="50000"/>
                </a:schemeClr>
              </a:buClr>
              <a:buFont typeface="Arial" pitchFamily="34" charset="0"/>
              <a:buChar char="•"/>
            </a:pPr>
            <a:endParaRPr lang="en-US" sz="3200" dirty="0"/>
          </a:p>
          <a:p>
            <a:endParaRPr lang="en-US" dirty="0"/>
          </a:p>
        </p:txBody>
      </p:sp>
    </p:spTree>
    <p:extLst>
      <p:ext uri="{BB962C8B-B14F-4D97-AF65-F5344CB8AC3E}">
        <p14:creationId xmlns:p14="http://schemas.microsoft.com/office/powerpoint/2010/main" val="107365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6AEB-97F1-446D-89DE-864AD46363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501974-C114-4D32-B2C2-1EBAD61E7CF7}"/>
              </a:ext>
            </a:extLst>
          </p:cNvPr>
          <p:cNvSpPr>
            <a:spLocks noGrp="1"/>
          </p:cNvSpPr>
          <p:nvPr>
            <p:ph idx="1"/>
          </p:nvPr>
        </p:nvSpPr>
        <p:spPr/>
        <p:txBody>
          <a:bodyPr/>
          <a:lstStyle/>
          <a:p>
            <a:endParaRPr lang="en-US"/>
          </a:p>
        </p:txBody>
      </p:sp>
      <p:pic>
        <p:nvPicPr>
          <p:cNvPr id="1026" name="Picture 2" descr="Get creative with your Instagram contest images.">
            <a:extLst>
              <a:ext uri="{FF2B5EF4-FFF2-40B4-BE49-F238E27FC236}">
                <a16:creationId xmlns:a16="http://schemas.microsoft.com/office/drawing/2014/main" id="{382FB853-E23F-41ED-9358-7109A98DF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73444"/>
            <a:ext cx="8229600" cy="528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80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Types of Prizes	</a:t>
            </a:r>
          </a:p>
        </p:txBody>
      </p:sp>
      <p:sp>
        <p:nvSpPr>
          <p:cNvPr id="3" name="Content Placeholder 2"/>
          <p:cNvSpPr>
            <a:spLocks noGrp="1"/>
          </p:cNvSpPr>
          <p:nvPr>
            <p:ph idx="1"/>
          </p:nvPr>
        </p:nvSpPr>
        <p:spPr>
          <a:xfrm>
            <a:off x="457200" y="1676400"/>
            <a:ext cx="8229600" cy="5029200"/>
          </a:xfrm>
        </p:spPr>
        <p:txBody>
          <a:bodyPr>
            <a:normAutofit fontScale="55000" lnSpcReduction="20000"/>
          </a:bodyPr>
          <a:lstStyle/>
          <a:p>
            <a:pPr>
              <a:buClr>
                <a:schemeClr val="accent2">
                  <a:lumMod val="50000"/>
                </a:schemeClr>
              </a:buClr>
              <a:buFont typeface="Arial" pitchFamily="34" charset="0"/>
              <a:buChar char="•"/>
            </a:pPr>
            <a:r>
              <a:rPr lang="en-US" sz="3500" dirty="0"/>
              <a:t>Strategies</a:t>
            </a:r>
            <a:r>
              <a:rPr lang="en-US" sz="4800" dirty="0"/>
              <a:t> </a:t>
            </a:r>
            <a:r>
              <a:rPr lang="en-US" sz="2400" dirty="0">
                <a:hlinkClick r:id="rId2"/>
              </a:rPr>
              <a:t>www.janefriedman.com/book-giveaways/</a:t>
            </a:r>
            <a:endParaRPr lang="en-US" sz="2400" dirty="0"/>
          </a:p>
          <a:p>
            <a:pPr lvl="0">
              <a:buClr>
                <a:schemeClr val="accent2">
                  <a:lumMod val="50000"/>
                </a:schemeClr>
              </a:buClr>
              <a:buFont typeface="Arial" pitchFamily="34" charset="0"/>
              <a:buChar char="•"/>
            </a:pPr>
            <a:r>
              <a:rPr lang="en-US" sz="3200" dirty="0"/>
              <a:t>Your print book (signed)</a:t>
            </a:r>
          </a:p>
          <a:p>
            <a:pPr lvl="1">
              <a:buClr>
                <a:schemeClr val="accent2">
                  <a:lumMod val="50000"/>
                </a:schemeClr>
              </a:buClr>
              <a:buFont typeface="Wingdings" panose="05000000000000000000" pitchFamily="2" charset="2"/>
              <a:buChar char="§"/>
            </a:pPr>
            <a:r>
              <a:rPr lang="en-US" sz="3000" dirty="0"/>
              <a:t>If you’re an unknown author, this might not be incentive enough </a:t>
            </a:r>
          </a:p>
          <a:p>
            <a:pPr lvl="0">
              <a:buClr>
                <a:schemeClr val="accent2">
                  <a:lumMod val="50000"/>
                </a:schemeClr>
              </a:buClr>
              <a:buFont typeface="Arial" pitchFamily="34" charset="0"/>
              <a:buChar char="•"/>
            </a:pPr>
            <a:r>
              <a:rPr lang="en-US" sz="3200" dirty="0"/>
              <a:t>Your eBook to everyone who enters</a:t>
            </a:r>
          </a:p>
          <a:p>
            <a:pPr lvl="1">
              <a:buClr>
                <a:schemeClr val="accent2">
                  <a:lumMod val="50000"/>
                </a:schemeClr>
              </a:buClr>
              <a:buFont typeface="Wingdings" panose="05000000000000000000" pitchFamily="2" charset="2"/>
              <a:buChar char="§"/>
            </a:pPr>
            <a:r>
              <a:rPr lang="en-US" sz="3000" dirty="0"/>
              <a:t>For each eBook we have on the </a:t>
            </a:r>
            <a:r>
              <a:rPr lang="en-US" sz="3000" dirty="0" err="1"/>
              <a:t>iBookstore</a:t>
            </a:r>
            <a:r>
              <a:rPr lang="en-US" sz="3000" dirty="0"/>
              <a:t>, we can get up to 250 free codes. The codes expire in 30 days and can be gotten in small quantities. (Email Terri)</a:t>
            </a:r>
          </a:p>
          <a:p>
            <a:pPr lvl="2">
              <a:buClr>
                <a:schemeClr val="accent2">
                  <a:lumMod val="50000"/>
                </a:schemeClr>
              </a:buClr>
              <a:buFont typeface="Courier New" panose="02070309020205020404" pitchFamily="49" charset="0"/>
              <a:buChar char="o"/>
            </a:pPr>
            <a:r>
              <a:rPr lang="en-US" sz="2700" dirty="0"/>
              <a:t>The goal here would be to get reviews for your book </a:t>
            </a:r>
          </a:p>
          <a:p>
            <a:pPr lvl="0">
              <a:buClr>
                <a:schemeClr val="accent2">
                  <a:lumMod val="50000"/>
                </a:schemeClr>
              </a:buClr>
              <a:buFont typeface="Arial" pitchFamily="34" charset="0"/>
              <a:buChar char="•"/>
            </a:pPr>
            <a:r>
              <a:rPr lang="en-US" sz="3200" dirty="0"/>
              <a:t> $25 coffee </a:t>
            </a:r>
            <a:r>
              <a:rPr lang="en-US" sz="3200" dirty="0" err="1"/>
              <a:t>giftcard</a:t>
            </a:r>
            <a:r>
              <a:rPr lang="en-US" sz="3200" dirty="0"/>
              <a:t> (or something similar)</a:t>
            </a:r>
          </a:p>
          <a:p>
            <a:pPr lvl="0">
              <a:buClr>
                <a:schemeClr val="accent2">
                  <a:lumMod val="50000"/>
                </a:schemeClr>
              </a:buClr>
              <a:buFont typeface="Arial" pitchFamily="34" charset="0"/>
              <a:buChar char="•"/>
            </a:pPr>
            <a:r>
              <a:rPr lang="en-US" sz="3200" dirty="0"/>
              <a:t> Join with other authors, run a joint contest, and offer a larger prize </a:t>
            </a:r>
          </a:p>
          <a:p>
            <a:pPr lvl="0">
              <a:buClr>
                <a:schemeClr val="accent2">
                  <a:lumMod val="50000"/>
                </a:schemeClr>
              </a:buClr>
              <a:buFont typeface="Arial" pitchFamily="34" charset="0"/>
              <a:buChar char="•"/>
            </a:pPr>
            <a:r>
              <a:rPr lang="en-US" sz="3200" dirty="0"/>
              <a:t>Offer a BOGO (Buy One Get One)</a:t>
            </a:r>
          </a:p>
          <a:p>
            <a:pPr lvl="1">
              <a:buClr>
                <a:schemeClr val="accent2">
                  <a:lumMod val="50000"/>
                </a:schemeClr>
              </a:buClr>
              <a:buFont typeface="Arial" pitchFamily="34" charset="0"/>
              <a:buChar char="•"/>
            </a:pPr>
            <a:r>
              <a:rPr lang="en-US" sz="3000" dirty="0"/>
              <a:t>Ask readers to email a proof of purchase and the email of a friend they’d like an eBook copy gifted to.</a:t>
            </a:r>
          </a:p>
          <a:p>
            <a:pPr lvl="1">
              <a:buClr>
                <a:schemeClr val="accent2">
                  <a:lumMod val="50000"/>
                </a:schemeClr>
              </a:buClr>
              <a:buFont typeface="Arial" pitchFamily="34" charset="0"/>
              <a:buChar char="•"/>
            </a:pPr>
            <a:r>
              <a:rPr lang="en-US" sz="3000" dirty="0"/>
              <a:t>Ask readers to email you a proof of purchase to get the first 3-5 chapters of your upcoming book in advance. </a:t>
            </a:r>
          </a:p>
          <a:p>
            <a:pPr lvl="1">
              <a:buClr>
                <a:schemeClr val="accent2">
                  <a:lumMod val="50000"/>
                </a:schemeClr>
              </a:buClr>
              <a:buFont typeface="Arial" pitchFamily="34" charset="0"/>
              <a:buChar char="•"/>
            </a:pPr>
            <a:r>
              <a:rPr lang="en-US" sz="3000" dirty="0"/>
              <a:t>With proof of purchase, you’ll send them:</a:t>
            </a:r>
          </a:p>
          <a:p>
            <a:pPr lvl="2">
              <a:buClr>
                <a:schemeClr val="accent2">
                  <a:lumMod val="50000"/>
                </a:schemeClr>
              </a:buClr>
              <a:buFont typeface="Arial" pitchFamily="34" charset="0"/>
              <a:buChar char="•"/>
            </a:pPr>
            <a:r>
              <a:rPr lang="en-US" sz="2700" dirty="0"/>
              <a:t>Character profiles or background info that isn’t in your books</a:t>
            </a:r>
          </a:p>
          <a:p>
            <a:pPr lvl="2">
              <a:buClr>
                <a:schemeClr val="accent2">
                  <a:lumMod val="50000"/>
                </a:schemeClr>
              </a:buClr>
              <a:buFont typeface="Arial" pitchFamily="34" charset="0"/>
              <a:buChar char="•"/>
            </a:pPr>
            <a:r>
              <a:rPr lang="en-US" sz="2700" dirty="0"/>
              <a:t>For nonfiction, you can send: quizzes, super short workbooks</a:t>
            </a:r>
          </a:p>
          <a:p>
            <a:pPr lvl="1">
              <a:buClr>
                <a:schemeClr val="accent2">
                  <a:lumMod val="50000"/>
                </a:schemeClr>
              </a:buClr>
              <a:buFont typeface="Arial" pitchFamily="34" charset="0"/>
              <a:buChar char="•"/>
            </a:pPr>
            <a:endParaRPr lang="en-US" sz="3000" dirty="0"/>
          </a:p>
          <a:p>
            <a:pPr lvl="0">
              <a:buClr>
                <a:schemeClr val="accent2">
                  <a:lumMod val="50000"/>
                </a:schemeClr>
              </a:buClr>
              <a:buFont typeface="Arial" pitchFamily="34" charset="0"/>
              <a:buChar char="•"/>
            </a:pPr>
            <a:endParaRPr lang="en-US" sz="3200" dirty="0"/>
          </a:p>
          <a:p>
            <a:endParaRPr lang="en-US" dirty="0"/>
          </a:p>
        </p:txBody>
      </p:sp>
    </p:spTree>
    <p:extLst>
      <p:ext uri="{BB962C8B-B14F-4D97-AF65-F5344CB8AC3E}">
        <p14:creationId xmlns:p14="http://schemas.microsoft.com/office/powerpoint/2010/main" val="2839519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Sites for Giveaways	</a:t>
            </a:r>
          </a:p>
        </p:txBody>
      </p:sp>
      <p:sp>
        <p:nvSpPr>
          <p:cNvPr id="3" name="Content Placeholder 2"/>
          <p:cNvSpPr>
            <a:spLocks noGrp="1"/>
          </p:cNvSpPr>
          <p:nvPr>
            <p:ph idx="1"/>
          </p:nvPr>
        </p:nvSpPr>
        <p:spPr>
          <a:xfrm>
            <a:off x="457200" y="1676400"/>
            <a:ext cx="8229600" cy="5029200"/>
          </a:xfrm>
        </p:spPr>
        <p:txBody>
          <a:bodyPr>
            <a:normAutofit/>
          </a:bodyPr>
          <a:lstStyle/>
          <a:p>
            <a:pPr lvl="0">
              <a:buClr>
                <a:schemeClr val="accent2">
                  <a:lumMod val="50000"/>
                </a:schemeClr>
              </a:buClr>
              <a:buFont typeface="Arial" pitchFamily="34" charset="0"/>
              <a:buChar char="•"/>
            </a:pPr>
            <a:r>
              <a:rPr lang="en-US" sz="3200" dirty="0"/>
              <a:t>Amazon</a:t>
            </a:r>
          </a:p>
          <a:p>
            <a:pPr lvl="0">
              <a:buClr>
                <a:schemeClr val="accent2">
                  <a:lumMod val="50000"/>
                </a:schemeClr>
              </a:buClr>
              <a:buFont typeface="Arial" pitchFamily="34" charset="0"/>
              <a:buChar char="•"/>
            </a:pPr>
            <a:r>
              <a:rPr lang="en-US" sz="3200" dirty="0"/>
              <a:t>Goodreads</a:t>
            </a:r>
          </a:p>
          <a:p>
            <a:pPr lvl="0">
              <a:buClr>
                <a:schemeClr val="accent2">
                  <a:lumMod val="50000"/>
                </a:schemeClr>
              </a:buClr>
              <a:buFont typeface="Arial" pitchFamily="34" charset="0"/>
              <a:buChar char="•"/>
            </a:pPr>
            <a:r>
              <a:rPr lang="en-US" sz="3200" dirty="0"/>
              <a:t>Your Blog </a:t>
            </a:r>
          </a:p>
          <a:p>
            <a:pPr lvl="0">
              <a:buClr>
                <a:schemeClr val="accent2">
                  <a:lumMod val="50000"/>
                </a:schemeClr>
              </a:buClr>
              <a:buFont typeface="Arial" pitchFamily="34" charset="0"/>
              <a:buChar char="•"/>
            </a:pPr>
            <a:r>
              <a:rPr lang="en-US" sz="3200" dirty="0"/>
              <a:t>Facebook</a:t>
            </a:r>
          </a:p>
          <a:p>
            <a:pPr lvl="0">
              <a:buClr>
                <a:schemeClr val="accent2">
                  <a:lumMod val="50000"/>
                </a:schemeClr>
              </a:buClr>
              <a:buFont typeface="Arial" pitchFamily="34" charset="0"/>
              <a:buChar char="•"/>
            </a:pPr>
            <a:r>
              <a:rPr lang="en-US" sz="3200" dirty="0"/>
              <a:t>Twitter</a:t>
            </a:r>
          </a:p>
          <a:p>
            <a:pPr lvl="0">
              <a:buClr>
                <a:schemeClr val="accent2">
                  <a:lumMod val="50000"/>
                </a:schemeClr>
              </a:buClr>
              <a:buFont typeface="Arial" pitchFamily="34" charset="0"/>
              <a:buChar char="•"/>
            </a:pPr>
            <a:r>
              <a:rPr lang="en-US" sz="3200" dirty="0"/>
              <a:t>Instagram</a:t>
            </a:r>
          </a:p>
          <a:p>
            <a:pPr lvl="0">
              <a:buClr>
                <a:schemeClr val="accent2">
                  <a:lumMod val="50000"/>
                </a:schemeClr>
              </a:buClr>
              <a:buFont typeface="Arial" pitchFamily="34" charset="0"/>
              <a:buChar char="•"/>
            </a:pPr>
            <a:r>
              <a:rPr lang="en-US" sz="3200" dirty="0"/>
              <a:t>Twitter</a:t>
            </a:r>
          </a:p>
          <a:p>
            <a:pPr lvl="0">
              <a:buClr>
                <a:schemeClr val="accent2">
                  <a:lumMod val="50000"/>
                </a:schemeClr>
              </a:buClr>
              <a:buFont typeface="Arial" pitchFamily="34" charset="0"/>
              <a:buChar char="•"/>
            </a:pPr>
            <a:r>
              <a:rPr lang="en-US" sz="3200" dirty="0"/>
              <a:t>YouTube </a:t>
            </a:r>
          </a:p>
          <a:p>
            <a:pPr lvl="0">
              <a:buClr>
                <a:schemeClr val="accent2">
                  <a:lumMod val="50000"/>
                </a:schemeClr>
              </a:buClr>
              <a:buFont typeface="Arial" pitchFamily="34" charset="0"/>
              <a:buChar char="•"/>
            </a:pPr>
            <a:endParaRPr lang="en-US" sz="3200" dirty="0"/>
          </a:p>
          <a:p>
            <a:endParaRPr lang="en-US" dirty="0"/>
          </a:p>
        </p:txBody>
      </p:sp>
    </p:spTree>
    <p:extLst>
      <p:ext uri="{BB962C8B-B14F-4D97-AF65-F5344CB8AC3E}">
        <p14:creationId xmlns:p14="http://schemas.microsoft.com/office/powerpoint/2010/main" val="332451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Help With Giveaways	</a:t>
            </a:r>
          </a:p>
        </p:txBody>
      </p:sp>
      <p:sp>
        <p:nvSpPr>
          <p:cNvPr id="3" name="Content Placeholder 2"/>
          <p:cNvSpPr>
            <a:spLocks noGrp="1"/>
          </p:cNvSpPr>
          <p:nvPr>
            <p:ph idx="1"/>
          </p:nvPr>
        </p:nvSpPr>
        <p:spPr>
          <a:xfrm>
            <a:off x="457200" y="1676400"/>
            <a:ext cx="8229600" cy="5029200"/>
          </a:xfrm>
        </p:spPr>
        <p:txBody>
          <a:bodyPr>
            <a:normAutofit/>
          </a:bodyPr>
          <a:lstStyle/>
          <a:p>
            <a:pPr lvl="0">
              <a:buClr>
                <a:schemeClr val="accent2">
                  <a:lumMod val="50000"/>
                </a:schemeClr>
              </a:buClr>
              <a:buFont typeface="Arial" pitchFamily="34" charset="0"/>
              <a:buChar char="•"/>
            </a:pPr>
            <a:r>
              <a:rPr lang="en-US" sz="3200" dirty="0" err="1"/>
              <a:t>Rafflecopter</a:t>
            </a:r>
            <a:r>
              <a:rPr lang="en-US" sz="3200" dirty="0"/>
              <a:t> </a:t>
            </a:r>
            <a:r>
              <a:rPr lang="en-US" sz="3200" dirty="0">
                <a:hlinkClick r:id="rId2"/>
              </a:rPr>
              <a:t>www.rafflecopter.com</a:t>
            </a:r>
            <a:endParaRPr lang="en-US" sz="3200" dirty="0"/>
          </a:p>
          <a:p>
            <a:pPr lvl="0">
              <a:buClr>
                <a:schemeClr val="accent2">
                  <a:lumMod val="50000"/>
                </a:schemeClr>
              </a:buClr>
              <a:buFont typeface="Arial" pitchFamily="34" charset="0"/>
              <a:buChar char="•"/>
            </a:pPr>
            <a:r>
              <a:rPr lang="en-US" sz="3200" dirty="0" err="1"/>
              <a:t>Shortstack</a:t>
            </a:r>
            <a:r>
              <a:rPr lang="en-US" sz="3200" dirty="0"/>
              <a:t> </a:t>
            </a:r>
            <a:r>
              <a:rPr lang="en-US" sz="3200" dirty="0">
                <a:hlinkClick r:id="rId3"/>
              </a:rPr>
              <a:t>www.shortstack.com</a:t>
            </a:r>
            <a:endParaRPr lang="en-US" sz="3200" dirty="0"/>
          </a:p>
          <a:p>
            <a:pPr lvl="0">
              <a:buClr>
                <a:schemeClr val="accent2">
                  <a:lumMod val="50000"/>
                </a:schemeClr>
              </a:buClr>
              <a:buFont typeface="Arial" pitchFamily="34" charset="0"/>
              <a:buChar char="•"/>
            </a:pPr>
            <a:r>
              <a:rPr lang="en-US" sz="3200" dirty="0"/>
              <a:t>Gleam </a:t>
            </a:r>
            <a:r>
              <a:rPr lang="en-US" sz="3200" dirty="0">
                <a:hlinkClick r:id="rId4"/>
              </a:rPr>
              <a:t>https://gleam.io/app/competitions</a:t>
            </a:r>
            <a:endParaRPr lang="en-US" sz="3200" dirty="0"/>
          </a:p>
          <a:p>
            <a:pPr lvl="0">
              <a:buClr>
                <a:schemeClr val="accent2">
                  <a:lumMod val="50000"/>
                </a:schemeClr>
              </a:buClr>
              <a:buFont typeface="Arial" pitchFamily="34" charset="0"/>
              <a:buChar char="•"/>
            </a:pPr>
            <a:r>
              <a:rPr lang="en-US" sz="3200" dirty="0" err="1"/>
              <a:t>KingSumo</a:t>
            </a:r>
            <a:r>
              <a:rPr lang="en-US" sz="3200" dirty="0"/>
              <a:t> </a:t>
            </a:r>
            <a:r>
              <a:rPr lang="en-US" sz="3000" dirty="0">
                <a:hlinkClick r:id="rId5"/>
              </a:rPr>
              <a:t>http://kingsumo.com/apps/giveaways/</a:t>
            </a:r>
            <a:endParaRPr lang="en-US" sz="3000" dirty="0"/>
          </a:p>
          <a:p>
            <a:pPr lvl="0">
              <a:buClr>
                <a:schemeClr val="accent2">
                  <a:lumMod val="50000"/>
                </a:schemeClr>
              </a:buClr>
              <a:buFont typeface="Arial" pitchFamily="34" charset="0"/>
              <a:buChar char="•"/>
            </a:pPr>
            <a:r>
              <a:rPr lang="en-US" sz="2800" dirty="0" err="1"/>
              <a:t>Wishpond</a:t>
            </a:r>
            <a:r>
              <a:rPr lang="en-US" sz="2800" dirty="0"/>
              <a:t> </a:t>
            </a:r>
            <a:r>
              <a:rPr lang="en-US" sz="3000" dirty="0">
                <a:hlinkClick r:id="rId6"/>
              </a:rPr>
              <a:t>https://www.wishpond.com/social-promotions/</a:t>
            </a:r>
            <a:endParaRPr lang="en-US" sz="3000" dirty="0"/>
          </a:p>
          <a:p>
            <a:pPr lvl="0">
              <a:buClr>
                <a:schemeClr val="accent2">
                  <a:lumMod val="50000"/>
                </a:schemeClr>
              </a:buClr>
              <a:buFont typeface="Arial" pitchFamily="34" charset="0"/>
              <a:buChar char="•"/>
            </a:pPr>
            <a:endParaRPr lang="en-US" sz="3000" dirty="0"/>
          </a:p>
          <a:p>
            <a:pPr lvl="0">
              <a:buClr>
                <a:schemeClr val="accent2">
                  <a:lumMod val="50000"/>
                </a:schemeClr>
              </a:buClr>
              <a:buFont typeface="Arial" pitchFamily="34" charset="0"/>
              <a:buChar char="•"/>
            </a:pPr>
            <a:endParaRPr lang="en-US" sz="3200" dirty="0"/>
          </a:p>
          <a:p>
            <a:endParaRPr lang="en-US" dirty="0"/>
          </a:p>
        </p:txBody>
      </p:sp>
    </p:spTree>
    <p:extLst>
      <p:ext uri="{BB962C8B-B14F-4D97-AF65-F5344CB8AC3E}">
        <p14:creationId xmlns:p14="http://schemas.microsoft.com/office/powerpoint/2010/main" val="209975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a:bodyPr>
          <a:lstStyle/>
          <a:p>
            <a:r>
              <a:rPr lang="en-US" sz="3600" b="1" dirty="0"/>
              <a:t>Hosting a Contest to Promote Your Book</a:t>
            </a:r>
          </a:p>
        </p:txBody>
      </p:sp>
      <p:sp>
        <p:nvSpPr>
          <p:cNvPr id="3" name="Content Placeholder 2"/>
          <p:cNvSpPr>
            <a:spLocks noGrp="1"/>
          </p:cNvSpPr>
          <p:nvPr>
            <p:ph idx="1"/>
          </p:nvPr>
        </p:nvSpPr>
        <p:spPr>
          <a:xfrm>
            <a:off x="457200" y="1676400"/>
            <a:ext cx="8229600" cy="5029200"/>
          </a:xfrm>
        </p:spPr>
        <p:txBody>
          <a:bodyPr>
            <a:normAutofit fontScale="77500" lnSpcReduction="20000"/>
          </a:bodyPr>
          <a:lstStyle/>
          <a:p>
            <a:pPr marL="514350" lvl="0" indent="-514350">
              <a:buClr>
                <a:schemeClr val="accent2">
                  <a:lumMod val="50000"/>
                </a:schemeClr>
              </a:buClr>
              <a:buFont typeface="+mj-lt"/>
              <a:buAutoNum type="arabicPeriod"/>
            </a:pPr>
            <a:r>
              <a:rPr lang="en-US" sz="3200" dirty="0"/>
              <a:t>Find a creative idea that helps spread the word</a:t>
            </a:r>
          </a:p>
          <a:p>
            <a:pPr marL="514350" lvl="0" indent="-514350">
              <a:buClr>
                <a:schemeClr val="accent2">
                  <a:lumMod val="50000"/>
                </a:schemeClr>
              </a:buClr>
              <a:buFont typeface="+mj-lt"/>
              <a:buAutoNum type="arabicPeriod"/>
            </a:pPr>
            <a:r>
              <a:rPr lang="en-US" sz="3200" dirty="0"/>
              <a:t>Research other author contests to see what makes them appealing</a:t>
            </a:r>
          </a:p>
          <a:p>
            <a:pPr marL="514350" lvl="0" indent="-514350">
              <a:buClr>
                <a:schemeClr val="accent2">
                  <a:lumMod val="50000"/>
                </a:schemeClr>
              </a:buClr>
              <a:buFont typeface="+mj-lt"/>
              <a:buAutoNum type="arabicPeriod"/>
            </a:pPr>
            <a:r>
              <a:rPr lang="en-US" sz="3200" dirty="0"/>
              <a:t>Publicize</a:t>
            </a:r>
          </a:p>
          <a:p>
            <a:pPr marL="514350" lvl="0" indent="-514350">
              <a:buClr>
                <a:schemeClr val="accent2">
                  <a:lumMod val="50000"/>
                </a:schemeClr>
              </a:buClr>
              <a:buFont typeface="+mj-lt"/>
              <a:buAutoNum type="arabicPeriod"/>
            </a:pPr>
            <a:r>
              <a:rPr lang="en-US" sz="3200" dirty="0"/>
              <a:t>Set Clear Rules</a:t>
            </a:r>
          </a:p>
          <a:p>
            <a:pPr marL="514350" lvl="0" indent="-514350">
              <a:buClr>
                <a:schemeClr val="accent2">
                  <a:lumMod val="50000"/>
                </a:schemeClr>
              </a:buClr>
              <a:buFont typeface="+mj-lt"/>
              <a:buAutoNum type="arabicPeriod"/>
            </a:pPr>
            <a:r>
              <a:rPr lang="en-US" sz="3200" dirty="0"/>
              <a:t>Choose your prize</a:t>
            </a:r>
          </a:p>
          <a:p>
            <a:pPr marL="514350" lvl="0" indent="-514350">
              <a:buClr>
                <a:schemeClr val="accent2">
                  <a:lumMod val="50000"/>
                </a:schemeClr>
              </a:buClr>
              <a:buFont typeface="+mj-lt"/>
              <a:buAutoNum type="arabicPeriod"/>
            </a:pPr>
            <a:r>
              <a:rPr lang="en-US" sz="3200" dirty="0"/>
              <a:t>Keep it simple</a:t>
            </a:r>
          </a:p>
          <a:p>
            <a:pPr marL="514350" lvl="0" indent="-514350">
              <a:buClr>
                <a:schemeClr val="accent2">
                  <a:lumMod val="50000"/>
                </a:schemeClr>
              </a:buClr>
              <a:buFont typeface="+mj-lt"/>
              <a:buAutoNum type="arabicPeriod"/>
            </a:pPr>
            <a:r>
              <a:rPr lang="en-US" sz="3200" dirty="0"/>
              <a:t>Follow the guidelines and regulations on the different media sites</a:t>
            </a:r>
          </a:p>
          <a:p>
            <a:pPr marL="514350" lvl="0" indent="-514350">
              <a:buClr>
                <a:schemeClr val="accent2">
                  <a:lumMod val="50000"/>
                </a:schemeClr>
              </a:buClr>
              <a:buFont typeface="+mj-lt"/>
              <a:buAutoNum type="arabicPeriod"/>
            </a:pPr>
            <a:r>
              <a:rPr lang="en-US" sz="3200" dirty="0"/>
              <a:t>Follow up with your winner. Don’t leave them hanging. Get that prize out immediately and announce the winner.</a:t>
            </a:r>
          </a:p>
          <a:p>
            <a:pPr marL="514350" lvl="0" indent="-514350">
              <a:buClr>
                <a:schemeClr val="accent2">
                  <a:lumMod val="50000"/>
                </a:schemeClr>
              </a:buClr>
              <a:buFont typeface="+mj-lt"/>
              <a:buAutoNum type="arabicPeriod"/>
            </a:pPr>
            <a:r>
              <a:rPr lang="en-US" sz="3200" dirty="0"/>
              <a:t>Consider featuring an interview with the winner on your blog, YouTube etc. </a:t>
            </a:r>
          </a:p>
          <a:p>
            <a:endParaRPr lang="en-US" dirty="0"/>
          </a:p>
        </p:txBody>
      </p:sp>
    </p:spTree>
    <p:extLst>
      <p:ext uri="{BB962C8B-B14F-4D97-AF65-F5344CB8AC3E}">
        <p14:creationId xmlns:p14="http://schemas.microsoft.com/office/powerpoint/2010/main" val="2217771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13043</TotalTime>
  <Words>1617</Words>
  <Application>Microsoft Office PowerPoint</Application>
  <PresentationFormat>On-screen Show (4:3)</PresentationFormat>
  <Paragraphs>240</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Cambria</vt:lpstr>
      <vt:lpstr>Constantia</vt:lpstr>
      <vt:lpstr>Courier New</vt:lpstr>
      <vt:lpstr>Wingdings</vt:lpstr>
      <vt:lpstr>Wingdings 2</vt:lpstr>
      <vt:lpstr>Flow</vt:lpstr>
      <vt:lpstr>The Power of Giveaways</vt:lpstr>
      <vt:lpstr>Overview </vt:lpstr>
      <vt:lpstr>Why Giveaways? </vt:lpstr>
      <vt:lpstr>Types of Giveaways (legal stuff) </vt:lpstr>
      <vt:lpstr>PowerPoint Presentation</vt:lpstr>
      <vt:lpstr>Types of Prizes </vt:lpstr>
      <vt:lpstr>Sites for Giveaways </vt:lpstr>
      <vt:lpstr>Help With Giveaways </vt:lpstr>
      <vt:lpstr>Hosting a Contest to Promote Your Book</vt:lpstr>
      <vt:lpstr>Establishing Rules for Your Giveaways </vt:lpstr>
      <vt:lpstr>Amazon Giveaways </vt:lpstr>
      <vt:lpstr>PowerPoint Presentation</vt:lpstr>
      <vt:lpstr>PowerPoint Presentation</vt:lpstr>
      <vt:lpstr>PowerPoint Presentation</vt:lpstr>
      <vt:lpstr>PowerPoint Presentation</vt:lpstr>
      <vt:lpstr>Goodreads Giveaways </vt:lpstr>
      <vt:lpstr>PowerPoint Presentation</vt:lpstr>
      <vt:lpstr>Goodreads Giveaways </vt:lpstr>
      <vt:lpstr>Goodreads Giveaways </vt:lpstr>
      <vt:lpstr>Giveaways on Your Blog </vt:lpstr>
      <vt:lpstr>FaceBook Giveaways </vt:lpstr>
      <vt:lpstr>PowerPoint Presentation</vt:lpstr>
      <vt:lpstr>Instagram Giveaways </vt:lpstr>
      <vt:lpstr>Instagram Giveaways (cont’d) </vt:lpstr>
      <vt:lpstr>PowerPoint Presentation</vt:lpstr>
      <vt:lpstr>Instagram Giveaways (cont’d)</vt:lpstr>
      <vt:lpstr>Twitter Giveaways </vt:lpstr>
      <vt:lpstr>PowerPoint Presentation</vt:lpstr>
      <vt:lpstr>YouTube Giveaways </vt:lpstr>
      <vt:lpstr>YouTube Giveaways </vt:lpstr>
      <vt:lpstr>PowerPoint Presentation</vt:lpstr>
      <vt:lpstr>Promote Your Giveaways</vt:lpstr>
      <vt:lpstr>Summary</vt:lpstr>
      <vt:lpstr>PowerPoint Presentation</vt:lpstr>
      <vt:lpstr>Questions?</vt:lpstr>
      <vt:lpstr>NEXT MONTH’S WEBINAR</vt:lpstr>
      <vt:lpstr>Thanks for joining us!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637</cp:revision>
  <cp:lastPrinted>2017-12-05T22:23:51Z</cp:lastPrinted>
  <dcterms:created xsi:type="dcterms:W3CDTF">2013-04-11T21:57:35Z</dcterms:created>
  <dcterms:modified xsi:type="dcterms:W3CDTF">2018-01-16T17:53:04Z</dcterms:modified>
</cp:coreProperties>
</file>