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sldIdLst>
    <p:sldId id="256" r:id="rId2"/>
    <p:sldId id="261" r:id="rId3"/>
    <p:sldId id="405" r:id="rId4"/>
    <p:sldId id="327" r:id="rId5"/>
    <p:sldId id="344" r:id="rId6"/>
    <p:sldId id="429" r:id="rId7"/>
    <p:sldId id="406" r:id="rId8"/>
    <p:sldId id="407" r:id="rId9"/>
    <p:sldId id="385" r:id="rId10"/>
    <p:sldId id="408" r:id="rId11"/>
    <p:sldId id="388" r:id="rId12"/>
    <p:sldId id="409" r:id="rId13"/>
    <p:sldId id="410" r:id="rId14"/>
    <p:sldId id="376" r:id="rId15"/>
    <p:sldId id="413" r:id="rId16"/>
    <p:sldId id="414" r:id="rId17"/>
    <p:sldId id="411" r:id="rId18"/>
    <p:sldId id="412" r:id="rId19"/>
    <p:sldId id="391" r:id="rId20"/>
    <p:sldId id="430" r:id="rId21"/>
    <p:sldId id="431" r:id="rId22"/>
    <p:sldId id="415" r:id="rId23"/>
    <p:sldId id="416" r:id="rId24"/>
    <p:sldId id="386" r:id="rId25"/>
    <p:sldId id="426" r:id="rId26"/>
    <p:sldId id="420" r:id="rId27"/>
    <p:sldId id="417" r:id="rId28"/>
    <p:sldId id="418" r:id="rId29"/>
    <p:sldId id="419" r:id="rId30"/>
    <p:sldId id="372" r:id="rId31"/>
    <p:sldId id="427" r:id="rId32"/>
    <p:sldId id="428" r:id="rId33"/>
    <p:sldId id="421" r:id="rId34"/>
    <p:sldId id="377" r:id="rId35"/>
    <p:sldId id="422" r:id="rId36"/>
    <p:sldId id="392" r:id="rId37"/>
    <p:sldId id="423" r:id="rId38"/>
    <p:sldId id="382" r:id="rId39"/>
    <p:sldId id="424" r:id="rId40"/>
    <p:sldId id="379" r:id="rId41"/>
    <p:sldId id="425" r:id="rId42"/>
    <p:sldId id="370" r:id="rId43"/>
    <p:sldId id="270" r:id="rId44"/>
    <p:sldId id="371" r:id="rId45"/>
    <p:sldId id="266"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12" autoAdjust="0"/>
  </p:normalViewPr>
  <p:slideViewPr>
    <p:cSldViewPr>
      <p:cViewPr varScale="1">
        <p:scale>
          <a:sx n="108" d="100"/>
          <a:sy n="108" d="100"/>
        </p:scale>
        <p:origin x="17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2/8/2018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2/8/2018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2/8/2018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babooks.org/" TargetMode="External"/><Relationship Id="rId7" Type="http://schemas.openxmlformats.org/officeDocument/2006/relationships/hyperlink" Target="http://www.nciba.com/" TargetMode="External"/><Relationship Id="rId2" Type="http://schemas.openxmlformats.org/officeDocument/2006/relationships/hyperlink" Target="http://www.pnba.org/" TargetMode="External"/><Relationship Id="rId1" Type="http://schemas.openxmlformats.org/officeDocument/2006/relationships/slideLayout" Target="../slideLayouts/slideLayout2.xml"/><Relationship Id="rId6" Type="http://schemas.openxmlformats.org/officeDocument/2006/relationships/hyperlink" Target="http://www.mountainsplains.org/" TargetMode="External"/><Relationship Id="rId5" Type="http://schemas.openxmlformats.org/officeDocument/2006/relationships/hyperlink" Target="http://midwestbooksellers.org/" TargetMode="External"/><Relationship Id="rId4" Type="http://schemas.openxmlformats.org/officeDocument/2006/relationships/hyperlink" Target="http://www.gliba.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February 10,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What We Do To Promote Your Books and What You Can Do To Expand On It</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eBook Distribution – What You Can Do</a:t>
            </a:r>
            <a:r>
              <a:rPr lang="en-US" b="1" dirty="0"/>
              <a:t>	</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lvl="0">
              <a:buClr>
                <a:schemeClr val="accent2">
                  <a:lumMod val="50000"/>
                </a:schemeClr>
              </a:buClr>
              <a:buFont typeface="Arial" pitchFamily="34" charset="0"/>
              <a:buChar char="•"/>
            </a:pPr>
            <a:r>
              <a:rPr lang="en-US" sz="3000" dirty="0"/>
              <a:t>Continually promote your eBook(s) via links from your website, on your social media, etc.  </a:t>
            </a:r>
          </a:p>
          <a:p>
            <a:pPr lvl="0">
              <a:buClr>
                <a:schemeClr val="accent2">
                  <a:lumMod val="50000"/>
                </a:schemeClr>
              </a:buClr>
              <a:buFont typeface="Arial" pitchFamily="34" charset="0"/>
              <a:buChar char="•"/>
            </a:pPr>
            <a:r>
              <a:rPr lang="en-US" sz="3000" dirty="0"/>
              <a:t>Watch your metadata, etc. on the different websites and let Jennifer know if there are typos, etc. so we can get them fixed. </a:t>
            </a:r>
          </a:p>
          <a:p>
            <a:pPr lvl="0">
              <a:buClr>
                <a:schemeClr val="accent2">
                  <a:lumMod val="50000"/>
                </a:schemeClr>
              </a:buClr>
              <a:buFont typeface="Arial" pitchFamily="34" charset="0"/>
              <a:buChar char="•"/>
            </a:pPr>
            <a:r>
              <a:rPr lang="en-US" sz="3000" dirty="0"/>
              <a:t>Use the information from last month’s webinar on giveaways to help promote your eBook.</a:t>
            </a:r>
          </a:p>
          <a:p>
            <a:pPr lvl="0">
              <a:buClr>
                <a:schemeClr val="accent2">
                  <a:lumMod val="50000"/>
                </a:schemeClr>
              </a:buClr>
              <a:buFont typeface="Arial" pitchFamily="34" charset="0"/>
              <a:buChar char="•"/>
            </a:pPr>
            <a:r>
              <a:rPr lang="en-US" sz="3000" dirty="0"/>
              <a:t>Create marketing campaigns that can use the </a:t>
            </a:r>
            <a:r>
              <a:rPr lang="en-US" sz="3000" dirty="0" err="1"/>
              <a:t>iBookstore</a:t>
            </a:r>
            <a:r>
              <a:rPr lang="en-US" sz="3000" dirty="0"/>
              <a:t> codes for your eBook(s).</a:t>
            </a:r>
          </a:p>
          <a:p>
            <a:pPr lvl="0">
              <a:buClr>
                <a:schemeClr val="accent2">
                  <a:lumMod val="50000"/>
                </a:schemeClr>
              </a:buClr>
              <a:buFont typeface="Arial" pitchFamily="34" charset="0"/>
              <a:buChar char="•"/>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36118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ARCs (Advance Review Copies)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a:buClr>
                <a:schemeClr val="accent2">
                  <a:lumMod val="50000"/>
                </a:schemeClr>
              </a:buClr>
              <a:buFont typeface="Arial" pitchFamily="34" charset="0"/>
              <a:buChar char="•"/>
            </a:pPr>
            <a:r>
              <a:rPr lang="en-US" sz="1800" dirty="0"/>
              <a:t>About six months before your book releases, we create an ARC (Advance Review Copy) of it.</a:t>
            </a:r>
          </a:p>
          <a:p>
            <a:pPr>
              <a:buClr>
                <a:schemeClr val="accent2">
                  <a:lumMod val="50000"/>
                </a:schemeClr>
              </a:buClr>
              <a:buFont typeface="Arial" pitchFamily="34" charset="0"/>
              <a:buChar char="•"/>
            </a:pPr>
            <a:r>
              <a:rPr lang="en-US" sz="1800" dirty="0"/>
              <a:t>The cover has a banner that says “Not For Sale . Uncorrected Proof  . Advance Reading Copy”</a:t>
            </a:r>
          </a:p>
          <a:p>
            <a:pPr>
              <a:buClr>
                <a:schemeClr val="accent2">
                  <a:lumMod val="50000"/>
                </a:schemeClr>
              </a:buClr>
              <a:buFont typeface="Arial" pitchFamily="34" charset="0"/>
              <a:buChar char="•"/>
            </a:pPr>
            <a:r>
              <a:rPr lang="en-US" sz="1800" dirty="0"/>
              <a:t>The back cover contains the book blurb as well as an overview of the marketing campaign for your book </a:t>
            </a:r>
          </a:p>
          <a:p>
            <a:pPr>
              <a:buClr>
                <a:schemeClr val="accent2">
                  <a:lumMod val="50000"/>
                </a:schemeClr>
              </a:buClr>
              <a:buFont typeface="Arial" pitchFamily="34" charset="0"/>
              <a:buChar char="•"/>
            </a:pPr>
            <a:r>
              <a:rPr lang="en-US" sz="1800" dirty="0"/>
              <a:t>We send 27-53 copies (depending on the genre) to IPG for distribution to their sales reps</a:t>
            </a:r>
          </a:p>
          <a:p>
            <a:pPr>
              <a:buClr>
                <a:schemeClr val="accent2">
                  <a:lumMod val="50000"/>
                </a:schemeClr>
              </a:buClr>
              <a:buFont typeface="Arial" pitchFamily="34" charset="0"/>
              <a:buChar char="•"/>
            </a:pPr>
            <a:r>
              <a:rPr lang="en-US" sz="1800" dirty="0"/>
              <a:t>About 3-4 months before release, we send ARCs to top reviewers such as:</a:t>
            </a:r>
          </a:p>
          <a:p>
            <a:pPr lvl="1">
              <a:buClr>
                <a:schemeClr val="accent2">
                  <a:lumMod val="50000"/>
                </a:schemeClr>
              </a:buClr>
              <a:buFont typeface="Arial" pitchFamily="34" charset="0"/>
              <a:buChar char="•"/>
            </a:pPr>
            <a:r>
              <a:rPr lang="en-US" sz="1600" dirty="0"/>
              <a:t>Publisher’s Weekly</a:t>
            </a:r>
          </a:p>
          <a:p>
            <a:pPr lvl="1">
              <a:buClr>
                <a:schemeClr val="accent2">
                  <a:lumMod val="50000"/>
                </a:schemeClr>
              </a:buClr>
              <a:buFont typeface="Arial" pitchFamily="34" charset="0"/>
              <a:buChar char="•"/>
            </a:pPr>
            <a:r>
              <a:rPr lang="en-US" sz="1600" dirty="0" err="1"/>
              <a:t>Kirkus</a:t>
            </a:r>
            <a:endParaRPr lang="en-US" sz="1600" dirty="0"/>
          </a:p>
          <a:p>
            <a:pPr lvl="1">
              <a:buClr>
                <a:schemeClr val="accent2">
                  <a:lumMod val="50000"/>
                </a:schemeClr>
              </a:buClr>
              <a:buFont typeface="Arial" pitchFamily="34" charset="0"/>
              <a:buChar char="•"/>
            </a:pPr>
            <a:r>
              <a:rPr lang="en-US" sz="1600" dirty="0"/>
              <a:t>Library Journal</a:t>
            </a:r>
          </a:p>
          <a:p>
            <a:pPr lvl="1">
              <a:buClr>
                <a:schemeClr val="accent2">
                  <a:lumMod val="50000"/>
                </a:schemeClr>
              </a:buClr>
              <a:buFont typeface="Arial" pitchFamily="34" charset="0"/>
              <a:buChar char="•"/>
            </a:pPr>
            <a:r>
              <a:rPr lang="en-US" sz="1600" dirty="0"/>
              <a:t>School Library Journal</a:t>
            </a:r>
          </a:p>
          <a:p>
            <a:pPr lvl="1">
              <a:buClr>
                <a:schemeClr val="accent2">
                  <a:lumMod val="50000"/>
                </a:schemeClr>
              </a:buClr>
              <a:buFont typeface="Arial" pitchFamily="34" charset="0"/>
              <a:buChar char="•"/>
            </a:pPr>
            <a:r>
              <a:rPr lang="en-US" sz="1600" dirty="0"/>
              <a:t>Horn Book Magazine</a:t>
            </a:r>
          </a:p>
          <a:p>
            <a:pPr lvl="1">
              <a:buClr>
                <a:schemeClr val="accent2">
                  <a:lumMod val="50000"/>
                </a:schemeClr>
              </a:buClr>
              <a:buFont typeface="Arial" pitchFamily="34" charset="0"/>
              <a:buChar char="•"/>
            </a:pPr>
            <a:r>
              <a:rPr lang="en-US" sz="1600" dirty="0" err="1"/>
              <a:t>BookList</a:t>
            </a:r>
            <a:endParaRPr lang="en-US" sz="1600" dirty="0"/>
          </a:p>
          <a:p>
            <a:pPr lvl="1">
              <a:buClr>
                <a:schemeClr val="accent2">
                  <a:lumMod val="50000"/>
                </a:schemeClr>
              </a:buClr>
              <a:buFont typeface="Arial" pitchFamily="34" charset="0"/>
              <a:buChar char="•"/>
            </a:pPr>
            <a:r>
              <a:rPr lang="en-US" sz="1600" dirty="0"/>
              <a:t>Etc. (We choose different options for each book depending on the genre, age range, etc.)</a:t>
            </a:r>
          </a:p>
          <a:p>
            <a:pPr>
              <a:buClr>
                <a:schemeClr val="accent2">
                  <a:lumMod val="50000"/>
                </a:schemeClr>
              </a:buClr>
              <a:buFont typeface="Arial" pitchFamily="34" charset="0"/>
              <a:buChar char="•"/>
            </a:pPr>
            <a:r>
              <a:rPr lang="en-US" sz="1800" dirty="0"/>
              <a:t>A copy of the ARC is sent to the author and ARCs are made available for purchase by the author for your marketing and early review efforts    </a:t>
            </a:r>
          </a:p>
          <a:p>
            <a:pPr lvl="1">
              <a:buClr>
                <a:schemeClr val="accent2">
                  <a:lumMod val="50000"/>
                </a:schemeClr>
              </a:buClr>
              <a:buFont typeface="Arial" pitchFamily="34" charset="0"/>
              <a:buChar char="•"/>
            </a:pPr>
            <a:endParaRPr lang="en-US" sz="3000" dirty="0"/>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83951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A824-A7AB-4017-B01B-52848AC013B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02CDBF5-A678-48B9-BCF9-1AD9682F08A5}"/>
              </a:ext>
            </a:extLst>
          </p:cNvPr>
          <p:cNvPicPr>
            <a:picLocks noGrp="1" noChangeAspect="1"/>
          </p:cNvPicPr>
          <p:nvPr>
            <p:ph idx="1"/>
          </p:nvPr>
        </p:nvPicPr>
        <p:blipFill>
          <a:blip r:embed="rId2"/>
          <a:stretch>
            <a:fillRect/>
          </a:stretch>
        </p:blipFill>
        <p:spPr>
          <a:xfrm>
            <a:off x="152400" y="1010970"/>
            <a:ext cx="9235722" cy="5313629"/>
          </a:xfrm>
          <a:prstGeom prst="rect">
            <a:avLst/>
          </a:prstGeom>
        </p:spPr>
      </p:pic>
    </p:spTree>
    <p:extLst>
      <p:ext uri="{BB962C8B-B14F-4D97-AF65-F5344CB8AC3E}">
        <p14:creationId xmlns:p14="http://schemas.microsoft.com/office/powerpoint/2010/main" val="12213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ARCs– What You Can Do</a:t>
            </a:r>
            <a:r>
              <a:rPr lang="en-US" b="1" dirty="0"/>
              <a:t>	</a:t>
            </a:r>
          </a:p>
        </p:txBody>
      </p:sp>
      <p:sp>
        <p:nvSpPr>
          <p:cNvPr id="3" name="Content Placeholder 2"/>
          <p:cNvSpPr>
            <a:spLocks noGrp="1"/>
          </p:cNvSpPr>
          <p:nvPr>
            <p:ph idx="1"/>
          </p:nvPr>
        </p:nvSpPr>
        <p:spPr>
          <a:xfrm>
            <a:off x="457200" y="1676400"/>
            <a:ext cx="8229600" cy="5029200"/>
          </a:xfrm>
        </p:spPr>
        <p:txBody>
          <a:bodyPr>
            <a:normAutofit fontScale="85000" lnSpcReduction="10000"/>
          </a:bodyPr>
          <a:lstStyle/>
          <a:p>
            <a:pPr lvl="0">
              <a:buClr>
                <a:schemeClr val="accent2">
                  <a:lumMod val="50000"/>
                </a:schemeClr>
              </a:buClr>
              <a:buFont typeface="Arial" pitchFamily="34" charset="0"/>
              <a:buChar char="•"/>
            </a:pPr>
            <a:r>
              <a:rPr lang="en-US" sz="3900" dirty="0"/>
              <a:t>Create your own review list of entities and people of influence that you can send ARCs to</a:t>
            </a:r>
          </a:p>
          <a:p>
            <a:pPr lvl="0">
              <a:buClr>
                <a:schemeClr val="accent2">
                  <a:lumMod val="50000"/>
                </a:schemeClr>
              </a:buClr>
              <a:buFont typeface="Arial" pitchFamily="34" charset="0"/>
              <a:buChar char="•"/>
            </a:pPr>
            <a:r>
              <a:rPr lang="en-US" sz="3900" dirty="0"/>
              <a:t>When you get your copy of your ARC, let Terri know how many ARCs you want to order and use them to gain reviews and influence for your upcoming title</a:t>
            </a:r>
          </a:p>
          <a:p>
            <a:pPr lvl="0">
              <a:buClr>
                <a:schemeClr val="accent2">
                  <a:lumMod val="50000"/>
                </a:schemeClr>
              </a:buClr>
              <a:buFont typeface="Arial" pitchFamily="34" charset="0"/>
              <a:buChar char="•"/>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9725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a:t>Reviews – What We Do With Them</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r>
              <a:rPr lang="en-US" sz="2800" dirty="0"/>
              <a:t>When reviews come in, we use them in various ways:</a:t>
            </a:r>
          </a:p>
          <a:p>
            <a:pPr lvl="0">
              <a:buClr>
                <a:schemeClr val="accent2">
                  <a:lumMod val="50000"/>
                </a:schemeClr>
              </a:buClr>
              <a:buFont typeface="Arial" panose="020B0604020202020204" pitchFamily="34" charset="0"/>
              <a:buChar char="•"/>
            </a:pPr>
            <a:r>
              <a:rPr lang="en-US" sz="2800" dirty="0"/>
              <a:t>Some are used for the front cover, back cover, or interior first few pages of your book</a:t>
            </a:r>
          </a:p>
          <a:p>
            <a:pPr lvl="0">
              <a:buClr>
                <a:schemeClr val="accent2">
                  <a:lumMod val="50000"/>
                </a:schemeClr>
              </a:buClr>
              <a:buFont typeface="Arial" panose="020B0604020202020204" pitchFamily="34" charset="0"/>
              <a:buChar char="•"/>
            </a:pPr>
            <a:r>
              <a:rPr lang="en-US" sz="2800" dirty="0"/>
              <a:t>They are posted on our social media</a:t>
            </a:r>
          </a:p>
          <a:p>
            <a:pPr lvl="0">
              <a:buClr>
                <a:schemeClr val="accent2">
                  <a:lumMod val="50000"/>
                </a:schemeClr>
              </a:buClr>
              <a:buFont typeface="Arial" panose="020B0604020202020204" pitchFamily="34" charset="0"/>
              <a:buChar char="•"/>
            </a:pPr>
            <a:r>
              <a:rPr lang="en-US" sz="2800" dirty="0"/>
              <a:t>We have a special section on our websites for reviews – the best ones are posted there</a:t>
            </a:r>
          </a:p>
          <a:p>
            <a:pPr lvl="0">
              <a:buClr>
                <a:schemeClr val="accent2">
                  <a:lumMod val="50000"/>
                </a:schemeClr>
              </a:buClr>
              <a:buFont typeface="Arial" panose="020B0604020202020204" pitchFamily="34" charset="0"/>
              <a:buChar char="•"/>
            </a:pPr>
            <a:r>
              <a:rPr lang="en-US" sz="2800" dirty="0"/>
              <a:t>They are sent to IPG for the sales reps to use</a:t>
            </a:r>
          </a:p>
        </p:txBody>
      </p:sp>
    </p:spTree>
    <p:extLst>
      <p:ext uri="{BB962C8B-B14F-4D97-AF65-F5344CB8AC3E}">
        <p14:creationId xmlns:p14="http://schemas.microsoft.com/office/powerpoint/2010/main" val="332451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CCDA-CB53-43B6-A20B-E2DE5B70588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E2A00B9-AB80-4F97-A3AF-B51D5BA46857}"/>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414601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F2D0-2142-4AFF-AD03-D762048C7F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710900-B1EA-4488-B26A-C86BE05A8489}"/>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110328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Reviews – What You Can Do With Them</a:t>
            </a:r>
            <a:r>
              <a:rPr lang="en-US" b="1" dirty="0"/>
              <a:t>	</a:t>
            </a: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marL="0" lvl="0" indent="0">
              <a:buClr>
                <a:schemeClr val="accent2">
                  <a:lumMod val="50000"/>
                </a:schemeClr>
              </a:buClr>
              <a:buNone/>
            </a:pPr>
            <a:r>
              <a:rPr lang="en-US" sz="1900" dirty="0"/>
              <a:t>Post them on:</a:t>
            </a:r>
          </a:p>
          <a:p>
            <a:pPr lvl="0">
              <a:buClr>
                <a:schemeClr val="accent2">
                  <a:lumMod val="50000"/>
                </a:schemeClr>
              </a:buClr>
              <a:buFont typeface="Arial" pitchFamily="34" charset="0"/>
              <a:buChar char="•"/>
            </a:pPr>
            <a:r>
              <a:rPr lang="en-US" sz="1900" dirty="0"/>
              <a:t>Your Website</a:t>
            </a:r>
          </a:p>
          <a:p>
            <a:pPr lvl="0">
              <a:buClr>
                <a:schemeClr val="accent2">
                  <a:lumMod val="50000"/>
                </a:schemeClr>
              </a:buClr>
              <a:buFont typeface="Arial" pitchFamily="34" charset="0"/>
              <a:buChar char="•"/>
            </a:pPr>
            <a:r>
              <a:rPr lang="en-US" sz="1900" dirty="0"/>
              <a:t>Goodreads</a:t>
            </a:r>
          </a:p>
          <a:p>
            <a:pPr lvl="0">
              <a:buClr>
                <a:schemeClr val="accent2">
                  <a:lumMod val="50000"/>
                </a:schemeClr>
              </a:buClr>
              <a:buFont typeface="Arial" pitchFamily="34" charset="0"/>
              <a:buChar char="•"/>
            </a:pPr>
            <a:r>
              <a:rPr lang="en-US" sz="1900" dirty="0"/>
              <a:t>Your Blog </a:t>
            </a:r>
          </a:p>
          <a:p>
            <a:pPr lvl="0">
              <a:buClr>
                <a:schemeClr val="accent2">
                  <a:lumMod val="50000"/>
                </a:schemeClr>
              </a:buClr>
              <a:buFont typeface="Arial" pitchFamily="34" charset="0"/>
              <a:buChar char="•"/>
            </a:pPr>
            <a:r>
              <a:rPr lang="en-US" sz="1900" dirty="0"/>
              <a:t>Facebook</a:t>
            </a:r>
          </a:p>
          <a:p>
            <a:pPr lvl="0">
              <a:buClr>
                <a:schemeClr val="accent2">
                  <a:lumMod val="50000"/>
                </a:schemeClr>
              </a:buClr>
              <a:buFont typeface="Arial" pitchFamily="34" charset="0"/>
              <a:buChar char="•"/>
            </a:pPr>
            <a:r>
              <a:rPr lang="en-US" sz="1900" dirty="0"/>
              <a:t>Twitter</a:t>
            </a:r>
          </a:p>
          <a:p>
            <a:pPr lvl="0">
              <a:buClr>
                <a:schemeClr val="accent2">
                  <a:lumMod val="50000"/>
                </a:schemeClr>
              </a:buClr>
              <a:buFont typeface="Arial" pitchFamily="34" charset="0"/>
              <a:buChar char="•"/>
            </a:pPr>
            <a:r>
              <a:rPr lang="en-US" sz="1900" dirty="0"/>
              <a:t>Instagram</a:t>
            </a:r>
          </a:p>
          <a:p>
            <a:pPr lvl="0">
              <a:buClr>
                <a:schemeClr val="accent2">
                  <a:lumMod val="50000"/>
                </a:schemeClr>
              </a:buClr>
              <a:buFont typeface="Arial" pitchFamily="34" charset="0"/>
              <a:buChar char="•"/>
            </a:pPr>
            <a:r>
              <a:rPr lang="en-US" sz="1900" dirty="0"/>
              <a:t>Twitter</a:t>
            </a:r>
          </a:p>
          <a:p>
            <a:pPr lvl="0">
              <a:buClr>
                <a:schemeClr val="accent2">
                  <a:lumMod val="50000"/>
                </a:schemeClr>
              </a:buClr>
              <a:buFont typeface="Arial" pitchFamily="34" charset="0"/>
              <a:buChar char="•"/>
            </a:pPr>
            <a:r>
              <a:rPr lang="en-US" sz="1900" dirty="0"/>
              <a:t>YouTube</a:t>
            </a:r>
          </a:p>
          <a:p>
            <a:pPr marL="0" lvl="0" indent="0">
              <a:buClr>
                <a:schemeClr val="accent2">
                  <a:lumMod val="50000"/>
                </a:schemeClr>
              </a:buClr>
              <a:buNone/>
            </a:pPr>
            <a:endParaRPr lang="en-US" sz="1900" dirty="0"/>
          </a:p>
          <a:p>
            <a:pPr marL="0" lvl="0" indent="0">
              <a:buClr>
                <a:schemeClr val="accent2">
                  <a:lumMod val="50000"/>
                </a:schemeClr>
              </a:buClr>
              <a:buNone/>
            </a:pPr>
            <a:r>
              <a:rPr lang="en-US" sz="1900" dirty="0"/>
              <a:t>For reviews in general:</a:t>
            </a:r>
          </a:p>
          <a:p>
            <a:pPr lvl="0">
              <a:buClr>
                <a:schemeClr val="accent2">
                  <a:lumMod val="50000"/>
                </a:schemeClr>
              </a:buClr>
              <a:buFont typeface="Arial" pitchFamily="34" charset="0"/>
              <a:buChar char="•"/>
            </a:pPr>
            <a:r>
              <a:rPr lang="en-US" sz="1900" dirty="0"/>
              <a:t>Keep asking for them, even after your book is in the marketplace or has been for some time</a:t>
            </a:r>
          </a:p>
          <a:p>
            <a:pPr lvl="1">
              <a:buClr>
                <a:schemeClr val="accent2">
                  <a:lumMod val="50000"/>
                </a:schemeClr>
              </a:buClr>
              <a:buFont typeface="Wingdings" panose="05000000000000000000" pitchFamily="2" charset="2"/>
              <a:buChar char="§"/>
            </a:pPr>
            <a:r>
              <a:rPr lang="en-US" sz="1900" dirty="0"/>
              <a:t>A review posted on social media can retrigger interest in your book.</a:t>
            </a:r>
          </a:p>
          <a:p>
            <a:pPr lvl="1">
              <a:buClr>
                <a:schemeClr val="accent2">
                  <a:lumMod val="50000"/>
                </a:schemeClr>
              </a:buClr>
              <a:buFont typeface="Wingdings" panose="05000000000000000000" pitchFamily="2" charset="2"/>
              <a:buChar char="§"/>
            </a:pPr>
            <a:r>
              <a:rPr lang="en-US" sz="1900" dirty="0"/>
              <a:t>Reviews on your website can help trigger SEOs which get you listed in searches </a:t>
            </a:r>
          </a:p>
          <a:p>
            <a:pPr lvl="0">
              <a:buClr>
                <a:schemeClr val="accent2">
                  <a:lumMod val="50000"/>
                </a:schemeClr>
              </a:buClr>
              <a:buFont typeface="Arial" pitchFamily="34" charset="0"/>
              <a:buChar char="•"/>
            </a:pPr>
            <a:r>
              <a:rPr lang="en-US" sz="1900" dirty="0"/>
              <a:t>Reviews on Amazon are important</a:t>
            </a:r>
          </a:p>
          <a:p>
            <a:pPr lvl="1">
              <a:buClr>
                <a:schemeClr val="accent2">
                  <a:lumMod val="50000"/>
                </a:schemeClr>
              </a:buClr>
              <a:buFont typeface="Wingdings" panose="05000000000000000000" pitchFamily="2" charset="2"/>
              <a:buChar char="§"/>
            </a:pPr>
            <a:r>
              <a:rPr lang="en-US" sz="1900" dirty="0"/>
              <a:t>People who buy in other places still look for reviews and author profile on Amazon</a:t>
            </a:r>
          </a:p>
          <a:p>
            <a:pPr lvl="1">
              <a:buClr>
                <a:schemeClr val="accent2">
                  <a:lumMod val="50000"/>
                </a:schemeClr>
              </a:buClr>
              <a:buFont typeface="Wingdings" panose="05000000000000000000" pitchFamily="2" charset="2"/>
              <a:buChar char="§"/>
            </a:pPr>
            <a:r>
              <a:rPr lang="en-US" sz="1900" dirty="0"/>
              <a:t>Reviews on Amazon impact the number of your books they stock and act in triggering the marketing features (people who bought this, bought these, etc.)</a:t>
            </a:r>
          </a:p>
          <a:p>
            <a:pPr lvl="1">
              <a:buClr>
                <a:schemeClr val="accent2">
                  <a:lumMod val="50000"/>
                </a:schemeClr>
              </a:buClr>
              <a:buFont typeface="Wingdings" panose="05000000000000000000" pitchFamily="2" charset="2"/>
              <a:buChar char="§"/>
            </a:pPr>
            <a:r>
              <a:rPr lang="en-US" sz="1900" dirty="0"/>
              <a:t>You need at least 10 reviews on Amazon for their algorithms to recognize your book</a:t>
            </a:r>
          </a:p>
          <a:p>
            <a:pPr lvl="1">
              <a:buClr>
                <a:schemeClr val="accent2">
                  <a:lumMod val="50000"/>
                </a:schemeClr>
              </a:buClr>
              <a:buFont typeface="Wingdings" panose="05000000000000000000" pitchFamily="2" charset="2"/>
              <a:buChar char="§"/>
            </a:pPr>
            <a:r>
              <a:rPr lang="en-US" sz="1900" dirty="0"/>
              <a:t>It takes 100 reviews on Amazon for all marketing features to kick in</a:t>
            </a:r>
          </a:p>
          <a:p>
            <a:pPr marL="393192" lvl="1"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29829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A95C-5FB9-4138-A918-66911D5603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57C1103-C03B-45A3-9737-DA9C9D5D24BC}"/>
              </a:ext>
            </a:extLst>
          </p:cNvPr>
          <p:cNvPicPr>
            <a:picLocks noGrp="1" noChangeAspect="1"/>
          </p:cNvPicPr>
          <p:nvPr>
            <p:ph idx="1"/>
          </p:nvPr>
        </p:nvPicPr>
        <p:blipFill>
          <a:blip r:embed="rId2"/>
          <a:stretch>
            <a:fillRect/>
          </a:stretch>
        </p:blipFill>
        <p:spPr>
          <a:xfrm>
            <a:off x="670278" y="704088"/>
            <a:ext cx="7803443" cy="6611112"/>
          </a:xfrm>
          <a:prstGeom prst="rect">
            <a:avLst/>
          </a:prstGeom>
        </p:spPr>
      </p:pic>
    </p:spTree>
    <p:extLst>
      <p:ext uri="{BB962C8B-B14F-4D97-AF65-F5344CB8AC3E}">
        <p14:creationId xmlns:p14="http://schemas.microsoft.com/office/powerpoint/2010/main" val="96690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Social Media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1800" dirty="0"/>
              <a:t>Our Social Media Manager, John Daly, maintains social media accounts for both BQB and WriteLife on the following sites:</a:t>
            </a:r>
          </a:p>
          <a:p>
            <a:pPr lvl="1">
              <a:buClr>
                <a:schemeClr val="accent2">
                  <a:lumMod val="50000"/>
                </a:schemeClr>
              </a:buClr>
              <a:buFont typeface="Wingdings" panose="05000000000000000000" pitchFamily="2" charset="2"/>
              <a:buChar char="§"/>
            </a:pPr>
            <a:r>
              <a:rPr lang="en-US" sz="1600" dirty="0"/>
              <a:t>Facebook</a:t>
            </a:r>
          </a:p>
          <a:p>
            <a:pPr lvl="1">
              <a:buClr>
                <a:schemeClr val="accent2">
                  <a:lumMod val="50000"/>
                </a:schemeClr>
              </a:buClr>
              <a:buFont typeface="Wingdings" panose="05000000000000000000" pitchFamily="2" charset="2"/>
              <a:buChar char="§"/>
            </a:pPr>
            <a:r>
              <a:rPr lang="en-US" sz="1600" dirty="0"/>
              <a:t>Twitters</a:t>
            </a:r>
          </a:p>
          <a:p>
            <a:pPr lvl="1">
              <a:buClr>
                <a:schemeClr val="accent2">
                  <a:lumMod val="50000"/>
                </a:schemeClr>
              </a:buClr>
              <a:buFont typeface="Wingdings" panose="05000000000000000000" pitchFamily="2" charset="2"/>
              <a:buChar char="§"/>
            </a:pPr>
            <a:r>
              <a:rPr lang="en-US" sz="1600" dirty="0"/>
              <a:t>LinkedIn</a:t>
            </a:r>
          </a:p>
          <a:p>
            <a:pPr lvl="1">
              <a:buClr>
                <a:schemeClr val="accent2">
                  <a:lumMod val="50000"/>
                </a:schemeClr>
              </a:buClr>
              <a:buFont typeface="Wingdings" panose="05000000000000000000" pitchFamily="2" charset="2"/>
              <a:buChar char="§"/>
            </a:pPr>
            <a:r>
              <a:rPr lang="en-US" sz="1600" dirty="0"/>
              <a:t>Pinterest</a:t>
            </a:r>
          </a:p>
          <a:p>
            <a:pPr lvl="1">
              <a:buClr>
                <a:schemeClr val="accent2">
                  <a:lumMod val="50000"/>
                </a:schemeClr>
              </a:buClr>
              <a:buFont typeface="Wingdings" panose="05000000000000000000" pitchFamily="2" charset="2"/>
              <a:buChar char="§"/>
            </a:pPr>
            <a:r>
              <a:rPr lang="en-US" sz="1600" dirty="0"/>
              <a:t>Instagram</a:t>
            </a:r>
          </a:p>
          <a:p>
            <a:pPr lvl="0">
              <a:buClr>
                <a:schemeClr val="accent2">
                  <a:lumMod val="50000"/>
                </a:schemeClr>
              </a:buClr>
              <a:buFont typeface="Arial" panose="020B0604020202020204" pitchFamily="34" charset="0"/>
              <a:buChar char="•"/>
            </a:pPr>
            <a:r>
              <a:rPr lang="en-US" sz="1800" dirty="0"/>
              <a:t>He creates posts for our books and authors on an ongoing basis and covers both new releases and back list titles. </a:t>
            </a:r>
          </a:p>
          <a:p>
            <a:pPr lvl="0">
              <a:buClr>
                <a:schemeClr val="accent2">
                  <a:lumMod val="50000"/>
                </a:schemeClr>
              </a:buClr>
              <a:buFont typeface="Arial" panose="020B0604020202020204" pitchFamily="34" charset="0"/>
              <a:buChar char="•"/>
            </a:pPr>
            <a:r>
              <a:rPr lang="en-US" sz="1800" dirty="0"/>
              <a:t>John follows the majority of our authors and reposts, retweets, etc.</a:t>
            </a:r>
          </a:p>
          <a:p>
            <a:pPr lvl="0">
              <a:buClr>
                <a:schemeClr val="accent2">
                  <a:lumMod val="50000"/>
                </a:schemeClr>
              </a:buClr>
              <a:buFont typeface="Arial" panose="020B0604020202020204" pitchFamily="34" charset="0"/>
              <a:buChar char="•"/>
            </a:pPr>
            <a:r>
              <a:rPr lang="en-US" sz="1800" dirty="0"/>
              <a:t>I follow BQB and WriteLife and repost and some of my followers repost as well</a:t>
            </a:r>
          </a:p>
          <a:p>
            <a:pPr lvl="1">
              <a:buClr>
                <a:schemeClr val="accent2">
                  <a:lumMod val="50000"/>
                </a:schemeClr>
              </a:buClr>
              <a:buFont typeface="Wingdings" panose="05000000000000000000" pitchFamily="2" charset="2"/>
              <a:buChar char="§"/>
            </a:pPr>
            <a:r>
              <a:rPr lang="en-US" sz="1600" dirty="0"/>
              <a:t>This is how we continue to get a larger following to you, your book(s), and your events </a:t>
            </a:r>
          </a:p>
          <a:p>
            <a:pPr lvl="0">
              <a:buClr>
                <a:schemeClr val="accent2">
                  <a:lumMod val="50000"/>
                </a:schemeClr>
              </a:buClr>
              <a:buFont typeface="Arial" panose="020B0604020202020204" pitchFamily="34" charset="0"/>
              <a:buChar char="•"/>
            </a:pPr>
            <a:r>
              <a:rPr lang="en-US" sz="1800" dirty="0"/>
              <a:t>We have a BQB/WriteLife group on Facebook where our authors can interact with each other, ask questions, etc. </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22177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Overview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Distribution </a:t>
            </a:r>
          </a:p>
          <a:p>
            <a:pPr lvl="0">
              <a:buClr>
                <a:schemeClr val="accent2">
                  <a:lumMod val="50000"/>
                </a:schemeClr>
              </a:buClr>
              <a:buFont typeface="Arial" pitchFamily="34" charset="0"/>
              <a:buChar char="•"/>
            </a:pPr>
            <a:r>
              <a:rPr lang="en-US" sz="4000" dirty="0"/>
              <a:t>Advance Review Copies</a:t>
            </a:r>
          </a:p>
          <a:p>
            <a:pPr lvl="0">
              <a:buClr>
                <a:schemeClr val="accent2">
                  <a:lumMod val="50000"/>
                </a:schemeClr>
              </a:buClr>
              <a:buFont typeface="Arial" pitchFamily="34" charset="0"/>
              <a:buChar char="•"/>
            </a:pPr>
            <a:r>
              <a:rPr lang="en-US" sz="4000" dirty="0"/>
              <a:t>Reviews</a:t>
            </a:r>
          </a:p>
          <a:p>
            <a:pPr lvl="0">
              <a:buClr>
                <a:schemeClr val="accent2">
                  <a:lumMod val="50000"/>
                </a:schemeClr>
              </a:buClr>
              <a:buFont typeface="Arial" pitchFamily="34" charset="0"/>
              <a:buChar char="•"/>
            </a:pPr>
            <a:r>
              <a:rPr lang="en-US" sz="4000" dirty="0"/>
              <a:t>Social Media </a:t>
            </a:r>
          </a:p>
          <a:p>
            <a:pPr lvl="0">
              <a:buClr>
                <a:schemeClr val="accent2">
                  <a:lumMod val="50000"/>
                </a:schemeClr>
              </a:buClr>
              <a:buFont typeface="Arial" pitchFamily="34" charset="0"/>
              <a:buChar char="•"/>
            </a:pPr>
            <a:r>
              <a:rPr lang="en-US" sz="4000" dirty="0" err="1"/>
              <a:t>BookBub</a:t>
            </a:r>
            <a:r>
              <a:rPr lang="en-US" sz="4000" dirty="0"/>
              <a:t> Ads</a:t>
            </a:r>
          </a:p>
          <a:p>
            <a:pPr lvl="0">
              <a:buClr>
                <a:schemeClr val="accent2">
                  <a:lumMod val="50000"/>
                </a:schemeClr>
              </a:buClr>
              <a:buFont typeface="Arial" pitchFamily="34" charset="0"/>
              <a:buChar char="•"/>
            </a:pPr>
            <a:r>
              <a:rPr lang="en-US" sz="4000" dirty="0"/>
              <a:t>Newsletter</a:t>
            </a:r>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83C2-CCF3-46D5-BCD0-F745B6EEA25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E7B2B33-9BA6-4F8F-98E6-AD8444C96698}"/>
              </a:ext>
            </a:extLst>
          </p:cNvPr>
          <p:cNvPicPr>
            <a:picLocks noGrp="1" noChangeAspect="1"/>
          </p:cNvPicPr>
          <p:nvPr>
            <p:ph idx="1"/>
          </p:nvPr>
        </p:nvPicPr>
        <p:blipFill>
          <a:blip r:embed="rId2"/>
          <a:stretch>
            <a:fillRect/>
          </a:stretch>
        </p:blipFill>
        <p:spPr>
          <a:xfrm>
            <a:off x="670278" y="381001"/>
            <a:ext cx="7803443" cy="5943600"/>
          </a:xfrm>
          <a:prstGeom prst="rect">
            <a:avLst/>
          </a:prstGeom>
        </p:spPr>
      </p:pic>
    </p:spTree>
    <p:extLst>
      <p:ext uri="{BB962C8B-B14F-4D97-AF65-F5344CB8AC3E}">
        <p14:creationId xmlns:p14="http://schemas.microsoft.com/office/powerpoint/2010/main" val="302724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E992-4C50-40C7-9067-A7329492F8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EDE069F-9F97-45C1-8143-2C4EC9140541}"/>
              </a:ext>
            </a:extLst>
          </p:cNvPr>
          <p:cNvPicPr>
            <a:picLocks noGrp="1" noChangeAspect="1"/>
          </p:cNvPicPr>
          <p:nvPr>
            <p:ph idx="1"/>
          </p:nvPr>
        </p:nvPicPr>
        <p:blipFill>
          <a:blip r:embed="rId2"/>
          <a:stretch>
            <a:fillRect/>
          </a:stretch>
        </p:blipFill>
        <p:spPr>
          <a:xfrm>
            <a:off x="670278" y="76200"/>
            <a:ext cx="7803443" cy="7010399"/>
          </a:xfrm>
          <a:prstGeom prst="rect">
            <a:avLst/>
          </a:prstGeom>
        </p:spPr>
      </p:pic>
    </p:spTree>
    <p:extLst>
      <p:ext uri="{BB962C8B-B14F-4D97-AF65-F5344CB8AC3E}">
        <p14:creationId xmlns:p14="http://schemas.microsoft.com/office/powerpoint/2010/main" val="226435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Social Media –What You Can Do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1800" dirty="0"/>
              <a:t>Make sure you follow both BQB and WriteLife on the following sites:</a:t>
            </a:r>
          </a:p>
          <a:p>
            <a:pPr lvl="1">
              <a:buClr>
                <a:schemeClr val="accent2">
                  <a:lumMod val="50000"/>
                </a:schemeClr>
              </a:buClr>
              <a:buFont typeface="Wingdings" panose="05000000000000000000" pitchFamily="2" charset="2"/>
              <a:buChar char="§"/>
            </a:pPr>
            <a:r>
              <a:rPr lang="en-US" sz="1600" dirty="0"/>
              <a:t>Facebook</a:t>
            </a:r>
          </a:p>
          <a:p>
            <a:pPr lvl="1">
              <a:buClr>
                <a:schemeClr val="accent2">
                  <a:lumMod val="50000"/>
                </a:schemeClr>
              </a:buClr>
              <a:buFont typeface="Wingdings" panose="05000000000000000000" pitchFamily="2" charset="2"/>
              <a:buChar char="§"/>
            </a:pPr>
            <a:r>
              <a:rPr lang="en-US" sz="1600" dirty="0"/>
              <a:t>Twitters</a:t>
            </a:r>
          </a:p>
          <a:p>
            <a:pPr lvl="1">
              <a:buClr>
                <a:schemeClr val="accent2">
                  <a:lumMod val="50000"/>
                </a:schemeClr>
              </a:buClr>
              <a:buFont typeface="Wingdings" panose="05000000000000000000" pitchFamily="2" charset="2"/>
              <a:buChar char="§"/>
            </a:pPr>
            <a:r>
              <a:rPr lang="en-US" sz="1600" dirty="0"/>
              <a:t>LinkedIn</a:t>
            </a:r>
          </a:p>
          <a:p>
            <a:pPr lvl="1">
              <a:buClr>
                <a:schemeClr val="accent2">
                  <a:lumMod val="50000"/>
                </a:schemeClr>
              </a:buClr>
              <a:buFont typeface="Wingdings" panose="05000000000000000000" pitchFamily="2" charset="2"/>
              <a:buChar char="§"/>
            </a:pPr>
            <a:r>
              <a:rPr lang="en-US" sz="1600" dirty="0"/>
              <a:t>Pinterest</a:t>
            </a:r>
          </a:p>
          <a:p>
            <a:pPr lvl="1">
              <a:buClr>
                <a:schemeClr val="accent2">
                  <a:lumMod val="50000"/>
                </a:schemeClr>
              </a:buClr>
              <a:buFont typeface="Wingdings" panose="05000000000000000000" pitchFamily="2" charset="2"/>
              <a:buChar char="§"/>
            </a:pPr>
            <a:r>
              <a:rPr lang="en-US" sz="1600" dirty="0"/>
              <a:t>Instagram</a:t>
            </a:r>
          </a:p>
          <a:p>
            <a:pPr lvl="0">
              <a:buClr>
                <a:schemeClr val="accent2">
                  <a:lumMod val="50000"/>
                </a:schemeClr>
              </a:buClr>
              <a:buFont typeface="Arial" panose="020B0604020202020204" pitchFamily="34" charset="0"/>
              <a:buChar char="•"/>
            </a:pPr>
            <a:r>
              <a:rPr lang="en-US" sz="1800" dirty="0"/>
              <a:t>Repost, retweet, etc. </a:t>
            </a:r>
          </a:p>
          <a:p>
            <a:pPr lvl="0">
              <a:buClr>
                <a:schemeClr val="accent2">
                  <a:lumMod val="50000"/>
                </a:schemeClr>
              </a:buClr>
              <a:buFont typeface="Arial" panose="020B0604020202020204" pitchFamily="34" charset="0"/>
              <a:buChar char="•"/>
            </a:pPr>
            <a:r>
              <a:rPr lang="en-US" sz="1800" dirty="0"/>
              <a:t>Follow your fellow BQB/WriteLife authors and ask them to do the same for you</a:t>
            </a:r>
          </a:p>
          <a:p>
            <a:pPr lvl="0">
              <a:buClr>
                <a:schemeClr val="accent2">
                  <a:lumMod val="50000"/>
                </a:schemeClr>
              </a:buClr>
              <a:buFont typeface="Arial" panose="020B0604020202020204" pitchFamily="34" charset="0"/>
              <a:buChar char="•"/>
            </a:pPr>
            <a:r>
              <a:rPr lang="en-US" sz="1800" dirty="0"/>
              <a:t>Make sure John has information on your events, your reviews, any appearances, publicity, etc. so he can put the info out on social media </a:t>
            </a:r>
          </a:p>
          <a:p>
            <a:pPr lvl="0">
              <a:buClr>
                <a:schemeClr val="accent2">
                  <a:lumMod val="50000"/>
                </a:schemeClr>
              </a:buClr>
              <a:buFont typeface="Arial" panose="020B0604020202020204" pitchFamily="34" charset="0"/>
              <a:buChar char="•"/>
            </a:pPr>
            <a:r>
              <a:rPr lang="en-US" sz="1800" dirty="0"/>
              <a:t>Join </a:t>
            </a:r>
            <a:r>
              <a:rPr lang="en-US" sz="1800" dirty="0" err="1"/>
              <a:t>theBQB</a:t>
            </a:r>
            <a:r>
              <a:rPr lang="en-US" sz="1800" dirty="0"/>
              <a:t>/WriteLife group on Facebook where you can interact with each other, ask questions, etc. </a:t>
            </a:r>
          </a:p>
          <a:p>
            <a:pPr lvl="1">
              <a:buClr>
                <a:schemeClr val="accent2">
                  <a:lumMod val="50000"/>
                </a:schemeClr>
              </a:buClr>
              <a:buFont typeface="Wingdings" panose="05000000000000000000" pitchFamily="2" charset="2"/>
              <a:buChar char="§"/>
            </a:pPr>
            <a:r>
              <a:rPr lang="en-US" sz="1600" dirty="0"/>
              <a:t>To join the group on Facebook. Search groups for BQB/WriteLife Author Group and submit a request to join.</a:t>
            </a:r>
          </a:p>
          <a:p>
            <a:pPr lvl="1">
              <a:buClr>
                <a:schemeClr val="accent2">
                  <a:lumMod val="50000"/>
                </a:schemeClr>
              </a:buClr>
              <a:buFont typeface="Wingdings" panose="05000000000000000000" pitchFamily="2" charset="2"/>
              <a:buChar char="§"/>
            </a:pPr>
            <a:r>
              <a:rPr lang="en-US" sz="1600" dirty="0"/>
              <a:t>If you are a BQB/WriteLife author, John will accept your request and you can start interacting. </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93985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D88BACB-C39D-40FD-88EE-95FCBAA880DA}"/>
              </a:ext>
            </a:extLst>
          </p:cNvPr>
          <p:cNvPicPr>
            <a:picLocks noGrp="1" noChangeAspect="1"/>
          </p:cNvPicPr>
          <p:nvPr>
            <p:ph idx="1"/>
          </p:nvPr>
        </p:nvPicPr>
        <p:blipFill>
          <a:blip r:embed="rId2"/>
          <a:stretch>
            <a:fillRect/>
          </a:stretch>
        </p:blipFill>
        <p:spPr>
          <a:xfrm>
            <a:off x="670278" y="533400"/>
            <a:ext cx="7803443" cy="6324599"/>
          </a:xfrm>
          <a:prstGeom prst="rect">
            <a:avLst/>
          </a:prstGeom>
        </p:spPr>
      </p:pic>
    </p:spTree>
    <p:extLst>
      <p:ext uri="{BB962C8B-B14F-4D97-AF65-F5344CB8AC3E}">
        <p14:creationId xmlns:p14="http://schemas.microsoft.com/office/powerpoint/2010/main" val="124356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err="1"/>
              <a:t>BookBub</a:t>
            </a:r>
            <a:r>
              <a:rPr lang="en-US" sz="4400" b="1" dirty="0"/>
              <a:t> </a:t>
            </a:r>
            <a:r>
              <a:rPr lang="en-US" b="1" dirty="0"/>
              <a:t>	</a:t>
            </a:r>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pPr lvl="0">
              <a:buClr>
                <a:schemeClr val="accent2">
                  <a:lumMod val="50000"/>
                </a:schemeClr>
              </a:buClr>
              <a:buFont typeface="Arial" pitchFamily="34" charset="0"/>
              <a:buChar char="•"/>
            </a:pPr>
            <a:r>
              <a:rPr lang="en-US" sz="2200" dirty="0" err="1"/>
              <a:t>BookBub</a:t>
            </a:r>
            <a:r>
              <a:rPr lang="en-US" sz="2200" dirty="0"/>
              <a:t> is a site that has newsletters it sends out on an ongoing basis to promote sales or giveaways of eBooks. </a:t>
            </a:r>
          </a:p>
          <a:p>
            <a:pPr lvl="0">
              <a:buClr>
                <a:schemeClr val="accent2">
                  <a:lumMod val="50000"/>
                </a:schemeClr>
              </a:buClr>
              <a:buFont typeface="Arial" pitchFamily="34" charset="0"/>
              <a:buChar char="•"/>
            </a:pPr>
            <a:r>
              <a:rPr lang="en-US" sz="2200" dirty="0"/>
              <a:t>Their newsletters are very powerful and reach a large audience.</a:t>
            </a:r>
          </a:p>
          <a:p>
            <a:pPr lvl="0">
              <a:buClr>
                <a:schemeClr val="accent2">
                  <a:lumMod val="50000"/>
                </a:schemeClr>
              </a:buClr>
              <a:buFont typeface="Arial" pitchFamily="34" charset="0"/>
              <a:buChar char="•"/>
            </a:pPr>
            <a:r>
              <a:rPr lang="en-US" sz="2200" dirty="0"/>
              <a:t>They sell ads in their newsletters and publishers submit applications for the ad space.</a:t>
            </a:r>
          </a:p>
          <a:p>
            <a:pPr lvl="0">
              <a:buClr>
                <a:schemeClr val="accent2">
                  <a:lumMod val="50000"/>
                </a:schemeClr>
              </a:buClr>
              <a:buFont typeface="Arial" pitchFamily="34" charset="0"/>
              <a:buChar char="•"/>
            </a:pPr>
            <a:r>
              <a:rPr lang="en-US" sz="2200" dirty="0"/>
              <a:t>We send submissions on an ongoing basis and when we are accepted, we run a promotion on the book either as a free eBook, selling for $.99, or selling for $1.99. The book and the genre determine how to submit it.</a:t>
            </a:r>
          </a:p>
          <a:p>
            <a:pPr lvl="0">
              <a:buClr>
                <a:schemeClr val="accent2">
                  <a:lumMod val="50000"/>
                </a:schemeClr>
              </a:buClr>
              <a:buFont typeface="Arial" pitchFamily="34" charset="0"/>
              <a:buChar char="•"/>
            </a:pPr>
            <a:r>
              <a:rPr lang="en-US" sz="2200" dirty="0"/>
              <a:t>Ads in a </a:t>
            </a:r>
            <a:r>
              <a:rPr lang="en-US" sz="2200" dirty="0" err="1"/>
              <a:t>BookBub</a:t>
            </a:r>
            <a:r>
              <a:rPr lang="en-US" sz="2200" dirty="0"/>
              <a:t> newsletter can really get attention to a book.</a:t>
            </a:r>
          </a:p>
          <a:p>
            <a:pPr lvl="0">
              <a:buClr>
                <a:schemeClr val="accent2">
                  <a:lumMod val="50000"/>
                </a:schemeClr>
              </a:buClr>
              <a:buFont typeface="Arial" pitchFamily="34" charset="0"/>
              <a:buChar char="•"/>
            </a:pPr>
            <a:r>
              <a:rPr lang="en-US" sz="2200" dirty="0"/>
              <a:t>They have newsletters for the US market and for the International market (Canada, Great Britain, Australia, India, etc.) </a:t>
            </a:r>
          </a:p>
          <a:p>
            <a:pPr lvl="0">
              <a:buClr>
                <a:schemeClr val="accent2">
                  <a:lumMod val="50000"/>
                </a:schemeClr>
              </a:buClr>
              <a:buFont typeface="Arial" pitchFamily="34" charset="0"/>
              <a:buChar char="•"/>
            </a:pPr>
            <a:r>
              <a:rPr lang="en-US" sz="2200" dirty="0"/>
              <a:t>The category and territory of the ad is determined by </a:t>
            </a:r>
            <a:r>
              <a:rPr lang="en-US" sz="2200" dirty="0" err="1"/>
              <a:t>BookBub</a:t>
            </a:r>
            <a:r>
              <a:rPr lang="en-US" sz="2200" dirty="0"/>
              <a:t>. It is up to us to either accept or reject the ad offer.</a:t>
            </a:r>
          </a:p>
          <a:p>
            <a:pPr lvl="0">
              <a:buClr>
                <a:schemeClr val="accent2">
                  <a:lumMod val="50000"/>
                </a:schemeClr>
              </a:buClr>
              <a:buFont typeface="Arial" pitchFamily="34" charset="0"/>
              <a:buChar char="•"/>
            </a:pPr>
            <a:r>
              <a:rPr lang="en-US" sz="2200" dirty="0"/>
              <a:t>Prices on ads can run from as low as $40 to into the thousands depending on the genre category and the territory.</a:t>
            </a:r>
          </a:p>
          <a:p>
            <a:pPr lvl="0">
              <a:buClr>
                <a:schemeClr val="accent2">
                  <a:lumMod val="50000"/>
                </a:schemeClr>
              </a:buClr>
              <a:buFont typeface="Arial" pitchFamily="34" charset="0"/>
              <a:buChar char="•"/>
            </a:pPr>
            <a:r>
              <a:rPr lang="en-US" sz="2200" dirty="0"/>
              <a:t>If we are successful in securing a </a:t>
            </a:r>
            <a:r>
              <a:rPr lang="en-US" sz="2200" dirty="0" err="1"/>
              <a:t>BookBub</a:t>
            </a:r>
            <a:r>
              <a:rPr lang="en-US" sz="2200" dirty="0"/>
              <a:t> ad, BQB/WriteLife pays for it and then the fee is put in the book royalty report for that particular author and BQB/WriteLife and the author split the fee and it goes against the royalties that are gained from the ad. </a:t>
            </a:r>
          </a:p>
          <a:p>
            <a:endParaRPr lang="en-US" dirty="0"/>
          </a:p>
        </p:txBody>
      </p:sp>
    </p:spTree>
    <p:extLst>
      <p:ext uri="{BB962C8B-B14F-4D97-AF65-F5344CB8AC3E}">
        <p14:creationId xmlns:p14="http://schemas.microsoft.com/office/powerpoint/2010/main" val="157251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6D71-6EFC-407E-8307-9C0E74394A1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C82BF08-089D-4F16-9769-1DA66F4236A7}"/>
              </a:ext>
            </a:extLst>
          </p:cNvPr>
          <p:cNvPicPr>
            <a:picLocks noGrp="1" noChangeAspect="1"/>
          </p:cNvPicPr>
          <p:nvPr>
            <p:ph idx="1"/>
          </p:nvPr>
        </p:nvPicPr>
        <p:blipFill>
          <a:blip r:embed="rId2"/>
          <a:stretch>
            <a:fillRect/>
          </a:stretch>
        </p:blipFill>
        <p:spPr>
          <a:xfrm>
            <a:off x="381000" y="533400"/>
            <a:ext cx="8305800" cy="6324599"/>
          </a:xfrm>
          <a:prstGeom prst="rect">
            <a:avLst/>
          </a:prstGeom>
        </p:spPr>
      </p:pic>
    </p:spTree>
    <p:extLst>
      <p:ext uri="{BB962C8B-B14F-4D97-AF65-F5344CB8AC3E}">
        <p14:creationId xmlns:p14="http://schemas.microsoft.com/office/powerpoint/2010/main" val="142095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err="1"/>
              <a:t>BookBub</a:t>
            </a:r>
            <a:r>
              <a:rPr lang="en-US" sz="4400" b="1" dirty="0"/>
              <a:t> – What You Can Do</a:t>
            </a:r>
            <a:r>
              <a:rPr lang="en-US" b="1" dirty="0"/>
              <a:t>	</a:t>
            </a:r>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pPr lvl="0">
              <a:buClr>
                <a:schemeClr val="accent2">
                  <a:lumMod val="50000"/>
                </a:schemeClr>
              </a:buClr>
              <a:buFont typeface="Arial" pitchFamily="34" charset="0"/>
              <a:buChar char="•"/>
            </a:pPr>
            <a:r>
              <a:rPr lang="en-US" sz="3200" dirty="0"/>
              <a:t>Register for </a:t>
            </a:r>
            <a:r>
              <a:rPr lang="en-US" sz="3200" dirty="0" err="1"/>
              <a:t>BookBub</a:t>
            </a:r>
            <a:r>
              <a:rPr lang="en-US" sz="3200" dirty="0"/>
              <a:t> as a reader so you are familiar with what they do and what books they feature. </a:t>
            </a:r>
          </a:p>
          <a:p>
            <a:pPr lvl="0">
              <a:buClr>
                <a:schemeClr val="accent2">
                  <a:lumMod val="50000"/>
                </a:schemeClr>
              </a:buClr>
              <a:buFont typeface="Arial" pitchFamily="34" charset="0"/>
              <a:buChar char="•"/>
            </a:pPr>
            <a:r>
              <a:rPr lang="en-US" sz="3200" dirty="0"/>
              <a:t>Claim your author profile on </a:t>
            </a:r>
            <a:r>
              <a:rPr lang="en-US" sz="3200" dirty="0" err="1"/>
              <a:t>BookBub</a:t>
            </a:r>
            <a:r>
              <a:rPr lang="en-US" sz="3200" dirty="0"/>
              <a:t>.</a:t>
            </a:r>
          </a:p>
          <a:p>
            <a:pPr lvl="0">
              <a:buClr>
                <a:schemeClr val="accent2">
                  <a:lumMod val="50000"/>
                </a:schemeClr>
              </a:buClr>
              <a:buFont typeface="Arial" pitchFamily="34" charset="0"/>
              <a:buChar char="•"/>
            </a:pPr>
            <a:r>
              <a:rPr lang="en-US" sz="3200" dirty="0"/>
              <a:t>When you claim your author profile, you will have the opportunity to nominate ads, please don’t do that because it can mess with the submissions we have going on this end. </a:t>
            </a:r>
          </a:p>
          <a:p>
            <a:pPr lvl="0">
              <a:buClr>
                <a:schemeClr val="accent2">
                  <a:lumMod val="50000"/>
                </a:schemeClr>
              </a:buClr>
              <a:buFont typeface="Arial" pitchFamily="34" charset="0"/>
              <a:buChar char="•"/>
            </a:pPr>
            <a:r>
              <a:rPr lang="en-US" sz="3200" dirty="0"/>
              <a:t>When we do get a </a:t>
            </a:r>
            <a:r>
              <a:rPr lang="en-US" sz="3200" dirty="0" err="1"/>
              <a:t>BookBub</a:t>
            </a:r>
            <a:r>
              <a:rPr lang="en-US" sz="3200" dirty="0"/>
              <a:t> ad for your book, promote it heavily on social media and retweet, repost, etc. the social media blurbs that John puts out about it.</a:t>
            </a:r>
          </a:p>
          <a:p>
            <a:pPr lvl="0">
              <a:buClr>
                <a:schemeClr val="accent2">
                  <a:lumMod val="50000"/>
                </a:schemeClr>
              </a:buClr>
              <a:buFont typeface="Arial" pitchFamily="34" charset="0"/>
              <a:buChar char="•"/>
            </a:pPr>
            <a:r>
              <a:rPr lang="en-US" sz="3200" dirty="0"/>
              <a:t>If you have an email list or newsletter, promote the special we are advertising through those means. </a:t>
            </a:r>
          </a:p>
          <a:p>
            <a:endParaRPr lang="en-US" dirty="0"/>
          </a:p>
        </p:txBody>
      </p:sp>
    </p:spTree>
    <p:extLst>
      <p:ext uri="{BB962C8B-B14F-4D97-AF65-F5344CB8AC3E}">
        <p14:creationId xmlns:p14="http://schemas.microsoft.com/office/powerpoint/2010/main" val="91040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E6C3-CC97-410C-B3B8-659D4C6E14A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0F0510D-E2BE-4283-A3CB-F679FC932968}"/>
              </a:ext>
            </a:extLst>
          </p:cNvPr>
          <p:cNvPicPr>
            <a:picLocks noGrp="1" noChangeAspect="1"/>
          </p:cNvPicPr>
          <p:nvPr>
            <p:ph idx="1"/>
          </p:nvPr>
        </p:nvPicPr>
        <p:blipFill>
          <a:blip r:embed="rId2"/>
          <a:stretch>
            <a:fillRect/>
          </a:stretch>
        </p:blipFill>
        <p:spPr>
          <a:xfrm>
            <a:off x="670278" y="704089"/>
            <a:ext cx="7803443" cy="5620512"/>
          </a:xfrm>
          <a:prstGeom prst="rect">
            <a:avLst/>
          </a:prstGeom>
        </p:spPr>
      </p:pic>
    </p:spTree>
    <p:extLst>
      <p:ext uri="{BB962C8B-B14F-4D97-AF65-F5344CB8AC3E}">
        <p14:creationId xmlns:p14="http://schemas.microsoft.com/office/powerpoint/2010/main" val="3377667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CF8-94A5-4810-9D2B-5C2AC838598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DC73470-7FE4-42A6-B82B-DCF0A422CC87}"/>
              </a:ext>
            </a:extLst>
          </p:cNvPr>
          <p:cNvPicPr>
            <a:picLocks noGrp="1" noChangeAspect="1"/>
          </p:cNvPicPr>
          <p:nvPr>
            <p:ph idx="1"/>
          </p:nvPr>
        </p:nvPicPr>
        <p:blipFill>
          <a:blip r:embed="rId2"/>
          <a:stretch>
            <a:fillRect/>
          </a:stretch>
        </p:blipFill>
        <p:spPr>
          <a:xfrm>
            <a:off x="670278" y="152400"/>
            <a:ext cx="7803443" cy="7086599"/>
          </a:xfrm>
          <a:prstGeom prst="rect">
            <a:avLst/>
          </a:prstGeom>
        </p:spPr>
      </p:pic>
    </p:spTree>
    <p:extLst>
      <p:ext uri="{BB962C8B-B14F-4D97-AF65-F5344CB8AC3E}">
        <p14:creationId xmlns:p14="http://schemas.microsoft.com/office/powerpoint/2010/main" val="99669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C5D1-B588-4AB5-9A87-BE72721799E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905DDF-1789-4553-AECB-8859E979ACFC}"/>
              </a:ext>
            </a:extLst>
          </p:cNvPr>
          <p:cNvPicPr>
            <a:picLocks noGrp="1" noChangeAspect="1"/>
          </p:cNvPicPr>
          <p:nvPr>
            <p:ph idx="1"/>
          </p:nvPr>
        </p:nvPicPr>
        <p:blipFill>
          <a:blip r:embed="rId2"/>
          <a:stretch>
            <a:fillRect/>
          </a:stretch>
        </p:blipFill>
        <p:spPr>
          <a:xfrm>
            <a:off x="670278" y="457201"/>
            <a:ext cx="7803443" cy="5867400"/>
          </a:xfrm>
          <a:prstGeom prst="rect">
            <a:avLst/>
          </a:prstGeom>
        </p:spPr>
      </p:pic>
    </p:spTree>
    <p:extLst>
      <p:ext uri="{BB962C8B-B14F-4D97-AF65-F5344CB8AC3E}">
        <p14:creationId xmlns:p14="http://schemas.microsoft.com/office/powerpoint/2010/main" val="396910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Overview – Cont’d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Book Shows  </a:t>
            </a:r>
          </a:p>
          <a:p>
            <a:pPr lvl="0">
              <a:buClr>
                <a:schemeClr val="accent2">
                  <a:lumMod val="50000"/>
                </a:schemeClr>
              </a:buClr>
              <a:buFont typeface="Arial" pitchFamily="34" charset="0"/>
              <a:buChar char="•"/>
            </a:pPr>
            <a:r>
              <a:rPr lang="en-US" sz="4000" dirty="0"/>
              <a:t>Promotions Through IPG &amp; Inscribe</a:t>
            </a:r>
          </a:p>
          <a:p>
            <a:pPr lvl="0">
              <a:buClr>
                <a:schemeClr val="accent2">
                  <a:lumMod val="50000"/>
                </a:schemeClr>
              </a:buClr>
              <a:buFont typeface="Arial" pitchFamily="34" charset="0"/>
              <a:buChar char="•"/>
            </a:pPr>
            <a:r>
              <a:rPr lang="en-US" sz="4000" dirty="0"/>
              <a:t>Author Webinars</a:t>
            </a:r>
          </a:p>
          <a:p>
            <a:pPr lvl="0">
              <a:buClr>
                <a:schemeClr val="accent2">
                  <a:lumMod val="50000"/>
                </a:schemeClr>
              </a:buClr>
              <a:buFont typeface="Arial" pitchFamily="34" charset="0"/>
              <a:buChar char="•"/>
            </a:pPr>
            <a:r>
              <a:rPr lang="en-US" sz="4000" dirty="0"/>
              <a:t>Marketing in General </a:t>
            </a:r>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136164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Newsletter</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1800" dirty="0"/>
              <a:t>On the 15</a:t>
            </a:r>
            <a:r>
              <a:rPr lang="en-US" sz="1800" baseline="30000" dirty="0"/>
              <a:t>th</a:t>
            </a:r>
            <a:r>
              <a:rPr lang="en-US" sz="1800" dirty="0"/>
              <a:t> of every month, BQB/WriteLife sends a newsletter to</a:t>
            </a:r>
          </a:p>
          <a:p>
            <a:pPr lvl="2">
              <a:buClr>
                <a:schemeClr val="accent2">
                  <a:lumMod val="50000"/>
                </a:schemeClr>
              </a:buClr>
              <a:buFont typeface="Wingdings" panose="05000000000000000000" pitchFamily="2" charset="2"/>
              <a:buChar char="§"/>
            </a:pPr>
            <a:r>
              <a:rPr lang="en-US" sz="1500" dirty="0"/>
              <a:t>Booksellers</a:t>
            </a:r>
          </a:p>
          <a:p>
            <a:pPr lvl="2">
              <a:buClr>
                <a:schemeClr val="accent2">
                  <a:lumMod val="50000"/>
                </a:schemeClr>
              </a:buClr>
              <a:buFont typeface="Wingdings" panose="05000000000000000000" pitchFamily="2" charset="2"/>
              <a:buChar char="§"/>
            </a:pPr>
            <a:r>
              <a:rPr lang="en-US" sz="1500" dirty="0"/>
              <a:t>BQB/WriteLife Customers</a:t>
            </a:r>
          </a:p>
          <a:p>
            <a:pPr lvl="2">
              <a:buClr>
                <a:schemeClr val="accent2">
                  <a:lumMod val="50000"/>
                </a:schemeClr>
              </a:buClr>
              <a:buFont typeface="Wingdings" panose="05000000000000000000" pitchFamily="2" charset="2"/>
              <a:buChar char="§"/>
            </a:pPr>
            <a:r>
              <a:rPr lang="en-US" sz="1500" dirty="0"/>
              <a:t>BQB Authors</a:t>
            </a:r>
          </a:p>
          <a:p>
            <a:pPr lvl="2">
              <a:buClr>
                <a:schemeClr val="accent2">
                  <a:lumMod val="50000"/>
                </a:schemeClr>
              </a:buClr>
              <a:buFont typeface="Wingdings" panose="05000000000000000000" pitchFamily="2" charset="2"/>
              <a:buChar char="§"/>
            </a:pPr>
            <a:r>
              <a:rPr lang="en-US" sz="1500" dirty="0"/>
              <a:t>WriteLife Authors</a:t>
            </a:r>
          </a:p>
          <a:p>
            <a:pPr lvl="1">
              <a:buClr>
                <a:schemeClr val="accent2">
                  <a:lumMod val="50000"/>
                </a:schemeClr>
              </a:buClr>
              <a:buFont typeface="Arial" pitchFamily="34" charset="0"/>
              <a:buChar char="•"/>
            </a:pPr>
            <a:r>
              <a:rPr lang="en-US" sz="1800" dirty="0"/>
              <a:t>In this newsletter we put:</a:t>
            </a:r>
          </a:p>
          <a:p>
            <a:pPr lvl="2">
              <a:buClr>
                <a:schemeClr val="accent2">
                  <a:lumMod val="50000"/>
                </a:schemeClr>
              </a:buClr>
              <a:buFont typeface="Arial" pitchFamily="34" charset="0"/>
              <a:buChar char="•"/>
            </a:pPr>
            <a:r>
              <a:rPr lang="en-US" sz="1500" dirty="0"/>
              <a:t>New release information</a:t>
            </a:r>
          </a:p>
          <a:p>
            <a:pPr lvl="2">
              <a:buClr>
                <a:schemeClr val="accent2">
                  <a:lumMod val="50000"/>
                </a:schemeClr>
              </a:buClr>
              <a:buFont typeface="Arial" pitchFamily="34" charset="0"/>
              <a:buChar char="•"/>
            </a:pPr>
            <a:r>
              <a:rPr lang="en-US" sz="1500" dirty="0"/>
              <a:t>Breaking news</a:t>
            </a:r>
          </a:p>
          <a:p>
            <a:pPr lvl="2">
              <a:buClr>
                <a:schemeClr val="accent2">
                  <a:lumMod val="50000"/>
                </a:schemeClr>
              </a:buClr>
              <a:buFont typeface="Arial" pitchFamily="34" charset="0"/>
              <a:buChar char="•"/>
            </a:pPr>
            <a:r>
              <a:rPr lang="en-US" sz="1500" dirty="0"/>
              <a:t>Awards, etc.</a:t>
            </a:r>
          </a:p>
          <a:p>
            <a:pPr lvl="2">
              <a:buClr>
                <a:schemeClr val="accent2">
                  <a:lumMod val="50000"/>
                </a:schemeClr>
              </a:buClr>
              <a:buFont typeface="Arial" pitchFamily="34" charset="0"/>
              <a:buChar char="•"/>
            </a:pPr>
            <a:r>
              <a:rPr lang="en-US" sz="1500" dirty="0"/>
              <a:t>Plus a list of events that our authors are attending or presenting</a:t>
            </a:r>
          </a:p>
          <a:p>
            <a:pPr lvl="1">
              <a:buClr>
                <a:schemeClr val="accent2">
                  <a:lumMod val="50000"/>
                </a:schemeClr>
              </a:buClr>
              <a:buFont typeface="Arial" pitchFamily="34" charset="0"/>
              <a:buChar char="•"/>
            </a:pPr>
            <a:r>
              <a:rPr lang="en-US" sz="1800" dirty="0"/>
              <a:t>We also take the information from the newsletter and upload the different categories (awards, events, etc.) to IPG so the sales reps have this information available. </a:t>
            </a:r>
          </a:p>
          <a:p>
            <a:pPr lvl="1">
              <a:buClr>
                <a:schemeClr val="accent2">
                  <a:lumMod val="50000"/>
                </a:schemeClr>
              </a:buClr>
              <a:buFont typeface="Arial" pitchFamily="34" charset="0"/>
              <a:buChar char="•"/>
            </a:pPr>
            <a:r>
              <a:rPr lang="en-US" sz="1800" dirty="0"/>
              <a:t>The newsletter is also linked to our Facebook and when it appears, John reposts the info from BQB/WriteLife, plus I repost and so do many of my followers.</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C038-DC50-4E17-A4BD-87D2A1DAF9D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8B0088A-2960-4314-96B3-FD898D6B748C}"/>
              </a:ext>
            </a:extLst>
          </p:cNvPr>
          <p:cNvPicPr>
            <a:picLocks noGrp="1" noChangeAspect="1"/>
          </p:cNvPicPr>
          <p:nvPr>
            <p:ph idx="1"/>
          </p:nvPr>
        </p:nvPicPr>
        <p:blipFill>
          <a:blip r:embed="rId2"/>
          <a:stretch>
            <a:fillRect/>
          </a:stretch>
        </p:blipFill>
        <p:spPr>
          <a:xfrm>
            <a:off x="-381000" y="609601"/>
            <a:ext cx="9677400" cy="5715000"/>
          </a:xfrm>
          <a:prstGeom prst="rect">
            <a:avLst/>
          </a:prstGeom>
        </p:spPr>
      </p:pic>
    </p:spTree>
    <p:extLst>
      <p:ext uri="{BB962C8B-B14F-4D97-AF65-F5344CB8AC3E}">
        <p14:creationId xmlns:p14="http://schemas.microsoft.com/office/powerpoint/2010/main" val="3416582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EA4B-4E18-4930-B7A9-1451F9A941A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4125DF-E938-4CC8-AF9B-0ABEAF6C5D85}"/>
              </a:ext>
            </a:extLst>
          </p:cNvPr>
          <p:cNvPicPr>
            <a:picLocks noGrp="1" noChangeAspect="1"/>
          </p:cNvPicPr>
          <p:nvPr>
            <p:ph idx="1"/>
          </p:nvPr>
        </p:nvPicPr>
        <p:blipFill>
          <a:blip r:embed="rId2"/>
          <a:stretch>
            <a:fillRect/>
          </a:stretch>
        </p:blipFill>
        <p:spPr>
          <a:xfrm>
            <a:off x="-1066800" y="533401"/>
            <a:ext cx="11430000" cy="5791200"/>
          </a:xfrm>
          <a:prstGeom prst="rect">
            <a:avLst/>
          </a:prstGeom>
        </p:spPr>
      </p:pic>
    </p:spTree>
    <p:extLst>
      <p:ext uri="{BB962C8B-B14F-4D97-AF65-F5344CB8AC3E}">
        <p14:creationId xmlns:p14="http://schemas.microsoft.com/office/powerpoint/2010/main" val="2249349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Newsletter – What You Can Do</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dirty="0"/>
              <a:t>The beginning of each month, send an email to Jennifer and cc Terri with the following:</a:t>
            </a:r>
          </a:p>
          <a:p>
            <a:pPr lvl="2">
              <a:buClr>
                <a:schemeClr val="accent2">
                  <a:lumMod val="50000"/>
                </a:schemeClr>
              </a:buClr>
              <a:buFont typeface="Wingdings" panose="05000000000000000000" pitchFamily="2" charset="2"/>
              <a:buChar char="§"/>
            </a:pPr>
            <a:r>
              <a:rPr lang="en-US" sz="2400" dirty="0"/>
              <a:t>Awards you’ve won </a:t>
            </a:r>
          </a:p>
          <a:p>
            <a:pPr lvl="2">
              <a:buClr>
                <a:schemeClr val="accent2">
                  <a:lumMod val="50000"/>
                </a:schemeClr>
              </a:buClr>
              <a:buFont typeface="Wingdings" panose="05000000000000000000" pitchFamily="2" charset="2"/>
              <a:buChar char="§"/>
            </a:pPr>
            <a:r>
              <a:rPr lang="en-US" sz="2400" dirty="0"/>
              <a:t>Events you’ll be doing </a:t>
            </a:r>
          </a:p>
          <a:p>
            <a:pPr lvl="2">
              <a:buClr>
                <a:schemeClr val="accent2">
                  <a:lumMod val="50000"/>
                </a:schemeClr>
              </a:buClr>
              <a:buFont typeface="Wingdings" panose="05000000000000000000" pitchFamily="2" charset="2"/>
              <a:buChar char="§"/>
            </a:pPr>
            <a:r>
              <a:rPr lang="en-US" sz="2400" dirty="0"/>
              <a:t>Anything else that is newsworthy about you and/or your book </a:t>
            </a:r>
          </a:p>
          <a:p>
            <a:pPr lvl="1">
              <a:buClr>
                <a:schemeClr val="accent2">
                  <a:lumMod val="50000"/>
                </a:schemeClr>
              </a:buClr>
              <a:buFont typeface="Arial" pitchFamily="34" charset="0"/>
              <a:buChar char="•"/>
            </a:pPr>
            <a:r>
              <a:rPr lang="en-US" dirty="0"/>
              <a:t>Repost the newsletter info when it appears on your social media</a:t>
            </a:r>
          </a:p>
          <a:p>
            <a:pPr lvl="1">
              <a:buClr>
                <a:schemeClr val="accent2">
                  <a:lumMod val="50000"/>
                </a:schemeClr>
              </a:buClr>
              <a:buFont typeface="Arial" pitchFamily="34" charset="0"/>
              <a:buChar char="•"/>
            </a:pPr>
            <a:r>
              <a:rPr lang="en-US" dirty="0"/>
              <a:t>Tell the bookstores you interact with and your fanbase about our newsletter and suggest they follow it. </a:t>
            </a:r>
          </a:p>
          <a:p>
            <a:pPr lvl="2">
              <a:buClr>
                <a:schemeClr val="accent2">
                  <a:lumMod val="50000"/>
                </a:schemeClr>
              </a:buClr>
              <a:buFont typeface="Wingdings" panose="05000000000000000000" pitchFamily="2" charset="2"/>
              <a:buChar char="§"/>
            </a:pPr>
            <a:r>
              <a:rPr lang="en-US" sz="2400" dirty="0"/>
              <a:t>There are links in each newsletter that will take people to the spot where they can sign up.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33706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Book Shows</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2000" dirty="0"/>
              <a:t>Each year, BQB/WriteLife either attends book shows or works with IPG to secure spots for our authors at them. Some of the shows we focus on are:</a:t>
            </a:r>
          </a:p>
          <a:p>
            <a:pPr lvl="2">
              <a:buClr>
                <a:schemeClr val="accent2">
                  <a:lumMod val="50000"/>
                </a:schemeClr>
              </a:buClr>
              <a:buFont typeface="Wingdings" panose="05000000000000000000" pitchFamily="2" charset="2"/>
              <a:buChar char="§"/>
            </a:pPr>
            <a:r>
              <a:rPr lang="en-US" sz="2000" dirty="0"/>
              <a:t>ABA Winter Institute</a:t>
            </a:r>
          </a:p>
          <a:p>
            <a:pPr lvl="2">
              <a:buClr>
                <a:schemeClr val="accent2">
                  <a:lumMod val="50000"/>
                </a:schemeClr>
              </a:buClr>
              <a:buFont typeface="Wingdings" panose="05000000000000000000" pitchFamily="2" charset="2"/>
              <a:buChar char="§"/>
            </a:pPr>
            <a:r>
              <a:rPr lang="en-US" sz="2000" dirty="0"/>
              <a:t>ALA Conference</a:t>
            </a:r>
          </a:p>
          <a:p>
            <a:pPr lvl="2">
              <a:buClr>
                <a:schemeClr val="accent2">
                  <a:lumMod val="50000"/>
                </a:schemeClr>
              </a:buClr>
              <a:buFont typeface="Wingdings" panose="05000000000000000000" pitchFamily="2" charset="2"/>
              <a:buChar char="§"/>
            </a:pPr>
            <a:r>
              <a:rPr lang="en-US" sz="2000" dirty="0"/>
              <a:t>Bologna Book Fair</a:t>
            </a:r>
          </a:p>
          <a:p>
            <a:pPr lvl="2">
              <a:buClr>
                <a:schemeClr val="accent2">
                  <a:lumMod val="50000"/>
                </a:schemeClr>
              </a:buClr>
              <a:buFont typeface="Wingdings" panose="05000000000000000000" pitchFamily="2" charset="2"/>
              <a:buChar char="§"/>
            </a:pPr>
            <a:r>
              <a:rPr lang="en-US" sz="2000" dirty="0"/>
              <a:t>TLA (Texas Library Association)</a:t>
            </a:r>
          </a:p>
          <a:p>
            <a:pPr lvl="2">
              <a:buClr>
                <a:schemeClr val="accent2">
                  <a:lumMod val="50000"/>
                </a:schemeClr>
              </a:buClr>
              <a:buFont typeface="Wingdings" panose="05000000000000000000" pitchFamily="2" charset="2"/>
              <a:buChar char="§"/>
            </a:pPr>
            <a:r>
              <a:rPr lang="en-US" sz="2000" dirty="0"/>
              <a:t>BEA and BookCon</a:t>
            </a:r>
          </a:p>
          <a:p>
            <a:pPr lvl="2">
              <a:buClr>
                <a:schemeClr val="accent2">
                  <a:lumMod val="50000"/>
                </a:schemeClr>
              </a:buClr>
              <a:buFont typeface="Wingdings" panose="05000000000000000000" pitchFamily="2" charset="2"/>
              <a:buChar char="§"/>
            </a:pPr>
            <a:r>
              <a:rPr lang="en-US" sz="2000" dirty="0"/>
              <a:t>SIBA Fall conference </a:t>
            </a:r>
          </a:p>
          <a:p>
            <a:pPr lvl="2">
              <a:buClr>
                <a:schemeClr val="accent2">
                  <a:lumMod val="50000"/>
                </a:schemeClr>
              </a:buClr>
              <a:buFont typeface="Wingdings" panose="05000000000000000000" pitchFamily="2" charset="2"/>
              <a:buChar char="§"/>
            </a:pPr>
            <a:r>
              <a:rPr lang="en-US" sz="2000" dirty="0"/>
              <a:t>Other Independent Bookseller </a:t>
            </a:r>
            <a:r>
              <a:rPr lang="en-US" sz="2000" dirty="0" err="1"/>
              <a:t>Assoc</a:t>
            </a:r>
            <a:r>
              <a:rPr lang="en-US" sz="2000" dirty="0"/>
              <a:t> </a:t>
            </a:r>
            <a:r>
              <a:rPr lang="en-US" sz="2000" dirty="0" err="1"/>
              <a:t>covnerences</a:t>
            </a:r>
            <a:r>
              <a:rPr lang="en-US" sz="2000" dirty="0"/>
              <a:t> if we have new releases </a:t>
            </a:r>
            <a:r>
              <a:rPr lang="en-US" sz="2000" dirty="0" err="1"/>
              <a:t>int</a:t>
            </a:r>
            <a:r>
              <a:rPr lang="en-US" sz="2000" dirty="0"/>
              <a:t> hose areas</a:t>
            </a:r>
          </a:p>
          <a:p>
            <a:pPr lvl="2">
              <a:buClr>
                <a:schemeClr val="accent2">
                  <a:lumMod val="50000"/>
                </a:schemeClr>
              </a:buClr>
              <a:buFont typeface="Wingdings" panose="05000000000000000000" pitchFamily="2" charset="2"/>
              <a:buChar char="§"/>
            </a:pPr>
            <a:r>
              <a:rPr lang="en-US" sz="2000" dirty="0"/>
              <a:t>Frankfort Book Fair</a:t>
            </a:r>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74894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Book Shows – What You Can Do</a:t>
            </a:r>
          </a:p>
        </p:txBody>
      </p:sp>
      <p:sp>
        <p:nvSpPr>
          <p:cNvPr id="3" name="Content Placeholder 2"/>
          <p:cNvSpPr>
            <a:spLocks noGrp="1"/>
          </p:cNvSpPr>
          <p:nvPr>
            <p:ph idx="1"/>
          </p:nvPr>
        </p:nvSpPr>
        <p:spPr>
          <a:xfrm>
            <a:off x="457200" y="1676400"/>
            <a:ext cx="8229600" cy="5029200"/>
          </a:xfrm>
        </p:spPr>
        <p:txBody>
          <a:bodyPr>
            <a:normAutofit fontScale="32500" lnSpcReduction="20000"/>
          </a:bodyPr>
          <a:lstStyle/>
          <a:p>
            <a:pPr lvl="1">
              <a:buClr>
                <a:schemeClr val="accent2">
                  <a:lumMod val="50000"/>
                </a:schemeClr>
              </a:buClr>
              <a:buFont typeface="Arial" pitchFamily="34" charset="0"/>
              <a:buChar char="•"/>
            </a:pPr>
            <a:endParaRPr lang="en-US" sz="5000" dirty="0"/>
          </a:p>
          <a:p>
            <a:pPr lvl="1">
              <a:buClr>
                <a:schemeClr val="accent2">
                  <a:lumMod val="50000"/>
                </a:schemeClr>
              </a:buClr>
              <a:buFont typeface="Arial" pitchFamily="34" charset="0"/>
              <a:buChar char="•"/>
            </a:pPr>
            <a:r>
              <a:rPr lang="en-US" sz="5000" dirty="0"/>
              <a:t>Be open to the expense and time of attending or having your book represented if approached by Terri or Jennifer</a:t>
            </a:r>
          </a:p>
          <a:p>
            <a:pPr lvl="1">
              <a:buClr>
                <a:schemeClr val="accent2">
                  <a:lumMod val="50000"/>
                </a:schemeClr>
              </a:buClr>
              <a:buFont typeface="Arial" pitchFamily="34" charset="0"/>
              <a:buChar char="•"/>
            </a:pPr>
            <a:r>
              <a:rPr lang="en-US" sz="5000" dirty="0"/>
              <a:t>Check out local book shows in your area or state</a:t>
            </a:r>
          </a:p>
          <a:p>
            <a:pPr lvl="2">
              <a:buClr>
                <a:schemeClr val="accent2">
                  <a:lumMod val="50000"/>
                </a:schemeClr>
              </a:buClr>
              <a:buFont typeface="Wingdings" panose="05000000000000000000" pitchFamily="2" charset="2"/>
              <a:buChar char="§"/>
            </a:pPr>
            <a:r>
              <a:rPr lang="en-US" sz="5000" dirty="0"/>
              <a:t>For speaking opportunities</a:t>
            </a:r>
          </a:p>
          <a:p>
            <a:pPr lvl="2">
              <a:buClr>
                <a:schemeClr val="accent2">
                  <a:lumMod val="50000"/>
                </a:schemeClr>
              </a:buClr>
              <a:buFont typeface="Wingdings" panose="05000000000000000000" pitchFamily="2" charset="2"/>
              <a:buChar char="§"/>
            </a:pPr>
            <a:r>
              <a:rPr lang="en-US" sz="5000" dirty="0"/>
              <a:t>For exhibit opportunities for you and your book or join with other authors to exhibit at some of the bigger, more expensive ones. </a:t>
            </a:r>
          </a:p>
          <a:p>
            <a:pPr lvl="1">
              <a:buClr>
                <a:schemeClr val="accent2">
                  <a:lumMod val="50000"/>
                </a:schemeClr>
              </a:buClr>
              <a:buFont typeface="Arial" pitchFamily="34" charset="0"/>
              <a:buChar char="•"/>
            </a:pPr>
            <a:r>
              <a:rPr lang="en-US" sz="5000" dirty="0"/>
              <a:t>Become familiar with the Independent Bookseller Association for your region and stay on top of events they feature and how you could participate. The associations are:</a:t>
            </a:r>
          </a:p>
          <a:p>
            <a:pPr lvl="2">
              <a:buClr>
                <a:schemeClr val="accent2">
                  <a:lumMod val="50000"/>
                </a:schemeClr>
              </a:buClr>
              <a:buFont typeface="Arial" pitchFamily="34" charset="0"/>
              <a:buChar char="•"/>
            </a:pPr>
            <a:r>
              <a:rPr lang="en-US" sz="5000" dirty="0"/>
              <a:t>PNBA (Pacific Northwest Booksellers Association) </a:t>
            </a:r>
            <a:r>
              <a:rPr lang="en-US" sz="5000" dirty="0">
                <a:hlinkClick r:id="rId2"/>
              </a:rPr>
              <a:t>http://www.pnba.org</a:t>
            </a:r>
            <a:endParaRPr lang="en-US" sz="5000" dirty="0"/>
          </a:p>
          <a:p>
            <a:pPr lvl="2">
              <a:buClr>
                <a:schemeClr val="accent2">
                  <a:lumMod val="50000"/>
                </a:schemeClr>
              </a:buClr>
              <a:buFont typeface="Arial" pitchFamily="34" charset="0"/>
              <a:buChar char="•"/>
            </a:pPr>
            <a:r>
              <a:rPr lang="en-US" sz="5000" dirty="0"/>
              <a:t>SCIBA (Southern California Indie Booksellers Association) </a:t>
            </a:r>
            <a:r>
              <a:rPr lang="en-US" sz="5000" dirty="0">
                <a:hlinkClick r:id="rId3"/>
              </a:rPr>
              <a:t>http://www.scibabooks.org</a:t>
            </a:r>
            <a:endParaRPr lang="en-US" sz="5000" dirty="0"/>
          </a:p>
          <a:p>
            <a:pPr lvl="2">
              <a:buClr>
                <a:schemeClr val="accent2">
                  <a:lumMod val="50000"/>
                </a:schemeClr>
              </a:buClr>
              <a:buFont typeface="Arial" pitchFamily="34" charset="0"/>
              <a:buChar char="•"/>
            </a:pPr>
            <a:r>
              <a:rPr lang="en-US" sz="5000" dirty="0"/>
              <a:t>GLIBA (Great Lakes Independent Bookseller </a:t>
            </a:r>
            <a:r>
              <a:rPr lang="en-US" sz="5000" dirty="0" err="1"/>
              <a:t>Associaton</a:t>
            </a:r>
            <a:r>
              <a:rPr lang="en-US" sz="5000" dirty="0"/>
              <a:t>) </a:t>
            </a:r>
            <a:r>
              <a:rPr lang="en-US" sz="5000" dirty="0">
                <a:hlinkClick r:id="rId4"/>
              </a:rPr>
              <a:t>www.gliba.org</a:t>
            </a:r>
            <a:endParaRPr lang="en-US" sz="5000" dirty="0"/>
          </a:p>
          <a:p>
            <a:pPr lvl="2">
              <a:buClr>
                <a:schemeClr val="accent2">
                  <a:lumMod val="50000"/>
                </a:schemeClr>
              </a:buClr>
              <a:buFont typeface="Arial" pitchFamily="34" charset="0"/>
              <a:buChar char="•"/>
            </a:pPr>
            <a:r>
              <a:rPr lang="en-US" sz="5000" dirty="0"/>
              <a:t>MIBA (Midwest Booksellers Association) </a:t>
            </a:r>
            <a:r>
              <a:rPr lang="en-US" sz="5000" dirty="0">
                <a:hlinkClick r:id="rId5"/>
              </a:rPr>
              <a:t>http://midwestbooksellers.org</a:t>
            </a:r>
            <a:endParaRPr lang="en-US" sz="5000" dirty="0"/>
          </a:p>
          <a:p>
            <a:pPr lvl="2">
              <a:buClr>
                <a:schemeClr val="accent2">
                  <a:lumMod val="50000"/>
                </a:schemeClr>
              </a:buClr>
              <a:buFont typeface="Arial" pitchFamily="34" charset="0"/>
              <a:buChar char="•"/>
            </a:pPr>
            <a:r>
              <a:rPr lang="en-US" sz="5000" dirty="0"/>
              <a:t>MPIBA (Mountains &amp; Plains Indie Booksellers </a:t>
            </a:r>
            <a:r>
              <a:rPr lang="en-US" sz="5000" dirty="0" err="1"/>
              <a:t>Assoc</a:t>
            </a:r>
            <a:r>
              <a:rPr lang="en-US" sz="5000" dirty="0"/>
              <a:t>) </a:t>
            </a:r>
            <a:r>
              <a:rPr lang="en-US" sz="5000" dirty="0">
                <a:hlinkClick r:id="rId6"/>
              </a:rPr>
              <a:t>http://www.mountainsplains.org</a:t>
            </a:r>
            <a:endParaRPr lang="en-US" sz="5000" dirty="0"/>
          </a:p>
          <a:p>
            <a:pPr lvl="2">
              <a:buClr>
                <a:schemeClr val="accent2">
                  <a:lumMod val="50000"/>
                </a:schemeClr>
              </a:buClr>
              <a:buFont typeface="Arial" pitchFamily="34" charset="0"/>
              <a:buChar char="•"/>
            </a:pPr>
            <a:r>
              <a:rPr lang="en-US" sz="5000" dirty="0"/>
              <a:t>NCIBA (Northern California Indie Booksellers Association) </a:t>
            </a:r>
            <a:r>
              <a:rPr lang="en-US" sz="5000" dirty="0">
                <a:hlinkClick r:id="rId7"/>
              </a:rPr>
              <a:t>http://www.nciba.com</a:t>
            </a:r>
            <a:endParaRPr lang="en-US" sz="5000" dirty="0"/>
          </a:p>
          <a:p>
            <a:pPr lvl="2">
              <a:buClr>
                <a:schemeClr val="accent2">
                  <a:lumMod val="50000"/>
                </a:schemeClr>
              </a:buClr>
              <a:buFont typeface="Arial" pitchFamily="34" charset="0"/>
              <a:buChar char="•"/>
            </a:pPr>
            <a:endParaRPr lang="en-US" sz="1700" dirty="0"/>
          </a:p>
          <a:p>
            <a:pPr lvl="2">
              <a:buClr>
                <a:schemeClr val="accent2">
                  <a:lumMod val="50000"/>
                </a:schemeClr>
              </a:buClr>
              <a:buFont typeface="Arial" pitchFamily="34" charset="0"/>
              <a:buChar char="•"/>
            </a:pPr>
            <a:endParaRPr lang="en-US" sz="17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76194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Promotions Through IPG &amp; Inscribe</a:t>
            </a:r>
          </a:p>
        </p:txBody>
      </p:sp>
      <p:sp>
        <p:nvSpPr>
          <p:cNvPr id="3" name="Content Placeholder 2"/>
          <p:cNvSpPr>
            <a:spLocks noGrp="1"/>
          </p:cNvSpPr>
          <p:nvPr>
            <p:ph idx="1"/>
          </p:nvPr>
        </p:nvSpPr>
        <p:spPr>
          <a:xfrm>
            <a:off x="457200" y="1676400"/>
            <a:ext cx="8229600" cy="5029200"/>
          </a:xfrm>
        </p:spPr>
        <p:txBody>
          <a:bodyPr>
            <a:normAutofit lnSpcReduction="10000"/>
          </a:bodyPr>
          <a:lstStyle/>
          <a:p>
            <a:pPr lvl="1">
              <a:buClr>
                <a:schemeClr val="accent2">
                  <a:lumMod val="50000"/>
                </a:schemeClr>
              </a:buClr>
              <a:buFont typeface="Arial" pitchFamily="34" charset="0"/>
              <a:buChar char="•"/>
            </a:pPr>
            <a:r>
              <a:rPr lang="en-US" sz="1800" dirty="0"/>
              <a:t>Each week, I get a newsletter from both IPG and Inscribe describing the most recent promotion options including:</a:t>
            </a:r>
          </a:p>
          <a:p>
            <a:pPr lvl="2">
              <a:buClr>
                <a:schemeClr val="accent2">
                  <a:lumMod val="50000"/>
                </a:schemeClr>
              </a:buClr>
              <a:buFont typeface="Wingdings" panose="05000000000000000000" pitchFamily="2" charset="2"/>
              <a:buChar char="§"/>
            </a:pPr>
            <a:r>
              <a:rPr lang="en-US" sz="1800" dirty="0"/>
              <a:t>Advertising</a:t>
            </a:r>
          </a:p>
          <a:p>
            <a:pPr lvl="2">
              <a:buClr>
                <a:schemeClr val="accent2">
                  <a:lumMod val="50000"/>
                </a:schemeClr>
              </a:buClr>
              <a:buFont typeface="Wingdings" panose="05000000000000000000" pitchFamily="2" charset="2"/>
              <a:buChar char="§"/>
            </a:pPr>
            <a:r>
              <a:rPr lang="en-US" sz="1800" dirty="0"/>
              <a:t>eBook promotions</a:t>
            </a:r>
          </a:p>
          <a:p>
            <a:pPr lvl="2">
              <a:buClr>
                <a:schemeClr val="accent2">
                  <a:lumMod val="50000"/>
                </a:schemeClr>
              </a:buClr>
              <a:buFont typeface="Wingdings" panose="05000000000000000000" pitchFamily="2" charset="2"/>
              <a:buChar char="§"/>
            </a:pPr>
            <a:r>
              <a:rPr lang="en-US" sz="1800" dirty="0"/>
              <a:t>Publicity call outs </a:t>
            </a:r>
          </a:p>
          <a:p>
            <a:pPr lvl="2">
              <a:buClr>
                <a:schemeClr val="accent2">
                  <a:lumMod val="50000"/>
                </a:schemeClr>
              </a:buClr>
              <a:buFont typeface="Wingdings" panose="05000000000000000000" pitchFamily="2" charset="2"/>
              <a:buChar char="§"/>
            </a:pPr>
            <a:r>
              <a:rPr lang="en-US" sz="1800" dirty="0"/>
              <a:t>Award program announcements</a:t>
            </a:r>
          </a:p>
          <a:p>
            <a:pPr lvl="1">
              <a:buClr>
                <a:schemeClr val="accent2">
                  <a:lumMod val="50000"/>
                </a:schemeClr>
              </a:buClr>
              <a:buFont typeface="Arial" pitchFamily="34" charset="0"/>
              <a:buChar char="•"/>
            </a:pPr>
            <a:r>
              <a:rPr lang="en-US" sz="1800" dirty="0"/>
              <a:t>Many of them, we just handle on this end. For others, we send out emails to either all authors, a group of authors, or a specific author</a:t>
            </a:r>
          </a:p>
          <a:p>
            <a:pPr lvl="1">
              <a:buClr>
                <a:schemeClr val="accent2">
                  <a:lumMod val="50000"/>
                </a:schemeClr>
              </a:buClr>
              <a:buFont typeface="Arial" pitchFamily="34" charset="0"/>
              <a:buChar char="•"/>
            </a:pPr>
            <a:r>
              <a:rPr lang="en-US" sz="1800" dirty="0"/>
              <a:t>Most of the print promotion opportunities are for </a:t>
            </a:r>
            <a:r>
              <a:rPr lang="en-US" sz="1800" dirty="0" err="1"/>
              <a:t>frontlist</a:t>
            </a:r>
            <a:r>
              <a:rPr lang="en-US" sz="1800" dirty="0"/>
              <a:t> titles (those that are releasing in the current year). </a:t>
            </a:r>
          </a:p>
          <a:p>
            <a:pPr lvl="1">
              <a:buClr>
                <a:schemeClr val="accent2">
                  <a:lumMod val="50000"/>
                </a:schemeClr>
              </a:buClr>
              <a:buFont typeface="Arial" pitchFamily="34" charset="0"/>
              <a:buChar char="•"/>
            </a:pPr>
            <a:r>
              <a:rPr lang="en-US" sz="1800" dirty="0"/>
              <a:t>eBook promotions are generally inclusive of both </a:t>
            </a:r>
            <a:r>
              <a:rPr lang="en-US" sz="1800" dirty="0" err="1"/>
              <a:t>frontlist</a:t>
            </a:r>
            <a:r>
              <a:rPr lang="en-US" sz="1800" dirty="0"/>
              <a:t> and backlist titles  </a:t>
            </a:r>
          </a:p>
          <a:p>
            <a:pPr lvl="1">
              <a:buClr>
                <a:schemeClr val="accent2">
                  <a:lumMod val="50000"/>
                </a:schemeClr>
              </a:buClr>
              <a:buFont typeface="Arial" pitchFamily="34" charset="0"/>
              <a:buChar char="•"/>
            </a:pPr>
            <a:r>
              <a:rPr lang="en-US" sz="1800" dirty="0"/>
              <a:t>Inscribe, our eBook distributor offers opportunities to enter books into KU (Kindle Unlimited) and because we have a publisher account, entering books into the program does not prohibit us from selling to other retailers the way an individual KU program does. If we feel your book is a good fit for this program, or others, we automatically enter it. </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68676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noAutofit/>
          </a:bodyPr>
          <a:lstStyle/>
          <a:p>
            <a:pPr algn="ctr"/>
            <a:r>
              <a:rPr lang="en-US" sz="3200" b="1" dirty="0"/>
              <a:t>Promotions Through IPG &amp; Inscribe – What You Can Do </a:t>
            </a:r>
          </a:p>
        </p:txBody>
      </p:sp>
      <p:sp>
        <p:nvSpPr>
          <p:cNvPr id="3" name="Content Placeholder 2"/>
          <p:cNvSpPr>
            <a:spLocks noGrp="1"/>
          </p:cNvSpPr>
          <p:nvPr>
            <p:ph idx="1"/>
          </p:nvPr>
        </p:nvSpPr>
        <p:spPr>
          <a:xfrm>
            <a:off x="457200" y="2438400"/>
            <a:ext cx="8229600" cy="4267200"/>
          </a:xfrm>
        </p:spPr>
        <p:txBody>
          <a:bodyPr>
            <a:normAutofit/>
          </a:bodyPr>
          <a:lstStyle/>
          <a:p>
            <a:pPr lvl="1">
              <a:buClr>
                <a:schemeClr val="accent2">
                  <a:lumMod val="50000"/>
                </a:schemeClr>
              </a:buClr>
              <a:buFont typeface="Arial" pitchFamily="34" charset="0"/>
              <a:buChar char="•"/>
            </a:pPr>
            <a:r>
              <a:rPr lang="en-US" sz="3200" dirty="0"/>
              <a:t>Watch for emails from BQB/WriteLife or specific emails to you from Terri or Jennifer and carefully consider the opportunity being offered. Then respond accordingly. </a:t>
            </a:r>
          </a:p>
          <a:p>
            <a:pPr lvl="1">
              <a:buClr>
                <a:schemeClr val="accent2">
                  <a:lumMod val="50000"/>
                </a:schemeClr>
              </a:buClr>
              <a:buFont typeface="Arial" pitchFamily="34" charset="0"/>
              <a:buChar char="•"/>
            </a:pPr>
            <a:r>
              <a:rPr lang="en-US" sz="3200" dirty="0"/>
              <a:t>When you become aware of promotions that are set up for your book(s), help spread the news</a:t>
            </a:r>
          </a:p>
          <a:p>
            <a:pPr lvl="1">
              <a:buClr>
                <a:schemeClr val="accent2">
                  <a:lumMod val="50000"/>
                </a:schemeClr>
              </a:buClr>
              <a:buFont typeface="Arial" pitchFamily="34" charset="0"/>
              <a:buChar char="•"/>
            </a:pPr>
            <a:endParaRPr lang="en-US" sz="1800" dirty="0"/>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689510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Author Webinars</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1800" dirty="0"/>
              <a:t>Each month we offer an author webinar like this one to help educate our authors on all the many facets of marketing and how you can each participate.</a:t>
            </a:r>
          </a:p>
          <a:p>
            <a:pPr lvl="1">
              <a:buClr>
                <a:schemeClr val="accent2">
                  <a:lumMod val="50000"/>
                </a:schemeClr>
              </a:buClr>
              <a:buFont typeface="Arial" pitchFamily="34" charset="0"/>
              <a:buChar char="•"/>
            </a:pPr>
            <a:r>
              <a:rPr lang="en-US" sz="1800" dirty="0"/>
              <a:t>The subjects vary and we try to help keep you up-to-date on the newest trends in the industry.</a:t>
            </a:r>
          </a:p>
          <a:p>
            <a:pPr lvl="1">
              <a:buClr>
                <a:schemeClr val="accent2">
                  <a:lumMod val="50000"/>
                </a:schemeClr>
              </a:buClr>
              <a:buFont typeface="Arial" pitchFamily="34" charset="0"/>
              <a:buChar char="•"/>
            </a:pPr>
            <a:r>
              <a:rPr lang="en-US" sz="1800" dirty="0"/>
              <a:t>The webinars are set up to take place on the second Saturday of each month at 11:00 a.m. EST (10:00 CST; 9:00 MST; 8:00 PST)</a:t>
            </a:r>
          </a:p>
          <a:p>
            <a:pPr lvl="1">
              <a:buClr>
                <a:schemeClr val="accent2">
                  <a:lumMod val="50000"/>
                </a:schemeClr>
              </a:buClr>
              <a:buFont typeface="Arial" pitchFamily="34" charset="0"/>
              <a:buChar char="•"/>
            </a:pPr>
            <a:r>
              <a:rPr lang="en-US" sz="1800" dirty="0"/>
              <a:t>Occasionally, we will have speakers from within the industry who will share their knowledge and insights.</a:t>
            </a:r>
          </a:p>
          <a:p>
            <a:pPr lvl="1">
              <a:buClr>
                <a:schemeClr val="accent2">
                  <a:lumMod val="50000"/>
                </a:schemeClr>
              </a:buClr>
              <a:buFont typeface="Arial" pitchFamily="34" charset="0"/>
              <a:buChar char="•"/>
            </a:pPr>
            <a:r>
              <a:rPr lang="en-US" sz="1800" dirty="0"/>
              <a:t>All webinars are recorded and a couple of days after the webinar, the recordings can be found on the author portal on our websites.</a:t>
            </a:r>
          </a:p>
          <a:p>
            <a:pPr lvl="1">
              <a:buClr>
                <a:schemeClr val="accent2">
                  <a:lumMod val="50000"/>
                </a:schemeClr>
              </a:buClr>
              <a:buFont typeface="Arial" pitchFamily="34" charset="0"/>
              <a:buChar char="•"/>
            </a:pPr>
            <a:r>
              <a:rPr lang="en-US" sz="1800" dirty="0"/>
              <a:t>The day of the webinar, after the webinar is over, the PowerPoint slides are emailed out to all BQB/WriteLife authors.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848672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Author Webinars – What You Can Do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dirty="0"/>
              <a:t>Mark the second Saturday of each month at 11:00 a.m. EST (10:00 CST; 9:00 MST; 8:00 PST) on your calendar to try to schedule it in to your life.</a:t>
            </a:r>
          </a:p>
          <a:p>
            <a:pPr lvl="1">
              <a:buClr>
                <a:schemeClr val="accent2">
                  <a:lumMod val="50000"/>
                </a:schemeClr>
              </a:buClr>
              <a:buFont typeface="Arial" pitchFamily="34" charset="0"/>
              <a:buChar char="•"/>
            </a:pPr>
            <a:r>
              <a:rPr lang="en-US" dirty="0"/>
              <a:t>If you can’t be on the webinar in person, take time to either review the PowerPoints or listen to the recording. </a:t>
            </a:r>
          </a:p>
          <a:p>
            <a:pPr lvl="1">
              <a:buClr>
                <a:schemeClr val="accent2">
                  <a:lumMod val="50000"/>
                </a:schemeClr>
              </a:buClr>
              <a:buFont typeface="Arial" pitchFamily="34" charset="0"/>
              <a:buChar char="•"/>
            </a:pPr>
            <a:r>
              <a:rPr lang="en-US" dirty="0"/>
              <a:t>If you have questions, get on the BQB/WriteLife Facebook group and ask questions of those who did attend.</a:t>
            </a:r>
          </a:p>
          <a:p>
            <a:pPr lvl="1">
              <a:buClr>
                <a:schemeClr val="accent2">
                  <a:lumMod val="50000"/>
                </a:schemeClr>
              </a:buClr>
              <a:buFont typeface="Arial" pitchFamily="34" charset="0"/>
              <a:buChar char="•"/>
            </a:pPr>
            <a:r>
              <a:rPr lang="en-US" dirty="0"/>
              <a:t>Follow up and implement as much as you can of the information that is provided in our webinars.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91678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Print Distribution – What We Do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itchFamily="34" charset="0"/>
              <a:buChar char="•"/>
            </a:pPr>
            <a:r>
              <a:rPr lang="en-US" sz="6400" dirty="0"/>
              <a:t>IPG</a:t>
            </a:r>
          </a:p>
          <a:p>
            <a:pPr lvl="1">
              <a:buClr>
                <a:schemeClr val="accent2">
                  <a:lumMod val="50000"/>
                </a:schemeClr>
              </a:buClr>
              <a:buFont typeface="Wingdings" panose="05000000000000000000" pitchFamily="2" charset="2"/>
              <a:buChar char="§"/>
            </a:pPr>
            <a:r>
              <a:rPr lang="en-US" sz="6400" dirty="0"/>
              <a:t>Our print book distributor</a:t>
            </a:r>
          </a:p>
          <a:p>
            <a:pPr lvl="1">
              <a:buClr>
                <a:schemeClr val="accent2">
                  <a:lumMod val="50000"/>
                </a:schemeClr>
              </a:buClr>
              <a:buFont typeface="Wingdings" panose="05000000000000000000" pitchFamily="2" charset="2"/>
              <a:buChar char="§"/>
            </a:pPr>
            <a:r>
              <a:rPr lang="en-US" sz="6400" dirty="0"/>
              <a:t>They sell to </a:t>
            </a:r>
          </a:p>
          <a:p>
            <a:pPr lvl="2">
              <a:buClr>
                <a:schemeClr val="accent2">
                  <a:lumMod val="50000"/>
                </a:schemeClr>
              </a:buClr>
              <a:buFont typeface="Courier New" panose="02070309020205020404" pitchFamily="49" charset="0"/>
              <a:buChar char="o"/>
            </a:pPr>
            <a:r>
              <a:rPr lang="en-US" sz="6400" dirty="0"/>
              <a:t>Amazon</a:t>
            </a:r>
          </a:p>
          <a:p>
            <a:pPr lvl="2">
              <a:buClr>
                <a:schemeClr val="accent2">
                  <a:lumMod val="50000"/>
                </a:schemeClr>
              </a:buClr>
              <a:buFont typeface="Courier New" panose="02070309020205020404" pitchFamily="49" charset="0"/>
              <a:buChar char="o"/>
            </a:pPr>
            <a:r>
              <a:rPr lang="en-US" sz="6400" dirty="0"/>
              <a:t>Wholesalers (Ingram, Baker &amp; Taylor)</a:t>
            </a:r>
          </a:p>
          <a:p>
            <a:pPr lvl="2">
              <a:buClr>
                <a:schemeClr val="accent2">
                  <a:lumMod val="50000"/>
                </a:schemeClr>
              </a:buClr>
              <a:buFont typeface="Courier New" panose="02070309020205020404" pitchFamily="49" charset="0"/>
              <a:buChar char="o"/>
            </a:pPr>
            <a:r>
              <a:rPr lang="en-US" sz="6400" dirty="0"/>
              <a:t>Bookstores</a:t>
            </a:r>
          </a:p>
          <a:p>
            <a:pPr lvl="2">
              <a:buClr>
                <a:schemeClr val="accent2">
                  <a:lumMod val="50000"/>
                </a:schemeClr>
              </a:buClr>
              <a:buFont typeface="Courier New" panose="02070309020205020404" pitchFamily="49" charset="0"/>
              <a:buChar char="o"/>
            </a:pPr>
            <a:r>
              <a:rPr lang="en-US" sz="6400" dirty="0"/>
              <a:t>Retailers (Target, Walmart)</a:t>
            </a:r>
          </a:p>
          <a:p>
            <a:pPr lvl="2">
              <a:buClr>
                <a:schemeClr val="accent2">
                  <a:lumMod val="50000"/>
                </a:schemeClr>
              </a:buClr>
              <a:buFont typeface="Courier New" panose="02070309020205020404" pitchFamily="49" charset="0"/>
              <a:buChar char="o"/>
            </a:pPr>
            <a:r>
              <a:rPr lang="en-US" sz="6400" dirty="0"/>
              <a:t>Libraries</a:t>
            </a:r>
          </a:p>
          <a:p>
            <a:pPr lvl="2">
              <a:buClr>
                <a:schemeClr val="accent2">
                  <a:lumMod val="50000"/>
                </a:schemeClr>
              </a:buClr>
              <a:buFont typeface="Courier New" panose="02070309020205020404" pitchFamily="49" charset="0"/>
              <a:buChar char="o"/>
            </a:pPr>
            <a:r>
              <a:rPr lang="en-US" sz="6400" dirty="0"/>
              <a:t>Online book sellers</a:t>
            </a:r>
          </a:p>
          <a:p>
            <a:pPr lvl="2">
              <a:buClr>
                <a:schemeClr val="accent2">
                  <a:lumMod val="50000"/>
                </a:schemeClr>
              </a:buClr>
              <a:buFont typeface="Courier New" panose="02070309020205020404" pitchFamily="49" charset="0"/>
              <a:buChar char="o"/>
            </a:pPr>
            <a:r>
              <a:rPr lang="en-US" sz="6400" dirty="0"/>
              <a:t>Etc.</a:t>
            </a:r>
          </a:p>
          <a:p>
            <a:pPr lvl="1">
              <a:buClr>
                <a:schemeClr val="accent2">
                  <a:lumMod val="50000"/>
                </a:schemeClr>
              </a:buClr>
              <a:buFont typeface="Wingdings" panose="05000000000000000000" pitchFamily="2" charset="2"/>
              <a:buChar char="§"/>
            </a:pPr>
            <a:r>
              <a:rPr lang="en-US" sz="6400" dirty="0"/>
              <a:t>We keep print inventory with them</a:t>
            </a:r>
          </a:p>
          <a:p>
            <a:pPr lvl="1">
              <a:buClr>
                <a:schemeClr val="accent2">
                  <a:lumMod val="50000"/>
                </a:schemeClr>
              </a:buClr>
              <a:buFont typeface="Wingdings" panose="05000000000000000000" pitchFamily="2" charset="2"/>
              <a:buChar char="§"/>
            </a:pPr>
            <a:r>
              <a:rPr lang="en-US" sz="6400" dirty="0"/>
              <a:t>They have both inhouse and field sales reps who present our books two seasons a year</a:t>
            </a:r>
          </a:p>
          <a:p>
            <a:pPr lvl="2">
              <a:buClr>
                <a:schemeClr val="accent2">
                  <a:lumMod val="50000"/>
                </a:schemeClr>
              </a:buClr>
              <a:buFont typeface="Wingdings" panose="05000000000000000000" pitchFamily="2" charset="2"/>
              <a:buChar char="§"/>
            </a:pPr>
            <a:r>
              <a:rPr lang="en-US" sz="6400" dirty="0"/>
              <a:t>Spring/Summer (April – August)</a:t>
            </a:r>
          </a:p>
          <a:p>
            <a:pPr lvl="2">
              <a:buClr>
                <a:schemeClr val="accent2">
                  <a:lumMod val="50000"/>
                </a:schemeClr>
              </a:buClr>
              <a:buFont typeface="Wingdings" panose="05000000000000000000" pitchFamily="2" charset="2"/>
              <a:buChar char="§"/>
            </a:pPr>
            <a:r>
              <a:rPr lang="en-US" sz="6400" dirty="0"/>
              <a:t>Fall/Winter (September - March</a:t>
            </a:r>
          </a:p>
          <a:p>
            <a:pPr lvl="1">
              <a:buClr>
                <a:schemeClr val="accent2">
                  <a:lumMod val="50000"/>
                </a:schemeClr>
              </a:buClr>
              <a:buFont typeface="Wingdings" panose="05000000000000000000" pitchFamily="2" charset="2"/>
              <a:buChar char="§"/>
            </a:pPr>
            <a:r>
              <a:rPr lang="en-US" sz="6400" dirty="0"/>
              <a:t>I present our books to them twice a year (May/November) and am presenting 6-8 months before the book releases</a:t>
            </a:r>
          </a:p>
          <a:p>
            <a:pPr lvl="1">
              <a:buClr>
                <a:schemeClr val="accent2">
                  <a:lumMod val="50000"/>
                </a:schemeClr>
              </a:buClr>
              <a:buFont typeface="Wingdings" panose="05000000000000000000" pitchFamily="2" charset="2"/>
              <a:buChar char="§"/>
            </a:pPr>
            <a:r>
              <a:rPr lang="en-US" sz="6400" dirty="0"/>
              <a:t>The cover and metadata of your book will begin appearing online at places like Amazon, Barnes &amp; Noble, etc. around 6-8 months before its release</a:t>
            </a:r>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Marketing in General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dirty="0"/>
              <a:t>We are continually changing and improving our inhouse marketing and the opportunities we provide to our authors.</a:t>
            </a:r>
          </a:p>
          <a:p>
            <a:pPr lvl="1">
              <a:buClr>
                <a:schemeClr val="accent2">
                  <a:lumMod val="50000"/>
                </a:schemeClr>
              </a:buClr>
              <a:buFont typeface="Arial" pitchFamily="34" charset="0"/>
              <a:buChar char="•"/>
            </a:pPr>
            <a:r>
              <a:rPr lang="en-US" dirty="0"/>
              <a:t>As she becomes more and more familiar with BQB/WriteLife and what we do, Jennifer will be handling a lot of our marketing and will be working to expand and grow that side of our company.</a:t>
            </a:r>
          </a:p>
          <a:p>
            <a:pPr lvl="1">
              <a:buClr>
                <a:schemeClr val="accent2">
                  <a:lumMod val="50000"/>
                </a:schemeClr>
              </a:buClr>
              <a:buFont typeface="Arial" pitchFamily="34" charset="0"/>
              <a:buChar char="•"/>
            </a:pPr>
            <a:r>
              <a:rPr lang="en-US" dirty="0"/>
              <a:t>Teaching each of you, our authors, how to market is a big part of what we do to help you succeed. We will continue to look at additional ways to do that.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15404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Marketing in General – What You Can Do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2800" dirty="0"/>
              <a:t>Take an active role in building your author brand and marketing your book(s).</a:t>
            </a:r>
          </a:p>
          <a:p>
            <a:pPr lvl="1">
              <a:buClr>
                <a:schemeClr val="accent2">
                  <a:lumMod val="50000"/>
                </a:schemeClr>
              </a:buClr>
              <a:buFont typeface="Arial" pitchFamily="34" charset="0"/>
              <a:buChar char="•"/>
            </a:pPr>
            <a:r>
              <a:rPr lang="en-US" sz="2800" dirty="0"/>
              <a:t>Create a marketing budget each year so you can time and resources to participate. The more you participate in marketing, the more your royalties will increase.</a:t>
            </a:r>
          </a:p>
          <a:p>
            <a:pPr lvl="1">
              <a:buClr>
                <a:schemeClr val="accent2">
                  <a:lumMod val="50000"/>
                </a:schemeClr>
              </a:buClr>
              <a:buFont typeface="Arial" pitchFamily="34" charset="0"/>
              <a:buChar char="•"/>
            </a:pPr>
            <a:r>
              <a:rPr lang="en-US" sz="2800" dirty="0"/>
              <a:t>If you discover new marketing opportunities, share them with Terri and Jennifer so we can explore their viability for BQB/WriteLife.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99841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TAKE AN ACTIVE ROLE IN MARKETING YOUR BOOK(S)</a:t>
            </a:r>
          </a:p>
        </p:txBody>
      </p:sp>
    </p:spTree>
    <p:extLst>
      <p:ext uri="{BB962C8B-B14F-4D97-AF65-F5344CB8AC3E}">
        <p14:creationId xmlns:p14="http://schemas.microsoft.com/office/powerpoint/2010/main" val="720199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r>
              <a:rPr lang="en-US" sz="3200" dirty="0"/>
              <a:t>	Saturday, February 10</a:t>
            </a:r>
            <a:r>
              <a:rPr lang="en-US" sz="3200" baseline="30000" dirty="0"/>
              <a:t>th</a:t>
            </a:r>
            <a:r>
              <a:rPr lang="en-US" sz="3200" dirty="0"/>
              <a:t>  11:00 a.m. EST</a:t>
            </a:r>
          </a:p>
          <a:p>
            <a:pPr marL="393192" lvl="1" indent="0">
              <a:buClr>
                <a:schemeClr val="accent2">
                  <a:lumMod val="50000"/>
                </a:schemeClr>
              </a:buClr>
              <a:buNone/>
            </a:pPr>
            <a:endParaRPr lang="en-US" sz="3200" dirty="0"/>
          </a:p>
          <a:p>
            <a:pPr marL="393192" lvl="1" indent="0" algn="ctr">
              <a:buClr>
                <a:schemeClr val="accent2">
                  <a:lumMod val="50000"/>
                </a:schemeClr>
              </a:buClr>
              <a:buNone/>
            </a:pPr>
            <a:r>
              <a:rPr lang="en-US" sz="4800" b="1" dirty="0">
                <a:solidFill>
                  <a:srgbClr val="FF0000"/>
                </a:solidFill>
              </a:rPr>
              <a:t>TBD</a:t>
            </a:r>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endParaRPr lang="en-US" sz="3200" dirty="0"/>
          </a:p>
          <a:p>
            <a:endParaRPr lang="en-US" dirty="0"/>
          </a:p>
        </p:txBody>
      </p:sp>
      <p:pic>
        <p:nvPicPr>
          <p:cNvPr id="4" name="Picture 3">
            <a:extLst>
              <a:ext uri="{FF2B5EF4-FFF2-40B4-BE49-F238E27FC236}">
                <a16:creationId xmlns:a16="http://schemas.microsoft.com/office/drawing/2014/main" id="{C292AA5C-C50A-4C90-9E45-FAAE5BEC99C9}"/>
              </a:ext>
            </a:extLst>
          </p:cNvPr>
          <p:cNvPicPr>
            <a:picLocks noChangeAspect="1"/>
          </p:cNvPicPr>
          <p:nvPr/>
        </p:nvPicPr>
        <p:blipFill>
          <a:blip r:embed="rId2"/>
          <a:stretch>
            <a:fillRect/>
          </a:stretch>
        </p:blipFill>
        <p:spPr>
          <a:xfrm>
            <a:off x="0" y="304800"/>
            <a:ext cx="9144000" cy="5638800"/>
          </a:xfrm>
          <a:prstGeom prst="rect">
            <a:avLst/>
          </a:prstGeom>
        </p:spPr>
      </p:pic>
    </p:spTree>
    <p:extLst>
      <p:ext uri="{BB962C8B-B14F-4D97-AF65-F5344CB8AC3E}">
        <p14:creationId xmlns:p14="http://schemas.microsoft.com/office/powerpoint/2010/main" val="107365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41F0-CB31-4EEA-A4CD-3D9629C6EE0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690E00A-260B-4EAD-8F50-C42BBCAA6612}"/>
              </a:ext>
            </a:extLst>
          </p:cNvPr>
          <p:cNvPicPr>
            <a:picLocks noGrp="1" noChangeAspect="1"/>
          </p:cNvPicPr>
          <p:nvPr>
            <p:ph idx="1"/>
          </p:nvPr>
        </p:nvPicPr>
        <p:blipFill>
          <a:blip r:embed="rId2"/>
          <a:stretch>
            <a:fillRect/>
          </a:stretch>
        </p:blipFill>
        <p:spPr>
          <a:xfrm>
            <a:off x="670278" y="457200"/>
            <a:ext cx="7803443" cy="6019799"/>
          </a:xfrm>
          <a:prstGeom prst="rect">
            <a:avLst/>
          </a:prstGeom>
        </p:spPr>
      </p:pic>
    </p:spTree>
    <p:extLst>
      <p:ext uri="{BB962C8B-B14F-4D97-AF65-F5344CB8AC3E}">
        <p14:creationId xmlns:p14="http://schemas.microsoft.com/office/powerpoint/2010/main" val="197843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Print Distribution – What You Can Do</a:t>
            </a:r>
            <a:r>
              <a:rPr lang="en-US" b="1" dirty="0"/>
              <a:t>	</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lvl="0">
              <a:buClr>
                <a:schemeClr val="accent2">
                  <a:lumMod val="50000"/>
                </a:schemeClr>
              </a:buClr>
              <a:buFont typeface="Arial" pitchFamily="34" charset="0"/>
              <a:buChar char="•"/>
            </a:pPr>
            <a:r>
              <a:rPr lang="en-US" dirty="0"/>
              <a:t>Let retailers know your print books are available through IPG (Independent Publisher’s Group</a:t>
            </a:r>
          </a:p>
          <a:p>
            <a:pPr lvl="0">
              <a:buClr>
                <a:schemeClr val="accent2">
                  <a:lumMod val="50000"/>
                </a:schemeClr>
              </a:buClr>
              <a:buFont typeface="Arial" pitchFamily="34" charset="0"/>
              <a:buChar char="•"/>
            </a:pPr>
            <a:r>
              <a:rPr lang="en-US" dirty="0"/>
              <a:t>Have links on your website and social media that readers can click on to go directly to booksellers </a:t>
            </a:r>
          </a:p>
          <a:p>
            <a:pPr lvl="0">
              <a:buClr>
                <a:schemeClr val="accent2">
                  <a:lumMod val="50000"/>
                </a:schemeClr>
              </a:buClr>
              <a:buFont typeface="Arial" pitchFamily="34" charset="0"/>
              <a:buChar char="•"/>
            </a:pPr>
            <a:r>
              <a:rPr lang="en-US" dirty="0"/>
              <a:t>Watch your metadata, etc. on the different websites and let Jennifer know if there are typos, etc. so we can get them fixed. </a:t>
            </a:r>
          </a:p>
          <a:p>
            <a:pPr lvl="0">
              <a:buClr>
                <a:schemeClr val="accent2">
                  <a:lumMod val="50000"/>
                </a:schemeClr>
              </a:buClr>
              <a:buFont typeface="Arial" pitchFamily="34" charset="0"/>
              <a:buChar char="•"/>
            </a:pPr>
            <a:r>
              <a:rPr lang="en-US" dirty="0"/>
              <a:t>Set up </a:t>
            </a:r>
            <a:r>
              <a:rPr lang="en-US" dirty="0" err="1"/>
              <a:t>booksignings</a:t>
            </a:r>
            <a:r>
              <a:rPr lang="en-US" dirty="0"/>
              <a:t> with bookstores so they buy your books from IPG and its wholesalers, etc.</a:t>
            </a:r>
          </a:p>
          <a:p>
            <a:pPr lvl="0">
              <a:buClr>
                <a:schemeClr val="accent2">
                  <a:lumMod val="50000"/>
                </a:schemeClr>
              </a:buClr>
              <a:buFont typeface="Arial" pitchFamily="34" charset="0"/>
              <a:buChar char="•"/>
            </a:pPr>
            <a:r>
              <a:rPr lang="en-US" dirty="0"/>
              <a:t>Build your author brand and promote your book to help drive business to bookstores, wholesalers, IPG </a:t>
            </a:r>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7207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eBook – What We Do 	</a:t>
            </a:r>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lvl="0">
              <a:buClr>
                <a:schemeClr val="accent2">
                  <a:lumMod val="50000"/>
                </a:schemeClr>
              </a:buClr>
              <a:buFont typeface="Arial" pitchFamily="34" charset="0"/>
              <a:buChar char="•"/>
            </a:pPr>
            <a:r>
              <a:rPr lang="en-US" sz="2300" dirty="0"/>
              <a:t>Inscribe</a:t>
            </a:r>
          </a:p>
          <a:p>
            <a:pPr lvl="1">
              <a:buClr>
                <a:schemeClr val="accent2">
                  <a:lumMod val="50000"/>
                </a:schemeClr>
              </a:buClr>
              <a:buFont typeface="Wingdings" panose="05000000000000000000" pitchFamily="2" charset="2"/>
              <a:buChar char="§"/>
            </a:pPr>
            <a:r>
              <a:rPr lang="en-US" sz="2300" dirty="0"/>
              <a:t>Our eBook Distributor</a:t>
            </a:r>
          </a:p>
          <a:p>
            <a:pPr lvl="1">
              <a:buClr>
                <a:schemeClr val="accent2">
                  <a:lumMod val="50000"/>
                </a:schemeClr>
              </a:buClr>
              <a:buFont typeface="Wingdings" panose="05000000000000000000" pitchFamily="2" charset="2"/>
              <a:buChar char="§"/>
            </a:pPr>
            <a:r>
              <a:rPr lang="en-US" sz="2300" dirty="0"/>
              <a:t>They sell to eBook retailers all over the world </a:t>
            </a:r>
          </a:p>
          <a:p>
            <a:pPr lvl="2">
              <a:buClr>
                <a:schemeClr val="accent2">
                  <a:lumMod val="50000"/>
                </a:schemeClr>
              </a:buClr>
              <a:buFont typeface="Courier New" panose="02070309020205020404" pitchFamily="49" charset="0"/>
              <a:buChar char="o"/>
            </a:pPr>
            <a:r>
              <a:rPr lang="en-US" sz="2300" dirty="0"/>
              <a:t>Amazon</a:t>
            </a:r>
          </a:p>
          <a:p>
            <a:pPr lvl="2">
              <a:buClr>
                <a:schemeClr val="accent2">
                  <a:lumMod val="50000"/>
                </a:schemeClr>
              </a:buClr>
              <a:buFont typeface="Courier New" panose="02070309020205020404" pitchFamily="49" charset="0"/>
              <a:buChar char="o"/>
            </a:pPr>
            <a:r>
              <a:rPr lang="en-US" sz="2300" dirty="0" err="1"/>
              <a:t>iBookstore</a:t>
            </a:r>
            <a:endParaRPr lang="en-US" sz="2300" dirty="0"/>
          </a:p>
          <a:p>
            <a:pPr lvl="2">
              <a:buClr>
                <a:schemeClr val="accent2">
                  <a:lumMod val="50000"/>
                </a:schemeClr>
              </a:buClr>
              <a:buFont typeface="Courier New" panose="02070309020205020404" pitchFamily="49" charset="0"/>
              <a:buChar char="o"/>
            </a:pPr>
            <a:r>
              <a:rPr lang="en-US" sz="2300" dirty="0"/>
              <a:t>Barnes &amp; Noble </a:t>
            </a:r>
          </a:p>
          <a:p>
            <a:pPr lvl="2">
              <a:buClr>
                <a:schemeClr val="accent2">
                  <a:lumMod val="50000"/>
                </a:schemeClr>
              </a:buClr>
              <a:buFont typeface="Courier New" panose="02070309020205020404" pitchFamily="49" charset="0"/>
              <a:buChar char="o"/>
            </a:pPr>
            <a:r>
              <a:rPr lang="en-US" sz="2300" dirty="0"/>
              <a:t>Bookazine</a:t>
            </a:r>
          </a:p>
          <a:p>
            <a:pPr lvl="2">
              <a:buClr>
                <a:schemeClr val="accent2">
                  <a:lumMod val="50000"/>
                </a:schemeClr>
              </a:buClr>
              <a:buFont typeface="Courier New" panose="02070309020205020404" pitchFamily="49" charset="0"/>
              <a:buChar char="o"/>
            </a:pPr>
            <a:r>
              <a:rPr lang="en-US" sz="2300" dirty="0"/>
              <a:t>Wheelers</a:t>
            </a:r>
          </a:p>
          <a:p>
            <a:pPr lvl="2">
              <a:buClr>
                <a:schemeClr val="accent2">
                  <a:lumMod val="50000"/>
                </a:schemeClr>
              </a:buClr>
              <a:buFont typeface="Courier New" panose="02070309020205020404" pitchFamily="49" charset="0"/>
              <a:buChar char="o"/>
            </a:pPr>
            <a:r>
              <a:rPr lang="en-US" sz="2300" dirty="0"/>
              <a:t>Overdrive (and other library eBook retailers)</a:t>
            </a:r>
          </a:p>
          <a:p>
            <a:pPr lvl="2">
              <a:buClr>
                <a:schemeClr val="accent2">
                  <a:lumMod val="50000"/>
                </a:schemeClr>
              </a:buClr>
              <a:buFont typeface="Courier New" panose="02070309020205020404" pitchFamily="49" charset="0"/>
              <a:buChar char="o"/>
            </a:pPr>
            <a:r>
              <a:rPr lang="en-US" sz="2300" dirty="0"/>
              <a:t>Etc.</a:t>
            </a:r>
          </a:p>
          <a:p>
            <a:pPr lvl="1">
              <a:buClr>
                <a:schemeClr val="accent2">
                  <a:lumMod val="50000"/>
                </a:schemeClr>
              </a:buClr>
              <a:buFont typeface="Wingdings" panose="05000000000000000000" pitchFamily="2" charset="2"/>
              <a:buChar char="§"/>
            </a:pPr>
            <a:r>
              <a:rPr lang="en-US" sz="2300" dirty="0"/>
              <a:t>We convert all print books we publish into eBooks and upload them to Inscribe</a:t>
            </a:r>
          </a:p>
          <a:p>
            <a:pPr lvl="1">
              <a:buClr>
                <a:schemeClr val="accent2">
                  <a:lumMod val="50000"/>
                </a:schemeClr>
              </a:buClr>
              <a:buFont typeface="Wingdings" panose="05000000000000000000" pitchFamily="2" charset="2"/>
              <a:buChar char="§"/>
            </a:pPr>
            <a:r>
              <a:rPr lang="en-US" sz="2300" dirty="0"/>
              <a:t>We pay yearly fees to keep your book active on Inscribe </a:t>
            </a:r>
          </a:p>
          <a:p>
            <a:pPr lvl="1">
              <a:buClr>
                <a:schemeClr val="accent2">
                  <a:lumMod val="50000"/>
                </a:schemeClr>
              </a:buClr>
              <a:buFont typeface="Wingdings" panose="05000000000000000000" pitchFamily="2" charset="2"/>
              <a:buChar char="§"/>
            </a:pPr>
            <a:r>
              <a:rPr lang="en-US" sz="2300" dirty="0"/>
              <a:t>The cover and metadata of your book will begin appearing on some eBook retailer sites about 6 months before release </a:t>
            </a:r>
          </a:p>
          <a:p>
            <a:pPr lvl="1">
              <a:buClr>
                <a:schemeClr val="accent2">
                  <a:lumMod val="50000"/>
                </a:schemeClr>
              </a:buClr>
              <a:buFont typeface="Wingdings" panose="05000000000000000000" pitchFamily="2" charset="2"/>
              <a:buChar char="§"/>
            </a:pPr>
            <a:r>
              <a:rPr lang="en-US" sz="2300" dirty="0"/>
              <a:t>We work with them on an ongoing basis on promotions</a:t>
            </a:r>
          </a:p>
          <a:p>
            <a:pPr lvl="1">
              <a:buClr>
                <a:schemeClr val="accent2">
                  <a:lumMod val="50000"/>
                </a:schemeClr>
              </a:buClr>
              <a:buFont typeface="Wingdings" panose="05000000000000000000" pitchFamily="2" charset="2"/>
              <a:buChar char="§"/>
            </a:pPr>
            <a:r>
              <a:rPr lang="en-US" sz="2300" dirty="0"/>
              <a:t>We have access to 250 free eBook codes for each iBook we publish</a:t>
            </a:r>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95828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AEB-97F1-446D-89DE-864AD46363DE}"/>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D40DDCCC-36A5-46B3-AE99-0704B8429029}"/>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3286808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17945</TotalTime>
  <Words>2686</Words>
  <Application>Microsoft Office PowerPoint</Application>
  <PresentationFormat>On-screen Show (4:3)</PresentationFormat>
  <Paragraphs>290</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Cambria</vt:lpstr>
      <vt:lpstr>Constantia</vt:lpstr>
      <vt:lpstr>Courier New</vt:lpstr>
      <vt:lpstr>Wingdings</vt:lpstr>
      <vt:lpstr>Wingdings 2</vt:lpstr>
      <vt:lpstr>Flow</vt:lpstr>
      <vt:lpstr>What We Do To Promote Your Books and What You Can Do To Expand On It</vt:lpstr>
      <vt:lpstr>Overview </vt:lpstr>
      <vt:lpstr>Overview – Cont’d </vt:lpstr>
      <vt:lpstr>Print Distribution – What We Do  </vt:lpstr>
      <vt:lpstr> </vt:lpstr>
      <vt:lpstr>PowerPoint Presentation</vt:lpstr>
      <vt:lpstr>Print Distribution – What You Can Do </vt:lpstr>
      <vt:lpstr>eBook – What We Do  </vt:lpstr>
      <vt:lpstr>PowerPoint Presentation</vt:lpstr>
      <vt:lpstr>eBook Distribution – What You Can Do </vt:lpstr>
      <vt:lpstr>ARCs (Advance Review Copies) </vt:lpstr>
      <vt:lpstr>PowerPoint Presentation</vt:lpstr>
      <vt:lpstr>ARCs– What You Can Do </vt:lpstr>
      <vt:lpstr>Reviews – What We Do With Them </vt:lpstr>
      <vt:lpstr>PowerPoint Presentation</vt:lpstr>
      <vt:lpstr>PowerPoint Presentation</vt:lpstr>
      <vt:lpstr>Reviews – What You Can Do With Them </vt:lpstr>
      <vt:lpstr>PowerPoint Presentation</vt:lpstr>
      <vt:lpstr>Social Media </vt:lpstr>
      <vt:lpstr>PowerPoint Presentation</vt:lpstr>
      <vt:lpstr>PowerPoint Presentation</vt:lpstr>
      <vt:lpstr>Social Media –What You Can Do  </vt:lpstr>
      <vt:lpstr>PowerPoint Presentation</vt:lpstr>
      <vt:lpstr>BookBub  </vt:lpstr>
      <vt:lpstr>PowerPoint Presentation</vt:lpstr>
      <vt:lpstr>BookBub – What You Can Do </vt:lpstr>
      <vt:lpstr>PowerPoint Presentation</vt:lpstr>
      <vt:lpstr>PowerPoint Presentation</vt:lpstr>
      <vt:lpstr>PowerPoint Presentation</vt:lpstr>
      <vt:lpstr>Newsletter</vt:lpstr>
      <vt:lpstr>PowerPoint Presentation</vt:lpstr>
      <vt:lpstr>PowerPoint Presentation</vt:lpstr>
      <vt:lpstr>Newsletter – What You Can Do</vt:lpstr>
      <vt:lpstr>Book Shows</vt:lpstr>
      <vt:lpstr>Book Shows – What You Can Do</vt:lpstr>
      <vt:lpstr>Promotions Through IPG &amp; Inscribe</vt:lpstr>
      <vt:lpstr>Promotions Through IPG &amp; Inscribe – What You Can Do </vt:lpstr>
      <vt:lpstr>Author Webinars</vt:lpstr>
      <vt:lpstr>Author Webinars – What You Can Do </vt:lpstr>
      <vt:lpstr>Marketing in General </vt:lpstr>
      <vt:lpstr>Marketing in General – What You Can Do </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667</cp:revision>
  <cp:lastPrinted>2017-12-05T22:23:51Z</cp:lastPrinted>
  <dcterms:created xsi:type="dcterms:W3CDTF">2013-04-11T21:57:35Z</dcterms:created>
  <dcterms:modified xsi:type="dcterms:W3CDTF">2018-02-10T17:11:42Z</dcterms:modified>
</cp:coreProperties>
</file>