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2"/>
  </p:notesMasterIdLst>
  <p:sldIdLst>
    <p:sldId id="256" r:id="rId2"/>
    <p:sldId id="261" r:id="rId3"/>
    <p:sldId id="434" r:id="rId4"/>
    <p:sldId id="449" r:id="rId5"/>
    <p:sldId id="435" r:id="rId6"/>
    <p:sldId id="436" r:id="rId7"/>
    <p:sldId id="437" r:id="rId8"/>
    <p:sldId id="438" r:id="rId9"/>
    <p:sldId id="439" r:id="rId10"/>
    <p:sldId id="440" r:id="rId11"/>
    <p:sldId id="441" r:id="rId12"/>
    <p:sldId id="405" r:id="rId13"/>
    <p:sldId id="388" r:id="rId14"/>
    <p:sldId id="432" r:id="rId15"/>
    <p:sldId id="433" r:id="rId16"/>
    <p:sldId id="327" r:id="rId17"/>
    <p:sldId id="443" r:id="rId18"/>
    <p:sldId id="406" r:id="rId19"/>
    <p:sldId id="442" r:id="rId20"/>
    <p:sldId id="407" r:id="rId21"/>
    <p:sldId id="444" r:id="rId22"/>
    <p:sldId id="445" r:id="rId23"/>
    <p:sldId id="408" r:id="rId24"/>
    <p:sldId id="446" r:id="rId25"/>
    <p:sldId id="447" r:id="rId26"/>
    <p:sldId id="448" r:id="rId27"/>
    <p:sldId id="370" r:id="rId28"/>
    <p:sldId id="270" r:id="rId29"/>
    <p:sldId id="371" r:id="rId30"/>
    <p:sldId id="266" r:id="rId3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748"/>
    <a:srgbClr val="BF3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712" autoAdjust="0"/>
  </p:normalViewPr>
  <p:slideViewPr>
    <p:cSldViewPr>
      <p:cViewPr varScale="1">
        <p:scale>
          <a:sx n="108" d="100"/>
          <a:sy n="108" d="100"/>
        </p:scale>
        <p:origin x="174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3"/>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3" y="0"/>
            <a:ext cx="3077740" cy="469423"/>
          </a:xfrm>
          <a:prstGeom prst="rect">
            <a:avLst/>
          </a:prstGeom>
        </p:spPr>
        <p:txBody>
          <a:bodyPr vert="horz" lIns="93342" tIns="46671" rIns="93342" bIns="46671" rtlCol="0"/>
          <a:lstStyle>
            <a:lvl1pPr algn="r">
              <a:defRPr sz="1200"/>
            </a:lvl1pPr>
          </a:lstStyle>
          <a:p>
            <a:fld id="{9EF8FD45-2721-4728-B638-90B9C2D7E270}" type="datetimeFigureOut">
              <a:rPr lang="en-US" smtClean="0"/>
              <a:pPr/>
              <a:t>3/6/2018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3342" tIns="46671" rIns="93342" bIns="466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3"/>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3"/>
          </a:xfrm>
          <a:prstGeom prst="rect">
            <a:avLst/>
          </a:prstGeom>
        </p:spPr>
        <p:txBody>
          <a:bodyPr vert="horz" lIns="93342" tIns="46671" rIns="93342" bIns="46671" rtlCol="0" anchor="b"/>
          <a:lstStyle>
            <a:lvl1pPr algn="r">
              <a:defRPr sz="1200"/>
            </a:lvl1pPr>
          </a:lstStyle>
          <a:p>
            <a:fld id="{3561CE56-D96B-41DA-9E11-BA5D57E9E4C4}" type="slidenum">
              <a:rPr lang="en-US" smtClean="0"/>
              <a:pPr/>
              <a:t>‹#›</a:t>
            </a:fld>
            <a:endParaRPr lang="en-US"/>
          </a:p>
        </p:txBody>
      </p:sp>
    </p:spTree>
    <p:extLst>
      <p:ext uri="{BB962C8B-B14F-4D97-AF65-F5344CB8AC3E}">
        <p14:creationId xmlns:p14="http://schemas.microsoft.com/office/powerpoint/2010/main"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A25C68F-927A-403E-ADDD-C3E0B63AE54B}" type="datetimeFigureOut">
              <a:rPr lang="en-US" smtClean="0"/>
              <a:pPr/>
              <a:t>3/6/2018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A25C68F-927A-403E-ADDD-C3E0B63AE54B}" type="datetimeFigureOut">
              <a:rPr lang="en-US" smtClean="0"/>
              <a:pPr/>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3/6/2018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manageflitter.com/" TargetMode="External"/><Relationship Id="rId3" Type="http://schemas.openxmlformats.org/officeDocument/2006/relationships/hyperlink" Target="https://buffer.com/" TargetMode="External"/><Relationship Id="rId7" Type="http://schemas.openxmlformats.org/officeDocument/2006/relationships/hyperlink" Target="https://tweepi.com/" TargetMode="External"/><Relationship Id="rId2" Type="http://schemas.openxmlformats.org/officeDocument/2006/relationships/hyperlink" Target="https://hootsuite.com/" TargetMode="External"/><Relationship Id="rId1" Type="http://schemas.openxmlformats.org/officeDocument/2006/relationships/slideLayout" Target="../slideLayouts/slideLayout2.xml"/><Relationship Id="rId6" Type="http://schemas.openxmlformats.org/officeDocument/2006/relationships/hyperlink" Target="https://www.crowdfireapp.com/about-us" TargetMode="External"/><Relationship Id="rId5" Type="http://schemas.openxmlformats.org/officeDocument/2006/relationships/hyperlink" Target="https://meetedgar.com/" TargetMode="External"/><Relationship Id="rId4" Type="http://schemas.openxmlformats.org/officeDocument/2006/relationships/hyperlink" Target="https://sproutsocial.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log.bufferapp.com/free-marketing-tool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inc.com/jayson-demers/39-ways-to-get-more-social-media-follower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webdesignrelief.com/marketing-promotion-social-networking-writers/" TargetMode="External"/><Relationship Id="rId2" Type="http://schemas.openxmlformats.org/officeDocument/2006/relationships/hyperlink" Target="https://www.yourwriterplatform.com/promote-and-market-your-boo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support.google.com/websearch/answer/4815696?visit_id=1-636559365029153915-3740675698&amp;hl=en&amp;rd=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emecreator.org/create" TargetMode="External"/><Relationship Id="rId2" Type="http://schemas.openxmlformats.org/officeDocument/2006/relationships/hyperlink" Target="https://makeameme.org/" TargetMode="External"/><Relationship Id="rId1" Type="http://schemas.openxmlformats.org/officeDocument/2006/relationships/slideLayout" Target="../slideLayouts/slideLayout2.xml"/><Relationship Id="rId5" Type="http://schemas.openxmlformats.org/officeDocument/2006/relationships/hyperlink" Target="http://www.adobe.com/products/photoshop" TargetMode="External"/><Relationship Id="rId4" Type="http://schemas.openxmlformats.org/officeDocument/2006/relationships/hyperlink" Target="http://www.canva.co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lide.ly/" TargetMode="External"/><Relationship Id="rId2" Type="http://schemas.openxmlformats.org/officeDocument/2006/relationships/hyperlink" Target="http://www.wistia.com/" TargetMode="External"/><Relationship Id="rId1" Type="http://schemas.openxmlformats.org/officeDocument/2006/relationships/slideLayout" Target="../slideLayouts/slideLayout2.xml"/><Relationship Id="rId5" Type="http://schemas.openxmlformats.org/officeDocument/2006/relationships/hyperlink" Target="http://www.vimeo.com/" TargetMode="External"/><Relationship Id="rId4" Type="http://schemas.openxmlformats.org/officeDocument/2006/relationships/hyperlink" Target="http://www.youtube.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log.hubspot.com/marketing/social-media-marketing-resources" TargetMode="External"/><Relationship Id="rId2" Type="http://schemas.openxmlformats.org/officeDocument/2006/relationships/hyperlink" Target="https://www.gcflearnfree.org/topics/socialmedia/" TargetMode="External"/><Relationship Id="rId1" Type="http://schemas.openxmlformats.org/officeDocument/2006/relationships/slideLayout" Target="../slideLayouts/slideLayout2.xml"/><Relationship Id="rId5" Type="http://schemas.openxmlformats.org/officeDocument/2006/relationships/hyperlink" Target="https://xmission.com/blog/2014/08/13/how-to-edit-your-wordpress-site-content" TargetMode="External"/><Relationship Id="rId4" Type="http://schemas.openxmlformats.org/officeDocument/2006/relationships/hyperlink" Target="https://wpshout.com/quick-guides/login-wordpress-sit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a:solidFill>
                  <a:schemeClr val="accent5">
                    <a:lumMod val="20000"/>
                    <a:lumOff val="80000"/>
                  </a:schemeClr>
                </a:solidFill>
              </a:rPr>
              <a:t>Saturday, March 10, 2018</a:t>
            </a:r>
          </a:p>
          <a:p>
            <a:pPr algn="ctr"/>
            <a:r>
              <a:rPr lang="en-US" dirty="0">
                <a:solidFill>
                  <a:schemeClr val="accent5">
                    <a:lumMod val="20000"/>
                    <a:lumOff val="80000"/>
                  </a:schemeClr>
                </a:solidFill>
              </a:rPr>
              <a:t>11:00 a.m. ET</a:t>
            </a:r>
          </a:p>
        </p:txBody>
      </p:sp>
      <p:sp>
        <p:nvSpPr>
          <p:cNvPr id="5" name="Rectangle 4"/>
          <p:cNvSpPr/>
          <p:nvPr/>
        </p:nvSpPr>
        <p:spPr>
          <a:xfrm>
            <a:off x="-762000" y="9906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stretch>
            <a:fillRect/>
          </a:stretch>
        </p:blipFill>
        <p:spPr>
          <a:xfrm>
            <a:off x="2667000" y="1828800"/>
            <a:ext cx="3471881" cy="1972147"/>
          </a:xfrm>
          <a:prstGeom prst="rect">
            <a:avLst/>
          </a:prstGeom>
        </p:spPr>
      </p:pic>
      <p:sp>
        <p:nvSpPr>
          <p:cNvPr id="2" name="Title 1"/>
          <p:cNvSpPr>
            <a:spLocks noGrp="1"/>
          </p:cNvSpPr>
          <p:nvPr>
            <p:ph type="ctrTitle"/>
          </p:nvPr>
        </p:nvSpPr>
        <p:spPr>
          <a:xfrm>
            <a:off x="758952" y="3733800"/>
            <a:ext cx="7851648" cy="1828800"/>
          </a:xfrm>
        </p:spPr>
        <p:txBody>
          <a:bodyPr>
            <a:noAutofit/>
          </a:bodyPr>
          <a:lstStyle/>
          <a:p>
            <a:pPr algn="ctr"/>
            <a:r>
              <a:rPr lang="en-US" sz="3600" dirty="0">
                <a:solidFill>
                  <a:schemeClr val="bg1">
                    <a:lumMod val="50000"/>
                    <a:lumOff val="50000"/>
                  </a:schemeClr>
                </a:solidFill>
                <a:latin typeface="Cambria" pitchFamily="18" charset="0"/>
              </a:rPr>
              <a:t>Using the Internet for Marketing --- Existing Tools You Might Not Know About</a:t>
            </a: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a:solidFill>
                  <a:srgbClr val="9F3748"/>
                </a:solidFill>
                <a:latin typeface="Cambria" pitchFamily="18" charset="0"/>
              </a:rPr>
              <a:t>Welcome! </a:t>
            </a:r>
          </a:p>
        </p:txBody>
      </p:sp>
    </p:spTree>
    <p:extLst>
      <p:ext uri="{BB962C8B-B14F-4D97-AF65-F5344CB8AC3E}">
        <p14:creationId xmlns:p14="http://schemas.microsoft.com/office/powerpoint/2010/main" val="324859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747B-BCD2-45DC-9A9F-D617B89E809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FC9B2A7-DEF8-49F6-81BC-F9F527C3EE61}"/>
              </a:ext>
            </a:extLst>
          </p:cNvPr>
          <p:cNvPicPr>
            <a:picLocks noGrp="1" noChangeAspect="1"/>
          </p:cNvPicPr>
          <p:nvPr>
            <p:ph idx="1"/>
          </p:nvPr>
        </p:nvPicPr>
        <p:blipFill>
          <a:blip r:embed="rId2"/>
          <a:stretch>
            <a:fillRect/>
          </a:stretch>
        </p:blipFill>
        <p:spPr>
          <a:xfrm>
            <a:off x="457200" y="381000"/>
            <a:ext cx="8229600" cy="6248400"/>
          </a:xfrm>
          <a:prstGeom prst="rect">
            <a:avLst/>
          </a:prstGeom>
        </p:spPr>
      </p:pic>
    </p:spTree>
    <p:extLst>
      <p:ext uri="{BB962C8B-B14F-4D97-AF65-F5344CB8AC3E}">
        <p14:creationId xmlns:p14="http://schemas.microsoft.com/office/powerpoint/2010/main" val="455211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0EAA-91F3-4B46-84AD-644DDF6B12E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BD7DDAB-6103-456C-8EC1-5EA2FB25BD36}"/>
              </a:ext>
            </a:extLst>
          </p:cNvPr>
          <p:cNvPicPr>
            <a:picLocks noGrp="1" noChangeAspect="1"/>
          </p:cNvPicPr>
          <p:nvPr>
            <p:ph idx="1"/>
          </p:nvPr>
        </p:nvPicPr>
        <p:blipFill>
          <a:blip r:embed="rId2"/>
          <a:stretch>
            <a:fillRect/>
          </a:stretch>
        </p:blipFill>
        <p:spPr>
          <a:xfrm>
            <a:off x="457200" y="533400"/>
            <a:ext cx="8229600" cy="6248400"/>
          </a:xfrm>
          <a:prstGeom prst="rect">
            <a:avLst/>
          </a:prstGeom>
        </p:spPr>
      </p:pic>
    </p:spTree>
    <p:extLst>
      <p:ext uri="{BB962C8B-B14F-4D97-AF65-F5344CB8AC3E}">
        <p14:creationId xmlns:p14="http://schemas.microsoft.com/office/powerpoint/2010/main" val="94419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b="1" dirty="0"/>
              <a:t>Manage Your Social Media	</a:t>
            </a:r>
          </a:p>
        </p:txBody>
      </p:sp>
      <p:sp>
        <p:nvSpPr>
          <p:cNvPr id="3" name="Content Placeholder 2"/>
          <p:cNvSpPr>
            <a:spLocks noGrp="1"/>
          </p:cNvSpPr>
          <p:nvPr>
            <p:ph idx="1"/>
          </p:nvPr>
        </p:nvSpPr>
        <p:spPr>
          <a:xfrm>
            <a:off x="457200" y="1447800"/>
            <a:ext cx="8229600" cy="5410200"/>
          </a:xfrm>
        </p:spPr>
        <p:txBody>
          <a:bodyPr>
            <a:normAutofit/>
          </a:bodyPr>
          <a:lstStyle/>
          <a:p>
            <a:pPr marL="0" lvl="0" indent="0">
              <a:buClr>
                <a:schemeClr val="accent2">
                  <a:lumMod val="50000"/>
                </a:schemeClr>
              </a:buClr>
              <a:buNone/>
            </a:pPr>
            <a:r>
              <a:rPr lang="en-US" sz="2000" dirty="0"/>
              <a:t>Social media is an important part of marketing, but keeping up with it can be time consuming. There are sites to help by scheduling posts ahead of time. Some are free, some have a cost. Find the one that most appeals to you and one that you will use. </a:t>
            </a:r>
          </a:p>
          <a:p>
            <a:pPr>
              <a:buClr>
                <a:schemeClr val="accent2">
                  <a:lumMod val="50000"/>
                </a:schemeClr>
              </a:buClr>
              <a:buFont typeface="Arial" panose="020B0604020202020204" pitchFamily="34" charset="0"/>
              <a:buChar char="•"/>
            </a:pPr>
            <a:r>
              <a:rPr lang="en-US" sz="2000" dirty="0"/>
              <a:t>Hootsuite </a:t>
            </a:r>
            <a:r>
              <a:rPr lang="en-US" sz="2000" dirty="0">
                <a:hlinkClick r:id="rId2"/>
              </a:rPr>
              <a:t>https://hootsuite.com/</a:t>
            </a:r>
            <a:endParaRPr lang="en-US" sz="2000" dirty="0"/>
          </a:p>
          <a:p>
            <a:pPr>
              <a:buClr>
                <a:schemeClr val="accent2">
                  <a:lumMod val="50000"/>
                </a:schemeClr>
              </a:buClr>
              <a:buFont typeface="Arial" panose="020B0604020202020204" pitchFamily="34" charset="0"/>
              <a:buChar char="•"/>
            </a:pPr>
            <a:r>
              <a:rPr lang="en-US" sz="2000" dirty="0"/>
              <a:t>Buffer   </a:t>
            </a:r>
            <a:r>
              <a:rPr lang="en-US" sz="2000" dirty="0">
                <a:hlinkClick r:id="rId3"/>
              </a:rPr>
              <a:t>https://buffer.com/</a:t>
            </a:r>
            <a:endParaRPr lang="en-US" sz="2000" dirty="0"/>
          </a:p>
          <a:p>
            <a:pPr>
              <a:buClr>
                <a:schemeClr val="accent2">
                  <a:lumMod val="50000"/>
                </a:schemeClr>
              </a:buClr>
              <a:buFont typeface="Arial" panose="020B0604020202020204" pitchFamily="34" charset="0"/>
              <a:buChar char="•"/>
            </a:pPr>
            <a:r>
              <a:rPr lang="en-US" sz="2000" dirty="0"/>
              <a:t>Sprout Social  </a:t>
            </a:r>
            <a:r>
              <a:rPr lang="en-US" sz="2000" dirty="0">
                <a:hlinkClick r:id="rId4"/>
              </a:rPr>
              <a:t>https://sproutsocial.com/</a:t>
            </a:r>
            <a:endParaRPr lang="en-US" sz="2000" dirty="0"/>
          </a:p>
          <a:p>
            <a:pPr>
              <a:buClr>
                <a:schemeClr val="accent2">
                  <a:lumMod val="50000"/>
                </a:schemeClr>
              </a:buClr>
              <a:buFont typeface="Arial" panose="020B0604020202020204" pitchFamily="34" charset="0"/>
              <a:buChar char="•"/>
            </a:pPr>
            <a:r>
              <a:rPr lang="en-US" sz="2000" dirty="0" err="1"/>
              <a:t>MeetEdgar</a:t>
            </a:r>
            <a:r>
              <a:rPr lang="en-US" sz="2000" dirty="0"/>
              <a:t> </a:t>
            </a:r>
            <a:r>
              <a:rPr lang="en-US" sz="2000" dirty="0">
                <a:hlinkClick r:id="rId5"/>
              </a:rPr>
              <a:t>https://meetedgar.com/</a:t>
            </a:r>
            <a:endParaRPr lang="en-US" sz="2000" dirty="0"/>
          </a:p>
          <a:p>
            <a:pPr marL="0" indent="0">
              <a:buClr>
                <a:schemeClr val="accent2">
                  <a:lumMod val="50000"/>
                </a:schemeClr>
              </a:buClr>
              <a:buNone/>
            </a:pPr>
            <a:endParaRPr lang="en-US" sz="2000" dirty="0"/>
          </a:p>
          <a:p>
            <a:pPr marL="0" indent="0">
              <a:buClr>
                <a:schemeClr val="accent2">
                  <a:lumMod val="50000"/>
                </a:schemeClr>
              </a:buClr>
              <a:buNone/>
            </a:pPr>
            <a:r>
              <a:rPr lang="en-US" sz="2000" dirty="0"/>
              <a:t>Manage and Grow Twitter: </a:t>
            </a:r>
          </a:p>
          <a:p>
            <a:pPr>
              <a:buClr>
                <a:schemeClr val="accent2">
                  <a:lumMod val="50000"/>
                </a:schemeClr>
              </a:buClr>
              <a:buFont typeface="Arial" panose="020B0604020202020204" pitchFamily="34" charset="0"/>
              <a:buChar char="•"/>
            </a:pPr>
            <a:r>
              <a:rPr lang="en-US" sz="2000" dirty="0" err="1"/>
              <a:t>Crowdfire</a:t>
            </a:r>
            <a:r>
              <a:rPr lang="en-US" sz="2000" dirty="0"/>
              <a:t>  </a:t>
            </a:r>
            <a:r>
              <a:rPr lang="en-US" sz="2000" dirty="0">
                <a:hlinkClick r:id="rId6"/>
              </a:rPr>
              <a:t>https://www.crowdfireapp.com/about-us</a:t>
            </a:r>
            <a:endParaRPr lang="en-US" sz="2000" dirty="0"/>
          </a:p>
          <a:p>
            <a:pPr>
              <a:buClr>
                <a:schemeClr val="accent2">
                  <a:lumMod val="50000"/>
                </a:schemeClr>
              </a:buClr>
              <a:buFont typeface="Arial" panose="020B0604020202020204" pitchFamily="34" charset="0"/>
              <a:buChar char="•"/>
            </a:pPr>
            <a:r>
              <a:rPr lang="en-US" sz="2000" dirty="0" err="1"/>
              <a:t>Tweepi</a:t>
            </a:r>
            <a:r>
              <a:rPr lang="en-US" sz="2000" dirty="0"/>
              <a:t>  </a:t>
            </a:r>
            <a:r>
              <a:rPr lang="en-US" sz="2000" dirty="0">
                <a:hlinkClick r:id="rId7"/>
              </a:rPr>
              <a:t>https://tweepi.com/</a:t>
            </a:r>
            <a:endParaRPr lang="en-US" sz="2000" dirty="0"/>
          </a:p>
          <a:p>
            <a:pPr>
              <a:buClr>
                <a:schemeClr val="accent2">
                  <a:lumMod val="50000"/>
                </a:schemeClr>
              </a:buClr>
              <a:buFont typeface="Arial" panose="020B0604020202020204" pitchFamily="34" charset="0"/>
              <a:buChar char="•"/>
            </a:pPr>
            <a:r>
              <a:rPr lang="en-US" sz="2000" dirty="0"/>
              <a:t>Manage Flitter </a:t>
            </a:r>
            <a:r>
              <a:rPr lang="en-US" sz="2000" dirty="0">
                <a:hlinkClick r:id="rId8"/>
              </a:rPr>
              <a:t>https://manageflitter.com/</a:t>
            </a:r>
            <a:endParaRPr lang="en-US" sz="2000" dirty="0"/>
          </a:p>
          <a:p>
            <a:pPr>
              <a:buClr>
                <a:schemeClr val="accent2">
                  <a:lumMod val="50000"/>
                </a:schemeClr>
              </a:buClr>
              <a:buFont typeface="Arial" panose="020B0604020202020204" pitchFamily="34" charset="0"/>
              <a:buChar char="•"/>
            </a:pPr>
            <a:endParaRPr lang="en-US" sz="1600" dirty="0"/>
          </a:p>
          <a:p>
            <a:pPr>
              <a:buClr>
                <a:schemeClr val="accent2">
                  <a:lumMod val="50000"/>
                </a:schemeClr>
              </a:buClr>
              <a:buFont typeface="Arial" panose="020B0604020202020204" pitchFamily="34" charset="0"/>
              <a:buChar char="•"/>
            </a:pPr>
            <a:endParaRPr lang="en-US" sz="1600" dirty="0"/>
          </a:p>
          <a:p>
            <a:endParaRPr lang="en-US" dirty="0"/>
          </a:p>
        </p:txBody>
      </p:sp>
    </p:spTree>
    <p:extLst>
      <p:ext uri="{BB962C8B-B14F-4D97-AF65-F5344CB8AC3E}">
        <p14:creationId xmlns:p14="http://schemas.microsoft.com/office/powerpoint/2010/main" val="4136164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Great Site for Finding Free Options 	</a:t>
            </a:r>
          </a:p>
        </p:txBody>
      </p:sp>
      <p:sp>
        <p:nvSpPr>
          <p:cNvPr id="3" name="Content Placeholder 2"/>
          <p:cNvSpPr>
            <a:spLocks noGrp="1"/>
          </p:cNvSpPr>
          <p:nvPr>
            <p:ph idx="1"/>
          </p:nvPr>
        </p:nvSpPr>
        <p:spPr>
          <a:xfrm>
            <a:off x="457200" y="838200"/>
            <a:ext cx="8229600" cy="5867400"/>
          </a:xfrm>
        </p:spPr>
        <p:txBody>
          <a:bodyPr>
            <a:normAutofit/>
          </a:bodyPr>
          <a:lstStyle/>
          <a:p>
            <a:pPr lvl="0">
              <a:buClr>
                <a:schemeClr val="accent2">
                  <a:lumMod val="50000"/>
                </a:schemeClr>
              </a:buClr>
              <a:buFont typeface="Arial" pitchFamily="34" charset="0"/>
              <a:buChar char="•"/>
            </a:pPr>
            <a:r>
              <a:rPr lang="en-US" sz="2400" dirty="0">
                <a:hlinkClick r:id="rId2"/>
              </a:rPr>
              <a:t>https://blog.bufferapp.com/free-marketing-tools</a:t>
            </a:r>
            <a:r>
              <a:rPr lang="en-US" sz="2400" dirty="0"/>
              <a:t> </a:t>
            </a:r>
          </a:p>
          <a:p>
            <a:endParaRPr lang="en-US" dirty="0"/>
          </a:p>
        </p:txBody>
      </p:sp>
      <p:pic>
        <p:nvPicPr>
          <p:cNvPr id="4" name="Picture 3">
            <a:extLst>
              <a:ext uri="{FF2B5EF4-FFF2-40B4-BE49-F238E27FC236}">
                <a16:creationId xmlns:a16="http://schemas.microsoft.com/office/drawing/2014/main" id="{0DAF42BE-E846-4F21-8D60-40CA1BBABB4D}"/>
              </a:ext>
            </a:extLst>
          </p:cNvPr>
          <p:cNvPicPr>
            <a:picLocks noChangeAspect="1"/>
          </p:cNvPicPr>
          <p:nvPr/>
        </p:nvPicPr>
        <p:blipFill>
          <a:blip r:embed="rId3"/>
          <a:stretch>
            <a:fillRect/>
          </a:stretch>
        </p:blipFill>
        <p:spPr>
          <a:xfrm>
            <a:off x="0" y="1530288"/>
            <a:ext cx="9144000" cy="5143500"/>
          </a:xfrm>
          <a:prstGeom prst="rect">
            <a:avLst/>
          </a:prstGeom>
        </p:spPr>
      </p:pic>
    </p:spTree>
    <p:extLst>
      <p:ext uri="{BB962C8B-B14F-4D97-AF65-F5344CB8AC3E}">
        <p14:creationId xmlns:p14="http://schemas.microsoft.com/office/powerpoint/2010/main" val="2839519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3F3B0-784B-45C6-83BB-AF24DCCE8606}"/>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A5265133-6541-45DA-AA6E-DDEC6CA7DFB3}"/>
              </a:ext>
            </a:extLst>
          </p:cNvPr>
          <p:cNvPicPr>
            <a:picLocks noGrp="1" noChangeAspect="1"/>
          </p:cNvPicPr>
          <p:nvPr>
            <p:ph idx="1"/>
          </p:nvPr>
        </p:nvPicPr>
        <p:blipFill>
          <a:blip r:embed="rId2"/>
          <a:stretch>
            <a:fillRect/>
          </a:stretch>
        </p:blipFill>
        <p:spPr>
          <a:xfrm>
            <a:off x="457200" y="704088"/>
            <a:ext cx="8229600" cy="5849112"/>
          </a:xfrm>
          <a:prstGeom prst="rect">
            <a:avLst/>
          </a:prstGeom>
        </p:spPr>
      </p:pic>
    </p:spTree>
    <p:extLst>
      <p:ext uri="{BB962C8B-B14F-4D97-AF65-F5344CB8AC3E}">
        <p14:creationId xmlns:p14="http://schemas.microsoft.com/office/powerpoint/2010/main" val="1289114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8CBA5-0DED-4970-9D40-272A8A7565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43447F-7868-47FB-A012-93B5B6B689B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6B97F4A-4188-4FBD-9B45-909D24749C20}"/>
              </a:ext>
            </a:extLst>
          </p:cNvPr>
          <p:cNvPicPr>
            <a:picLocks noChangeAspect="1"/>
          </p:cNvPicPr>
          <p:nvPr/>
        </p:nvPicPr>
        <p:blipFill>
          <a:blip r:embed="rId2"/>
          <a:stretch>
            <a:fillRect/>
          </a:stretch>
        </p:blipFill>
        <p:spPr>
          <a:xfrm>
            <a:off x="0" y="533400"/>
            <a:ext cx="9144000" cy="5467350"/>
          </a:xfrm>
          <a:prstGeom prst="rect">
            <a:avLst/>
          </a:prstGeom>
        </p:spPr>
      </p:pic>
    </p:spTree>
    <p:extLst>
      <p:ext uri="{BB962C8B-B14F-4D97-AF65-F5344CB8AC3E}">
        <p14:creationId xmlns:p14="http://schemas.microsoft.com/office/powerpoint/2010/main" val="3859659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Build Your Social Media  Effectiveness </a:t>
            </a:r>
            <a:r>
              <a:rPr lang="en-US" b="1" dirty="0"/>
              <a:t>		</a:t>
            </a:r>
          </a:p>
        </p:txBody>
      </p:sp>
      <p:sp>
        <p:nvSpPr>
          <p:cNvPr id="3" name="Content Placeholder 2"/>
          <p:cNvSpPr>
            <a:spLocks noGrp="1"/>
          </p:cNvSpPr>
          <p:nvPr>
            <p:ph idx="1"/>
          </p:nvPr>
        </p:nvSpPr>
        <p:spPr>
          <a:xfrm>
            <a:off x="457200" y="1676400"/>
            <a:ext cx="8229600" cy="5029200"/>
          </a:xfrm>
        </p:spPr>
        <p:txBody>
          <a:bodyPr>
            <a:normAutofit fontScale="25000" lnSpcReduction="20000"/>
          </a:bodyPr>
          <a:lstStyle/>
          <a:p>
            <a:pPr lvl="0">
              <a:buClr>
                <a:schemeClr val="accent2">
                  <a:lumMod val="50000"/>
                </a:schemeClr>
              </a:buClr>
              <a:buFont typeface="Arial" pitchFamily="34" charset="0"/>
              <a:buChar char="•"/>
            </a:pPr>
            <a:r>
              <a:rPr lang="en-US" sz="7200" dirty="0"/>
              <a:t>Make sure your social media usernames are consistent</a:t>
            </a:r>
          </a:p>
          <a:p>
            <a:pPr lvl="0">
              <a:buClr>
                <a:schemeClr val="accent2">
                  <a:lumMod val="50000"/>
                </a:schemeClr>
              </a:buClr>
              <a:buFont typeface="Arial" pitchFamily="34" charset="0"/>
              <a:buChar char="•"/>
            </a:pPr>
            <a:r>
              <a:rPr lang="en-US" sz="7200" dirty="0"/>
              <a:t>Include a social media call to action on your business card</a:t>
            </a:r>
          </a:p>
          <a:p>
            <a:pPr lvl="0">
              <a:buClr>
                <a:schemeClr val="accent2">
                  <a:lumMod val="50000"/>
                </a:schemeClr>
              </a:buClr>
              <a:buFont typeface="Arial" pitchFamily="34" charset="0"/>
              <a:buChar char="•"/>
            </a:pPr>
            <a:r>
              <a:rPr lang="en-US" sz="7200" dirty="0"/>
              <a:t>Reach out to Influencers</a:t>
            </a:r>
          </a:p>
          <a:p>
            <a:pPr lvl="0">
              <a:buClr>
                <a:schemeClr val="accent2">
                  <a:lumMod val="50000"/>
                </a:schemeClr>
              </a:buClr>
              <a:buFont typeface="Arial" pitchFamily="34" charset="0"/>
              <a:buChar char="•"/>
            </a:pPr>
            <a:r>
              <a:rPr lang="en-US" sz="7200" dirty="0"/>
              <a:t>Put your social share buttons on each blog post, newsletter, email signature, etc. </a:t>
            </a:r>
          </a:p>
          <a:p>
            <a:pPr lvl="0">
              <a:buClr>
                <a:schemeClr val="accent2">
                  <a:lumMod val="50000"/>
                </a:schemeClr>
              </a:buClr>
              <a:buFont typeface="Arial" pitchFamily="34" charset="0"/>
              <a:buChar char="•"/>
            </a:pPr>
            <a:r>
              <a:rPr lang="en-US" sz="7200" dirty="0"/>
              <a:t>Periodically channel your email subscribers to your social media accounts</a:t>
            </a:r>
          </a:p>
          <a:p>
            <a:pPr lvl="0">
              <a:buClr>
                <a:schemeClr val="accent2">
                  <a:lumMod val="50000"/>
                </a:schemeClr>
              </a:buClr>
              <a:buFont typeface="Arial" pitchFamily="34" charset="0"/>
              <a:buChar char="•"/>
            </a:pPr>
            <a:r>
              <a:rPr lang="en-US" sz="7200" dirty="0"/>
              <a:t>Link your social media accounts on your Contact and About Us pages of your website</a:t>
            </a:r>
          </a:p>
          <a:p>
            <a:pPr lvl="0">
              <a:buClr>
                <a:schemeClr val="accent2">
                  <a:lumMod val="50000"/>
                </a:schemeClr>
              </a:buClr>
              <a:buFont typeface="Arial" pitchFamily="34" charset="0"/>
              <a:buChar char="•"/>
            </a:pPr>
            <a:r>
              <a:rPr lang="en-US" sz="7200" dirty="0"/>
              <a:t>Be responsive</a:t>
            </a:r>
          </a:p>
          <a:p>
            <a:pPr lvl="0">
              <a:buClr>
                <a:schemeClr val="accent2">
                  <a:lumMod val="50000"/>
                </a:schemeClr>
              </a:buClr>
              <a:buFont typeface="Arial" pitchFamily="34" charset="0"/>
              <a:buChar char="•"/>
            </a:pPr>
            <a:r>
              <a:rPr lang="en-US" sz="7200" dirty="0"/>
              <a:t>Tell stories</a:t>
            </a:r>
          </a:p>
          <a:p>
            <a:pPr lvl="0">
              <a:buClr>
                <a:schemeClr val="accent2">
                  <a:lumMod val="50000"/>
                </a:schemeClr>
              </a:buClr>
              <a:buFont typeface="Arial" pitchFamily="34" charset="0"/>
              <a:buChar char="•"/>
            </a:pPr>
            <a:r>
              <a:rPr lang="en-US" sz="7200" dirty="0"/>
              <a:t>Post often</a:t>
            </a:r>
          </a:p>
          <a:p>
            <a:pPr lvl="0">
              <a:buClr>
                <a:schemeClr val="accent2">
                  <a:lumMod val="50000"/>
                </a:schemeClr>
              </a:buClr>
              <a:buFont typeface="Arial" pitchFamily="34" charset="0"/>
              <a:buChar char="•"/>
            </a:pPr>
            <a:r>
              <a:rPr lang="en-US" sz="7200" dirty="0"/>
              <a:t>Use humor</a:t>
            </a:r>
          </a:p>
          <a:p>
            <a:pPr lvl="0">
              <a:buClr>
                <a:schemeClr val="accent2">
                  <a:lumMod val="50000"/>
                </a:schemeClr>
              </a:buClr>
              <a:buFont typeface="Arial" pitchFamily="34" charset="0"/>
              <a:buChar char="•"/>
            </a:pPr>
            <a:r>
              <a:rPr lang="en-US" sz="7200" dirty="0" err="1"/>
              <a:t>Reshare</a:t>
            </a:r>
            <a:r>
              <a:rPr lang="en-US" sz="7200" dirty="0"/>
              <a:t> other people’s content</a:t>
            </a:r>
          </a:p>
          <a:p>
            <a:pPr lvl="0">
              <a:buClr>
                <a:schemeClr val="accent2">
                  <a:lumMod val="50000"/>
                </a:schemeClr>
              </a:buClr>
              <a:buFont typeface="Arial" pitchFamily="34" charset="0"/>
              <a:buChar char="•"/>
            </a:pPr>
            <a:r>
              <a:rPr lang="en-US" sz="7200" dirty="0"/>
              <a:t>Be relatable</a:t>
            </a:r>
          </a:p>
          <a:p>
            <a:pPr lvl="0">
              <a:buClr>
                <a:schemeClr val="accent2">
                  <a:lumMod val="50000"/>
                </a:schemeClr>
              </a:buClr>
              <a:buFont typeface="Arial" pitchFamily="34" charset="0"/>
              <a:buChar char="•"/>
            </a:pPr>
            <a:r>
              <a:rPr lang="en-US" sz="7200" dirty="0"/>
              <a:t>Great Article that expands on these options and gives more: </a:t>
            </a:r>
            <a:r>
              <a:rPr lang="en-US" sz="7200" dirty="0">
                <a:hlinkClick r:id="rId2"/>
              </a:rPr>
              <a:t>https://www.inc.com/jayson-demers/39-ways-to-get-more-social-media-followers.html</a:t>
            </a:r>
            <a:endParaRPr lang="en-US" sz="7200" dirty="0"/>
          </a:p>
          <a:p>
            <a:pPr marL="393192" lvl="1" indent="0">
              <a:buClr>
                <a:schemeClr val="accent2">
                  <a:lumMod val="50000"/>
                </a:schemeClr>
              </a:buClr>
              <a:buNone/>
            </a:pPr>
            <a:endParaRPr lang="en-US" sz="4000" dirty="0"/>
          </a:p>
          <a:p>
            <a:pPr lvl="1">
              <a:buClr>
                <a:schemeClr val="accent2">
                  <a:lumMod val="50000"/>
                </a:schemeClr>
              </a:buClr>
              <a:buFont typeface="Wingdings" panose="05000000000000000000" pitchFamily="2" charset="2"/>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4077101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CAF6E-36EE-40D3-B168-B0F1B64DC01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EB69C94-2148-4C0E-B7F1-F5973946B0EB}"/>
              </a:ext>
            </a:extLst>
          </p:cNvPr>
          <p:cNvPicPr>
            <a:picLocks noGrp="1" noChangeAspect="1"/>
          </p:cNvPicPr>
          <p:nvPr>
            <p:ph idx="1"/>
          </p:nvPr>
        </p:nvPicPr>
        <p:blipFill>
          <a:blip r:embed="rId2"/>
          <a:stretch>
            <a:fillRect/>
          </a:stretch>
        </p:blipFill>
        <p:spPr>
          <a:xfrm>
            <a:off x="457200" y="704088"/>
            <a:ext cx="8229600" cy="6153912"/>
          </a:xfrm>
          <a:prstGeom prst="rect">
            <a:avLst/>
          </a:prstGeom>
        </p:spPr>
      </p:pic>
    </p:spTree>
    <p:extLst>
      <p:ext uri="{BB962C8B-B14F-4D97-AF65-F5344CB8AC3E}">
        <p14:creationId xmlns:p14="http://schemas.microsoft.com/office/powerpoint/2010/main" val="2896454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Get Marketing Ideas</a:t>
            </a:r>
            <a:r>
              <a:rPr lang="en-US" b="1" dirty="0"/>
              <a:t>	</a:t>
            </a:r>
          </a:p>
        </p:txBody>
      </p:sp>
      <p:sp>
        <p:nvSpPr>
          <p:cNvPr id="3" name="Content Placeholder 2"/>
          <p:cNvSpPr>
            <a:spLocks noGrp="1"/>
          </p:cNvSpPr>
          <p:nvPr>
            <p:ph idx="1"/>
          </p:nvPr>
        </p:nvSpPr>
        <p:spPr>
          <a:xfrm>
            <a:off x="457200" y="1676400"/>
            <a:ext cx="8229600" cy="5029200"/>
          </a:xfrm>
        </p:spPr>
        <p:txBody>
          <a:bodyPr>
            <a:normAutofit fontScale="25000" lnSpcReduction="20000"/>
          </a:bodyPr>
          <a:lstStyle/>
          <a:p>
            <a:pPr marL="0" lvl="0" indent="0">
              <a:buClr>
                <a:schemeClr val="accent2">
                  <a:lumMod val="50000"/>
                </a:schemeClr>
              </a:buClr>
              <a:buNone/>
            </a:pPr>
            <a:r>
              <a:rPr lang="en-US" sz="7200" dirty="0"/>
              <a:t>The Internet abounds with ideas for book marketing. Search, read, learn. </a:t>
            </a:r>
          </a:p>
          <a:p>
            <a:pPr lvl="0">
              <a:buClr>
                <a:schemeClr val="accent2">
                  <a:lumMod val="50000"/>
                </a:schemeClr>
              </a:buClr>
              <a:buFont typeface="Arial" pitchFamily="34" charset="0"/>
              <a:buChar char="•"/>
            </a:pPr>
            <a:r>
              <a:rPr lang="en-US" sz="7200" dirty="0"/>
              <a:t> Focus more on discoverability rather than selling </a:t>
            </a:r>
          </a:p>
          <a:p>
            <a:pPr lvl="0">
              <a:buClr>
                <a:schemeClr val="accent2">
                  <a:lumMod val="50000"/>
                </a:schemeClr>
              </a:buClr>
              <a:buFont typeface="Arial" pitchFamily="34" charset="0"/>
              <a:buChar char="•"/>
            </a:pPr>
            <a:r>
              <a:rPr lang="en-US" sz="7200" dirty="0"/>
              <a:t> Accept responsibility for the marketing and promotion of your book</a:t>
            </a:r>
          </a:p>
          <a:p>
            <a:pPr lvl="0">
              <a:buClr>
                <a:schemeClr val="accent2">
                  <a:lumMod val="50000"/>
                </a:schemeClr>
              </a:buClr>
              <a:buFont typeface="Arial" pitchFamily="34" charset="0"/>
              <a:buChar char="•"/>
            </a:pPr>
            <a:r>
              <a:rPr lang="en-US" sz="7200" dirty="0"/>
              <a:t>Write articles that tie your book topic or genre to current popular interests</a:t>
            </a:r>
          </a:p>
          <a:p>
            <a:pPr lvl="0">
              <a:buClr>
                <a:schemeClr val="accent2">
                  <a:lumMod val="50000"/>
                </a:schemeClr>
              </a:buClr>
              <a:buFont typeface="Arial" pitchFamily="34" charset="0"/>
              <a:buChar char="•"/>
            </a:pPr>
            <a:r>
              <a:rPr lang="en-US" sz="7200" dirty="0"/>
              <a:t>Create Bookmarks</a:t>
            </a:r>
          </a:p>
          <a:p>
            <a:pPr lvl="0">
              <a:buClr>
                <a:schemeClr val="accent2">
                  <a:lumMod val="50000"/>
                </a:schemeClr>
              </a:buClr>
              <a:buFont typeface="Arial" pitchFamily="34" charset="0"/>
              <a:buChar char="•"/>
            </a:pPr>
            <a:r>
              <a:rPr lang="en-US" sz="7200" dirty="0"/>
              <a:t>Attend live networking events, conferences, and expos</a:t>
            </a:r>
          </a:p>
          <a:p>
            <a:pPr lvl="0">
              <a:buClr>
                <a:schemeClr val="accent2">
                  <a:lumMod val="50000"/>
                </a:schemeClr>
              </a:buClr>
              <a:buFont typeface="Arial" pitchFamily="34" charset="0"/>
              <a:buChar char="•"/>
            </a:pPr>
            <a:r>
              <a:rPr lang="en-US" sz="7200" dirty="0"/>
              <a:t>Connect with readers offline – book signings, book clubs, writing groups, school visits, workshops, library readings, and local area meet-ups</a:t>
            </a:r>
          </a:p>
          <a:p>
            <a:pPr lvl="0">
              <a:buClr>
                <a:schemeClr val="accent2">
                  <a:lumMod val="50000"/>
                </a:schemeClr>
              </a:buClr>
              <a:buFont typeface="Arial" pitchFamily="34" charset="0"/>
              <a:buChar char="•"/>
            </a:pPr>
            <a:r>
              <a:rPr lang="en-US" sz="7200" dirty="0"/>
              <a:t>Make your vacations works for you – set up readings or book signings at local libraries, schools, or bookstores </a:t>
            </a:r>
          </a:p>
          <a:p>
            <a:pPr lvl="0">
              <a:buClr>
                <a:schemeClr val="accent2">
                  <a:lumMod val="50000"/>
                </a:schemeClr>
              </a:buClr>
              <a:buFont typeface="Arial" pitchFamily="34" charset="0"/>
              <a:buChar char="•"/>
            </a:pPr>
            <a:r>
              <a:rPr lang="en-US" sz="7200" dirty="0"/>
              <a:t>Cross promote with other authors</a:t>
            </a:r>
          </a:p>
          <a:p>
            <a:pPr lvl="0">
              <a:buClr>
                <a:schemeClr val="accent2">
                  <a:lumMod val="50000"/>
                </a:schemeClr>
              </a:buClr>
              <a:buFont typeface="Arial" pitchFamily="34" charset="0"/>
              <a:buChar char="•"/>
            </a:pPr>
            <a:r>
              <a:rPr lang="en-US" sz="7200" dirty="0"/>
              <a:t>Consider donating your book to hospitals, shelters, churches, libraries, doctor/dental offices, hair salons, organizations or clubs (great options for creating discoverability) </a:t>
            </a:r>
          </a:p>
          <a:p>
            <a:pPr lvl="0">
              <a:buClr>
                <a:schemeClr val="accent2">
                  <a:lumMod val="50000"/>
                </a:schemeClr>
              </a:buClr>
              <a:buFont typeface="Arial" pitchFamily="34" charset="0"/>
              <a:buChar char="•"/>
            </a:pPr>
            <a:r>
              <a:rPr lang="en-US" sz="7200" dirty="0"/>
              <a:t>Great articles that expands on these ideas </a:t>
            </a:r>
            <a:r>
              <a:rPr lang="en-US" sz="7200" dirty="0">
                <a:hlinkClick r:id="rId2"/>
              </a:rPr>
              <a:t>https://www.yourwriterplatform.com/promote-and-market-your-book/</a:t>
            </a:r>
            <a:endParaRPr lang="en-US" sz="7200" dirty="0"/>
          </a:p>
          <a:p>
            <a:pPr marL="0" lvl="0" indent="0">
              <a:buClr>
                <a:schemeClr val="accent2">
                  <a:lumMod val="50000"/>
                </a:schemeClr>
              </a:buClr>
              <a:buNone/>
            </a:pPr>
            <a:r>
              <a:rPr lang="en-US" sz="7200" dirty="0"/>
              <a:t>    </a:t>
            </a:r>
            <a:r>
              <a:rPr lang="en-US" sz="7200" dirty="0">
                <a:hlinkClick r:id="rId3"/>
              </a:rPr>
              <a:t>http://www.webdesignrelief.com/marketing-promotion-social-networking-writers/</a:t>
            </a:r>
            <a:endParaRPr lang="en-US" sz="7200" dirty="0"/>
          </a:p>
          <a:p>
            <a:pPr marL="0" lvl="0" indent="0">
              <a:buClr>
                <a:schemeClr val="accent2">
                  <a:lumMod val="50000"/>
                </a:schemeClr>
              </a:buClr>
              <a:buNone/>
            </a:pPr>
            <a:endParaRPr lang="en-US" sz="1800" dirty="0"/>
          </a:p>
          <a:p>
            <a:pPr lvl="0">
              <a:buClr>
                <a:schemeClr val="accent2">
                  <a:lumMod val="50000"/>
                </a:schemeClr>
              </a:buClr>
              <a:buFont typeface="Arial"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3772070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AE2A4-DF52-4660-9A12-BA65F7D9FE2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0E75420-9B61-47C3-8C1F-F462E39A2DF9}"/>
              </a:ext>
            </a:extLst>
          </p:cNvPr>
          <p:cNvPicPr>
            <a:picLocks noGrp="1" noChangeAspect="1"/>
          </p:cNvPicPr>
          <p:nvPr>
            <p:ph idx="1"/>
          </p:nvPr>
        </p:nvPicPr>
        <p:blipFill>
          <a:blip r:embed="rId2"/>
          <a:stretch>
            <a:fillRect/>
          </a:stretch>
        </p:blipFill>
        <p:spPr>
          <a:xfrm>
            <a:off x="457200" y="381000"/>
            <a:ext cx="8229600" cy="6248400"/>
          </a:xfrm>
          <a:prstGeom prst="rect">
            <a:avLst/>
          </a:prstGeom>
        </p:spPr>
      </p:pic>
    </p:spTree>
    <p:extLst>
      <p:ext uri="{BB962C8B-B14F-4D97-AF65-F5344CB8AC3E}">
        <p14:creationId xmlns:p14="http://schemas.microsoft.com/office/powerpoint/2010/main" val="402600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b="1" dirty="0"/>
              <a:t>Using the Internet to:	</a:t>
            </a:r>
          </a:p>
        </p:txBody>
      </p:sp>
      <p:sp>
        <p:nvSpPr>
          <p:cNvPr id="3" name="Content Placeholder 2"/>
          <p:cNvSpPr>
            <a:spLocks noGrp="1"/>
          </p:cNvSpPr>
          <p:nvPr>
            <p:ph idx="1"/>
          </p:nvPr>
        </p:nvSpPr>
        <p:spPr>
          <a:xfrm>
            <a:off x="457200" y="1447800"/>
            <a:ext cx="8229600" cy="5410200"/>
          </a:xfrm>
        </p:spPr>
        <p:txBody>
          <a:bodyPr>
            <a:normAutofit fontScale="92500" lnSpcReduction="20000"/>
          </a:bodyPr>
          <a:lstStyle/>
          <a:p>
            <a:pPr lvl="0">
              <a:buClr>
                <a:schemeClr val="accent2">
                  <a:lumMod val="50000"/>
                </a:schemeClr>
              </a:buClr>
              <a:buFont typeface="Arial" pitchFamily="34" charset="0"/>
              <a:buChar char="•"/>
            </a:pPr>
            <a:r>
              <a:rPr lang="en-US" sz="4000" dirty="0"/>
              <a:t>Learn technologies you aren’t familiar with</a:t>
            </a:r>
          </a:p>
          <a:p>
            <a:pPr lvl="0">
              <a:buClr>
                <a:schemeClr val="accent2">
                  <a:lumMod val="50000"/>
                </a:schemeClr>
              </a:buClr>
              <a:buFont typeface="Arial" pitchFamily="34" charset="0"/>
              <a:buChar char="•"/>
            </a:pPr>
            <a:r>
              <a:rPr lang="en-US" sz="4000" dirty="0"/>
              <a:t>Find Your Competition and Learn From Them</a:t>
            </a:r>
          </a:p>
          <a:p>
            <a:pPr lvl="0">
              <a:buClr>
                <a:schemeClr val="accent2">
                  <a:lumMod val="50000"/>
                </a:schemeClr>
              </a:buClr>
              <a:buFont typeface="Arial" pitchFamily="34" charset="0"/>
              <a:buChar char="•"/>
            </a:pPr>
            <a:r>
              <a:rPr lang="en-US" sz="4000" dirty="0"/>
              <a:t>Manage Your Social Media</a:t>
            </a:r>
          </a:p>
          <a:p>
            <a:pPr lvl="0">
              <a:buClr>
                <a:schemeClr val="accent2">
                  <a:lumMod val="50000"/>
                </a:schemeClr>
              </a:buClr>
              <a:buFont typeface="Arial" pitchFamily="34" charset="0"/>
              <a:buChar char="•"/>
            </a:pPr>
            <a:r>
              <a:rPr lang="en-US" sz="4000" dirty="0"/>
              <a:t>Build Your Social Media </a:t>
            </a:r>
          </a:p>
          <a:p>
            <a:pPr lvl="0">
              <a:buClr>
                <a:schemeClr val="accent2">
                  <a:lumMod val="50000"/>
                </a:schemeClr>
              </a:buClr>
              <a:buFont typeface="Arial" pitchFamily="34" charset="0"/>
              <a:buChar char="•"/>
            </a:pPr>
            <a:r>
              <a:rPr lang="en-US" sz="4000" dirty="0"/>
              <a:t>Get Marketing Ideas</a:t>
            </a:r>
          </a:p>
          <a:p>
            <a:pPr lvl="0">
              <a:buClr>
                <a:schemeClr val="accent2">
                  <a:lumMod val="50000"/>
                </a:schemeClr>
              </a:buClr>
              <a:buFont typeface="Arial" pitchFamily="34" charset="0"/>
              <a:buChar char="•"/>
            </a:pPr>
            <a:r>
              <a:rPr lang="en-US" sz="4000" dirty="0"/>
              <a:t>Tracking You and Your Book(s) </a:t>
            </a:r>
          </a:p>
          <a:p>
            <a:pPr lvl="0">
              <a:buClr>
                <a:schemeClr val="accent2">
                  <a:lumMod val="50000"/>
                </a:schemeClr>
              </a:buClr>
              <a:buFont typeface="Arial" pitchFamily="34" charset="0"/>
              <a:buChar char="•"/>
            </a:pPr>
            <a:r>
              <a:rPr lang="en-US" sz="4000" dirty="0"/>
              <a:t>Creating Images</a:t>
            </a:r>
          </a:p>
          <a:p>
            <a:pPr lvl="0">
              <a:buClr>
                <a:schemeClr val="accent2">
                  <a:lumMod val="50000"/>
                </a:schemeClr>
              </a:buClr>
              <a:buFont typeface="Arial" pitchFamily="34" charset="0"/>
              <a:buChar char="•"/>
            </a:pPr>
            <a:r>
              <a:rPr lang="en-US" sz="4000" dirty="0"/>
              <a:t>Creating and Using Videos</a:t>
            </a:r>
          </a:p>
          <a:p>
            <a:pPr lvl="0">
              <a:buClr>
                <a:schemeClr val="accent2">
                  <a:lumMod val="50000"/>
                </a:schemeClr>
              </a:buClr>
              <a:buNone/>
            </a:pPr>
            <a:endParaRPr lang="en-US" sz="2000" dirty="0"/>
          </a:p>
          <a:p>
            <a:endParaRPr lang="en-US" dirty="0"/>
          </a:p>
        </p:txBody>
      </p:sp>
    </p:spTree>
    <p:extLst>
      <p:ext uri="{BB962C8B-B14F-4D97-AF65-F5344CB8AC3E}">
        <p14:creationId xmlns:p14="http://schemas.microsoft.com/office/powerpoint/2010/main" val="4077101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Tracking You and Your Book(s)	</a:t>
            </a:r>
          </a:p>
        </p:txBody>
      </p:sp>
      <p:sp>
        <p:nvSpPr>
          <p:cNvPr id="3" name="Content Placeholder 2"/>
          <p:cNvSpPr>
            <a:spLocks noGrp="1"/>
          </p:cNvSpPr>
          <p:nvPr>
            <p:ph idx="1"/>
          </p:nvPr>
        </p:nvSpPr>
        <p:spPr>
          <a:xfrm>
            <a:off x="457200" y="1676400"/>
            <a:ext cx="8229600" cy="5029200"/>
          </a:xfrm>
        </p:spPr>
        <p:txBody>
          <a:bodyPr>
            <a:normAutofit/>
          </a:bodyPr>
          <a:lstStyle/>
          <a:p>
            <a:pPr marL="0" lvl="0" indent="0">
              <a:buClr>
                <a:schemeClr val="accent2">
                  <a:lumMod val="50000"/>
                </a:schemeClr>
              </a:buClr>
              <a:buNone/>
            </a:pPr>
            <a:r>
              <a:rPr lang="en-US" sz="2400" dirty="0"/>
              <a:t>Are you and/or your book(s) being talked about on the Internet? You’ll want to know and setting up a Google Alert is the best way to do that. You can even track authors you follow to see what they are up to. </a:t>
            </a:r>
          </a:p>
          <a:p>
            <a:pPr marL="0" lvl="0" indent="0">
              <a:buClr>
                <a:schemeClr val="accent2">
                  <a:lumMod val="50000"/>
                </a:schemeClr>
              </a:buClr>
              <a:buNone/>
            </a:pPr>
            <a:endParaRPr lang="en-US" sz="2400" dirty="0"/>
          </a:p>
          <a:p>
            <a:pPr marL="0" lvl="0" indent="0" algn="ctr">
              <a:buClr>
                <a:schemeClr val="accent2">
                  <a:lumMod val="50000"/>
                </a:schemeClr>
              </a:buClr>
              <a:buNone/>
            </a:pPr>
            <a:r>
              <a:rPr lang="en-US" sz="2400" dirty="0">
                <a:solidFill>
                  <a:srgbClr val="9F3748"/>
                </a:solidFill>
              </a:rPr>
              <a:t>Google Alerts is a service that generates search engine results, based on criteria provided by you, and delivers the results to your e-mail.</a:t>
            </a:r>
          </a:p>
          <a:p>
            <a:pPr lvl="2">
              <a:buClr>
                <a:schemeClr val="accent2">
                  <a:lumMod val="50000"/>
                </a:schemeClr>
              </a:buClr>
              <a:buFont typeface="Courier New" panose="02070309020205020404" pitchFamily="49" charset="0"/>
              <a:buChar char="o"/>
            </a:pPr>
            <a:endParaRPr lang="en-US" sz="2400" dirty="0"/>
          </a:p>
          <a:p>
            <a:pPr marL="0" lvl="0" indent="0" algn="ctr">
              <a:buClr>
                <a:schemeClr val="accent2">
                  <a:lumMod val="50000"/>
                </a:schemeClr>
              </a:buClr>
              <a:buNone/>
            </a:pPr>
            <a:r>
              <a:rPr lang="en-US" sz="2400" dirty="0"/>
              <a:t> </a:t>
            </a:r>
            <a:r>
              <a:rPr lang="en-US" sz="2400" dirty="0">
                <a:hlinkClick r:id="rId2"/>
              </a:rPr>
              <a:t>https://support.google.com/websearch/answer/4815696?visit_id=1-636559365029153915-3740675698&amp;hl=en&amp;rd=1</a:t>
            </a:r>
            <a:endParaRPr lang="en-US" sz="2400" dirty="0"/>
          </a:p>
          <a:p>
            <a:pPr marL="0" lvl="0" indent="0">
              <a:buClr>
                <a:schemeClr val="accent2">
                  <a:lumMod val="50000"/>
                </a:schemeClr>
              </a:buClr>
              <a:buNone/>
            </a:pPr>
            <a:endParaRPr lang="en-US" sz="1400" dirty="0"/>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1958282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4D9F-F1A5-4F79-B3EC-5D5F6E29A9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056CADA-7F33-4F79-BD5B-60881C743E0D}"/>
              </a:ext>
            </a:extLst>
          </p:cNvPr>
          <p:cNvPicPr>
            <a:picLocks noGrp="1" noChangeAspect="1"/>
          </p:cNvPicPr>
          <p:nvPr>
            <p:ph idx="1"/>
          </p:nvPr>
        </p:nvPicPr>
        <p:blipFill>
          <a:blip r:embed="rId2"/>
          <a:stretch>
            <a:fillRect/>
          </a:stretch>
        </p:blipFill>
        <p:spPr>
          <a:xfrm>
            <a:off x="457200" y="381000"/>
            <a:ext cx="8229600" cy="6172200"/>
          </a:xfrm>
          <a:prstGeom prst="rect">
            <a:avLst/>
          </a:prstGeom>
        </p:spPr>
      </p:pic>
    </p:spTree>
    <p:extLst>
      <p:ext uri="{BB962C8B-B14F-4D97-AF65-F5344CB8AC3E}">
        <p14:creationId xmlns:p14="http://schemas.microsoft.com/office/powerpoint/2010/main" val="3413548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7000-7650-4A0E-866E-2A04984430D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54AE18D-DCB1-4314-B390-2F7FE6AF8DD8}"/>
              </a:ext>
            </a:extLst>
          </p:cNvPr>
          <p:cNvPicPr>
            <a:picLocks noGrp="1" noChangeAspect="1"/>
          </p:cNvPicPr>
          <p:nvPr>
            <p:ph idx="1"/>
          </p:nvPr>
        </p:nvPicPr>
        <p:blipFill>
          <a:blip r:embed="rId2"/>
          <a:stretch>
            <a:fillRect/>
          </a:stretch>
        </p:blipFill>
        <p:spPr>
          <a:xfrm>
            <a:off x="457200" y="609600"/>
            <a:ext cx="8229600" cy="5943600"/>
          </a:xfrm>
          <a:prstGeom prst="rect">
            <a:avLst/>
          </a:prstGeom>
        </p:spPr>
      </p:pic>
    </p:spTree>
    <p:extLst>
      <p:ext uri="{BB962C8B-B14F-4D97-AF65-F5344CB8AC3E}">
        <p14:creationId xmlns:p14="http://schemas.microsoft.com/office/powerpoint/2010/main" val="2494685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Creating Images </a:t>
            </a:r>
            <a:r>
              <a:rPr lang="en-US" b="1" dirty="0"/>
              <a:t>	</a:t>
            </a:r>
          </a:p>
        </p:txBody>
      </p:sp>
      <p:sp>
        <p:nvSpPr>
          <p:cNvPr id="3" name="Content Placeholder 2"/>
          <p:cNvSpPr>
            <a:spLocks noGrp="1"/>
          </p:cNvSpPr>
          <p:nvPr>
            <p:ph idx="1"/>
          </p:nvPr>
        </p:nvSpPr>
        <p:spPr>
          <a:xfrm>
            <a:off x="457200" y="1676400"/>
            <a:ext cx="8229600" cy="5029200"/>
          </a:xfrm>
        </p:spPr>
        <p:txBody>
          <a:bodyPr>
            <a:normAutofit fontScale="40000" lnSpcReduction="20000"/>
          </a:bodyPr>
          <a:lstStyle/>
          <a:p>
            <a:pPr lvl="0">
              <a:buClr>
                <a:schemeClr val="accent2">
                  <a:lumMod val="50000"/>
                </a:schemeClr>
              </a:buClr>
              <a:buFont typeface="Arial" pitchFamily="34" charset="0"/>
              <a:buChar char="•"/>
            </a:pPr>
            <a:r>
              <a:rPr lang="en-US" sz="4500" dirty="0"/>
              <a:t>The Internet, social media, and marketing in general thrive on images</a:t>
            </a:r>
          </a:p>
          <a:p>
            <a:pPr lvl="0">
              <a:buClr>
                <a:schemeClr val="accent2">
                  <a:lumMod val="50000"/>
                </a:schemeClr>
              </a:buClr>
              <a:buFont typeface="Arial" pitchFamily="34" charset="0"/>
              <a:buChar char="•"/>
            </a:pPr>
            <a:r>
              <a:rPr lang="en-US" sz="4500" dirty="0"/>
              <a:t>We need more than pictures of our books to keep our social media relevant</a:t>
            </a:r>
          </a:p>
          <a:p>
            <a:pPr lvl="0">
              <a:buClr>
                <a:schemeClr val="accent2">
                  <a:lumMod val="50000"/>
                </a:schemeClr>
              </a:buClr>
              <a:buFont typeface="Arial" pitchFamily="34" charset="0"/>
              <a:buChar char="•"/>
            </a:pPr>
            <a:r>
              <a:rPr lang="en-US" sz="4500" dirty="0"/>
              <a:t>Memes are popular on social media to add humor </a:t>
            </a:r>
          </a:p>
          <a:p>
            <a:pPr lvl="0">
              <a:buClr>
                <a:schemeClr val="accent2">
                  <a:lumMod val="50000"/>
                </a:schemeClr>
              </a:buClr>
              <a:buFont typeface="Arial" pitchFamily="34" charset="0"/>
              <a:buChar char="•"/>
            </a:pPr>
            <a:r>
              <a:rPr lang="en-US" sz="4500" dirty="0"/>
              <a:t>There are sites (some free, some not) that will help you build images:</a:t>
            </a:r>
          </a:p>
          <a:p>
            <a:pPr lvl="0">
              <a:buClr>
                <a:schemeClr val="accent2">
                  <a:lumMod val="50000"/>
                </a:schemeClr>
              </a:buClr>
              <a:buFont typeface="Arial" pitchFamily="34" charset="0"/>
              <a:buChar char="•"/>
            </a:pPr>
            <a:r>
              <a:rPr lang="en-US" sz="4500" dirty="0"/>
              <a:t>For meme creation:</a:t>
            </a:r>
          </a:p>
          <a:p>
            <a:pPr lvl="1">
              <a:buClr>
                <a:schemeClr val="accent2">
                  <a:lumMod val="50000"/>
                </a:schemeClr>
              </a:buClr>
              <a:buFont typeface="Arial" pitchFamily="34" charset="0"/>
              <a:buChar char="•"/>
            </a:pPr>
            <a:r>
              <a:rPr lang="en-US" sz="4500" dirty="0">
                <a:hlinkClick r:id="rId2"/>
              </a:rPr>
              <a:t>https://makeameme.org/</a:t>
            </a:r>
            <a:endParaRPr lang="en-US" sz="4500" dirty="0"/>
          </a:p>
          <a:p>
            <a:pPr lvl="1">
              <a:buClr>
                <a:schemeClr val="accent2">
                  <a:lumMod val="50000"/>
                </a:schemeClr>
              </a:buClr>
              <a:buFont typeface="Arial" pitchFamily="34" charset="0"/>
              <a:buChar char="•"/>
            </a:pPr>
            <a:r>
              <a:rPr lang="en-US" sz="4500" dirty="0">
                <a:hlinkClick r:id="rId3"/>
              </a:rPr>
              <a:t>https://www.memecreator.org/create</a:t>
            </a:r>
            <a:endParaRPr lang="en-US" sz="4500" dirty="0"/>
          </a:p>
          <a:p>
            <a:pPr lvl="0">
              <a:buClr>
                <a:schemeClr val="accent2">
                  <a:lumMod val="50000"/>
                </a:schemeClr>
              </a:buClr>
              <a:buFont typeface="Arial" pitchFamily="34" charset="0"/>
              <a:buChar char="•"/>
            </a:pPr>
            <a:r>
              <a:rPr lang="en-US" sz="4500" dirty="0"/>
              <a:t>Images are crucial for not only social media but for marketing pieces like:</a:t>
            </a:r>
          </a:p>
          <a:p>
            <a:pPr lvl="1">
              <a:buClr>
                <a:schemeClr val="accent2">
                  <a:lumMod val="50000"/>
                </a:schemeClr>
              </a:buClr>
              <a:buFont typeface="Arial" pitchFamily="34" charset="0"/>
              <a:buChar char="•"/>
            </a:pPr>
            <a:r>
              <a:rPr lang="en-US" sz="4500" dirty="0"/>
              <a:t>Flyers</a:t>
            </a:r>
          </a:p>
          <a:p>
            <a:pPr lvl="1">
              <a:buClr>
                <a:schemeClr val="accent2">
                  <a:lumMod val="50000"/>
                </a:schemeClr>
              </a:buClr>
              <a:buFont typeface="Arial" pitchFamily="34" charset="0"/>
              <a:buChar char="•"/>
            </a:pPr>
            <a:r>
              <a:rPr lang="en-US" sz="4500" dirty="0"/>
              <a:t>Postcards</a:t>
            </a:r>
          </a:p>
          <a:p>
            <a:pPr lvl="1">
              <a:buClr>
                <a:schemeClr val="accent2">
                  <a:lumMod val="50000"/>
                </a:schemeClr>
              </a:buClr>
              <a:buFont typeface="Arial" pitchFamily="34" charset="0"/>
              <a:buChar char="•"/>
            </a:pPr>
            <a:r>
              <a:rPr lang="en-US" sz="4500" dirty="0"/>
              <a:t>Presentations  </a:t>
            </a:r>
          </a:p>
          <a:p>
            <a:pPr lvl="0">
              <a:buClr>
                <a:schemeClr val="accent2">
                  <a:lumMod val="50000"/>
                </a:schemeClr>
              </a:buClr>
              <a:buFont typeface="Arial" pitchFamily="34" charset="0"/>
              <a:buChar char="•"/>
            </a:pPr>
            <a:r>
              <a:rPr lang="en-US" sz="4500" dirty="0"/>
              <a:t>You can make your own through websites (some are free, some not)</a:t>
            </a:r>
          </a:p>
          <a:p>
            <a:pPr lvl="1">
              <a:buClr>
                <a:schemeClr val="accent2">
                  <a:lumMod val="50000"/>
                </a:schemeClr>
              </a:buClr>
              <a:buFont typeface="Arial" pitchFamily="34" charset="0"/>
              <a:buChar char="•"/>
            </a:pPr>
            <a:r>
              <a:rPr lang="en-US" sz="4500" dirty="0" err="1"/>
              <a:t>Canva</a:t>
            </a:r>
            <a:r>
              <a:rPr lang="en-US" sz="4500" dirty="0"/>
              <a:t>   </a:t>
            </a:r>
            <a:r>
              <a:rPr lang="en-US" sz="4500" dirty="0">
                <a:hlinkClick r:id="rId4"/>
              </a:rPr>
              <a:t>www.canva.com</a:t>
            </a:r>
            <a:r>
              <a:rPr lang="en-US" sz="4500" dirty="0"/>
              <a:t>   (free)</a:t>
            </a:r>
          </a:p>
          <a:p>
            <a:pPr lvl="1">
              <a:buClr>
                <a:schemeClr val="accent2">
                  <a:lumMod val="50000"/>
                </a:schemeClr>
              </a:buClr>
              <a:buFont typeface="Arial" pitchFamily="34" charset="0"/>
              <a:buChar char="•"/>
            </a:pPr>
            <a:r>
              <a:rPr lang="en-US" sz="4500" dirty="0"/>
              <a:t>Photoshop </a:t>
            </a:r>
            <a:r>
              <a:rPr lang="en-US" sz="4500" dirty="0">
                <a:hlinkClick r:id="rId5"/>
              </a:rPr>
              <a:t>www.adobe.com/products/photoshop</a:t>
            </a:r>
            <a:endParaRPr lang="en-US" sz="4500" dirty="0"/>
          </a:p>
          <a:p>
            <a:pPr lvl="1">
              <a:buClr>
                <a:schemeClr val="accent2">
                  <a:lumMod val="50000"/>
                </a:schemeClr>
              </a:buClr>
              <a:buFont typeface="Arial" pitchFamily="34" charset="0"/>
              <a:buChar char="•"/>
            </a:pPr>
            <a:r>
              <a:rPr lang="en-US" sz="4500" dirty="0"/>
              <a:t>InDesign  www.adobe.com/products/indesign.html</a:t>
            </a:r>
          </a:p>
          <a:p>
            <a:pPr marL="393192" lvl="1" indent="0">
              <a:buClr>
                <a:schemeClr val="accent2">
                  <a:lumMod val="50000"/>
                </a:schemeClr>
              </a:buClr>
              <a:buNone/>
            </a:pPr>
            <a:endParaRPr lang="en-US" sz="1600" dirty="0"/>
          </a:p>
          <a:p>
            <a:pPr lvl="1">
              <a:buClr>
                <a:schemeClr val="accent2">
                  <a:lumMod val="50000"/>
                </a:schemeClr>
              </a:buClr>
              <a:buFont typeface="Arial" pitchFamily="34" charset="0"/>
              <a:buChar char="•"/>
            </a:pPr>
            <a:endParaRPr lang="en-US" sz="1600" dirty="0"/>
          </a:p>
          <a:p>
            <a:pPr lvl="0">
              <a:buClr>
                <a:schemeClr val="accent2">
                  <a:lumMod val="50000"/>
                </a:schemeClr>
              </a:buClr>
              <a:buFont typeface="Arial" pitchFamily="34" charset="0"/>
              <a:buChar char="•"/>
            </a:pPr>
            <a:endParaRPr lang="en-US" sz="1800" dirty="0"/>
          </a:p>
          <a:p>
            <a:pPr lvl="0">
              <a:buClr>
                <a:schemeClr val="accent2">
                  <a:lumMod val="50000"/>
                </a:schemeClr>
              </a:buClr>
              <a:buFont typeface="Arial"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3361181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906C-045D-4014-A632-D18F2FC1CB4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52483E4-4CB4-44A5-9466-5B99DF2ECEBC}"/>
              </a:ext>
            </a:extLst>
          </p:cNvPr>
          <p:cNvPicPr>
            <a:picLocks noGrp="1" noChangeAspect="1"/>
          </p:cNvPicPr>
          <p:nvPr>
            <p:ph idx="1"/>
          </p:nvPr>
        </p:nvPicPr>
        <p:blipFill>
          <a:blip r:embed="rId2"/>
          <a:stretch>
            <a:fillRect/>
          </a:stretch>
        </p:blipFill>
        <p:spPr>
          <a:xfrm>
            <a:off x="457200" y="704088"/>
            <a:ext cx="8229600" cy="6458712"/>
          </a:xfrm>
          <a:prstGeom prst="rect">
            <a:avLst/>
          </a:prstGeom>
        </p:spPr>
      </p:pic>
    </p:spTree>
    <p:extLst>
      <p:ext uri="{BB962C8B-B14F-4D97-AF65-F5344CB8AC3E}">
        <p14:creationId xmlns:p14="http://schemas.microsoft.com/office/powerpoint/2010/main" val="2922061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FB85-2A54-49FF-9DE6-36DD4F8ADDF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7C9A803-F5FC-49B3-AB5B-210F6148D794}"/>
              </a:ext>
            </a:extLst>
          </p:cNvPr>
          <p:cNvPicPr>
            <a:picLocks noGrp="1" noChangeAspect="1"/>
          </p:cNvPicPr>
          <p:nvPr>
            <p:ph idx="1"/>
          </p:nvPr>
        </p:nvPicPr>
        <p:blipFill>
          <a:blip r:embed="rId2"/>
          <a:stretch>
            <a:fillRect/>
          </a:stretch>
        </p:blipFill>
        <p:spPr>
          <a:xfrm>
            <a:off x="457200" y="609600"/>
            <a:ext cx="8229600" cy="5943600"/>
          </a:xfrm>
          <a:prstGeom prst="rect">
            <a:avLst/>
          </a:prstGeom>
        </p:spPr>
      </p:pic>
    </p:spTree>
    <p:extLst>
      <p:ext uri="{BB962C8B-B14F-4D97-AF65-F5344CB8AC3E}">
        <p14:creationId xmlns:p14="http://schemas.microsoft.com/office/powerpoint/2010/main" val="1417270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Creating and Using Videos</a:t>
            </a:r>
            <a:endParaRPr lang="en-US" b="1" dirty="0"/>
          </a:p>
        </p:txBody>
      </p:sp>
      <p:sp>
        <p:nvSpPr>
          <p:cNvPr id="3" name="Content Placeholder 2"/>
          <p:cNvSpPr>
            <a:spLocks noGrp="1"/>
          </p:cNvSpPr>
          <p:nvPr>
            <p:ph idx="1"/>
          </p:nvPr>
        </p:nvSpPr>
        <p:spPr>
          <a:xfrm>
            <a:off x="457200" y="1676400"/>
            <a:ext cx="8229600" cy="5029200"/>
          </a:xfrm>
        </p:spPr>
        <p:txBody>
          <a:bodyPr>
            <a:normAutofit fontScale="47500" lnSpcReduction="20000"/>
          </a:bodyPr>
          <a:lstStyle/>
          <a:p>
            <a:pPr lvl="0">
              <a:buClr>
                <a:schemeClr val="accent2">
                  <a:lumMod val="50000"/>
                </a:schemeClr>
              </a:buClr>
              <a:buFont typeface="Arial" pitchFamily="34" charset="0"/>
              <a:buChar char="•"/>
            </a:pPr>
            <a:r>
              <a:rPr lang="en-US" sz="4500" dirty="0"/>
              <a:t>Videos are a powerful marketing tool in our culture</a:t>
            </a:r>
          </a:p>
          <a:p>
            <a:pPr lvl="0">
              <a:buClr>
                <a:schemeClr val="accent2">
                  <a:lumMod val="50000"/>
                </a:schemeClr>
              </a:buClr>
              <a:buFont typeface="Arial" pitchFamily="34" charset="0"/>
              <a:buChar char="•"/>
            </a:pPr>
            <a:r>
              <a:rPr lang="en-US" sz="4500" dirty="0"/>
              <a:t>You can create your own video without the expense of hiring someone</a:t>
            </a:r>
          </a:p>
          <a:p>
            <a:pPr lvl="1">
              <a:buClr>
                <a:schemeClr val="accent2">
                  <a:lumMod val="50000"/>
                </a:schemeClr>
              </a:buClr>
              <a:buFont typeface="Arial" pitchFamily="34" charset="0"/>
              <a:buChar char="•"/>
            </a:pPr>
            <a:r>
              <a:rPr lang="en-US" sz="4300" dirty="0" err="1"/>
              <a:t>Wistia</a:t>
            </a:r>
            <a:r>
              <a:rPr lang="en-US" sz="4300" dirty="0"/>
              <a:t>  </a:t>
            </a:r>
            <a:r>
              <a:rPr lang="en-US" sz="4300" dirty="0">
                <a:hlinkClick r:id="rId2"/>
              </a:rPr>
              <a:t>www.wistia.com</a:t>
            </a:r>
            <a:endParaRPr lang="en-US" sz="4300" dirty="0"/>
          </a:p>
          <a:p>
            <a:pPr lvl="1">
              <a:buClr>
                <a:schemeClr val="accent2">
                  <a:lumMod val="50000"/>
                </a:schemeClr>
              </a:buClr>
              <a:buFont typeface="Arial" pitchFamily="34" charset="0"/>
              <a:buChar char="•"/>
            </a:pPr>
            <a:r>
              <a:rPr lang="en-US" sz="4300" dirty="0"/>
              <a:t>Slide-</a:t>
            </a:r>
            <a:r>
              <a:rPr lang="en-US" sz="4300" dirty="0" err="1"/>
              <a:t>ly</a:t>
            </a:r>
            <a:r>
              <a:rPr lang="en-US" sz="4300" dirty="0"/>
              <a:t>  </a:t>
            </a:r>
            <a:r>
              <a:rPr lang="en-US" sz="4300" dirty="0">
                <a:hlinkClick r:id="rId3"/>
              </a:rPr>
              <a:t>https://slide.ly/</a:t>
            </a:r>
            <a:endParaRPr lang="en-US" sz="4300" dirty="0"/>
          </a:p>
          <a:p>
            <a:pPr lvl="0">
              <a:buClr>
                <a:schemeClr val="accent2">
                  <a:lumMod val="50000"/>
                </a:schemeClr>
              </a:buClr>
              <a:buFont typeface="Arial" pitchFamily="34" charset="0"/>
              <a:buChar char="•"/>
            </a:pPr>
            <a:r>
              <a:rPr lang="en-US" sz="4500" dirty="0"/>
              <a:t>Once you have a video, share it:</a:t>
            </a:r>
          </a:p>
          <a:p>
            <a:pPr lvl="1">
              <a:buClr>
                <a:schemeClr val="accent2">
                  <a:lumMod val="50000"/>
                </a:schemeClr>
              </a:buClr>
              <a:buFont typeface="Arial" pitchFamily="34" charset="0"/>
              <a:buChar char="•"/>
            </a:pPr>
            <a:r>
              <a:rPr lang="en-US" sz="4300" dirty="0" err="1"/>
              <a:t>Wistia</a:t>
            </a:r>
            <a:r>
              <a:rPr lang="en-US" sz="4300" dirty="0"/>
              <a:t>  </a:t>
            </a:r>
            <a:r>
              <a:rPr lang="en-US" sz="4300" dirty="0">
                <a:hlinkClick r:id="rId2"/>
              </a:rPr>
              <a:t>www.wistia.com</a:t>
            </a:r>
            <a:endParaRPr lang="en-US" sz="4300" dirty="0"/>
          </a:p>
          <a:p>
            <a:pPr lvl="1">
              <a:buClr>
                <a:schemeClr val="accent2">
                  <a:lumMod val="50000"/>
                </a:schemeClr>
              </a:buClr>
              <a:buFont typeface="Arial" pitchFamily="34" charset="0"/>
              <a:buChar char="•"/>
            </a:pPr>
            <a:r>
              <a:rPr lang="en-US" sz="4300" dirty="0"/>
              <a:t>YouTube  </a:t>
            </a:r>
            <a:r>
              <a:rPr lang="en-US" sz="4300" dirty="0">
                <a:hlinkClick r:id="rId4"/>
              </a:rPr>
              <a:t>www.youtube.com</a:t>
            </a:r>
            <a:endParaRPr lang="en-US" sz="4300" dirty="0"/>
          </a:p>
          <a:p>
            <a:pPr lvl="1">
              <a:buClr>
                <a:schemeClr val="accent2">
                  <a:lumMod val="50000"/>
                </a:schemeClr>
              </a:buClr>
              <a:buFont typeface="Arial" pitchFamily="34" charset="0"/>
              <a:buChar char="•"/>
            </a:pPr>
            <a:r>
              <a:rPr lang="en-US" sz="4300" dirty="0"/>
              <a:t>Vimeo  </a:t>
            </a:r>
            <a:r>
              <a:rPr lang="en-US" sz="4300" dirty="0">
                <a:hlinkClick r:id="rId5"/>
              </a:rPr>
              <a:t>www.vimeo.com</a:t>
            </a:r>
            <a:endParaRPr lang="en-US" sz="4300" dirty="0"/>
          </a:p>
          <a:p>
            <a:pPr lvl="1">
              <a:buClr>
                <a:schemeClr val="accent2">
                  <a:lumMod val="50000"/>
                </a:schemeClr>
              </a:buClr>
              <a:buFont typeface="Arial" pitchFamily="34" charset="0"/>
              <a:buChar char="•"/>
            </a:pPr>
            <a:r>
              <a:rPr lang="en-US" sz="4300" dirty="0" err="1"/>
              <a:t>YourWebsite</a:t>
            </a:r>
            <a:endParaRPr lang="en-US" sz="4300" dirty="0"/>
          </a:p>
          <a:p>
            <a:pPr lvl="1">
              <a:buClr>
                <a:schemeClr val="accent2">
                  <a:lumMod val="50000"/>
                </a:schemeClr>
              </a:buClr>
              <a:buFont typeface="Arial" pitchFamily="34" charset="0"/>
              <a:buChar char="•"/>
            </a:pPr>
            <a:r>
              <a:rPr lang="en-US" sz="4300" dirty="0"/>
              <a:t>Link through social media </a:t>
            </a:r>
          </a:p>
          <a:p>
            <a:pPr marL="393192" lvl="1" indent="0">
              <a:buClr>
                <a:schemeClr val="accent2">
                  <a:lumMod val="50000"/>
                </a:schemeClr>
              </a:buClr>
              <a:buNone/>
            </a:pPr>
            <a:endParaRPr lang="en-US" sz="1600" dirty="0"/>
          </a:p>
          <a:p>
            <a:pPr lvl="1">
              <a:buClr>
                <a:schemeClr val="accent2">
                  <a:lumMod val="50000"/>
                </a:schemeClr>
              </a:buClr>
              <a:buFont typeface="Arial" pitchFamily="34" charset="0"/>
              <a:buChar char="•"/>
            </a:pPr>
            <a:endParaRPr lang="en-US" sz="1600" dirty="0"/>
          </a:p>
          <a:p>
            <a:pPr lvl="0">
              <a:buClr>
                <a:schemeClr val="accent2">
                  <a:lumMod val="50000"/>
                </a:schemeClr>
              </a:buClr>
              <a:buFont typeface="Arial" pitchFamily="34" charset="0"/>
              <a:buChar char="•"/>
            </a:pPr>
            <a:endParaRPr lang="en-US" sz="1800" dirty="0"/>
          </a:p>
          <a:p>
            <a:pPr lvl="0">
              <a:buClr>
                <a:schemeClr val="accent2">
                  <a:lumMod val="50000"/>
                </a:schemeClr>
              </a:buClr>
              <a:buFont typeface="Arial"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1789875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34E2-7F67-4CE2-8AC7-863BFC8672FC}"/>
              </a:ext>
            </a:extLst>
          </p:cNvPr>
          <p:cNvSpPr>
            <a:spLocks noGrp="1"/>
          </p:cNvSpPr>
          <p:nvPr>
            <p:ph type="title"/>
          </p:nvPr>
        </p:nvSpPr>
        <p:spPr>
          <a:xfrm flipV="1">
            <a:off x="457200" y="658369"/>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6642509-A2F9-466F-AC9E-E2D18ACD3900}"/>
              </a:ext>
            </a:extLst>
          </p:cNvPr>
          <p:cNvSpPr>
            <a:spLocks noGrp="1"/>
          </p:cNvSpPr>
          <p:nvPr>
            <p:ph idx="1"/>
          </p:nvPr>
        </p:nvSpPr>
        <p:spPr>
          <a:xfrm>
            <a:off x="457200" y="914400"/>
            <a:ext cx="8229600" cy="5410200"/>
          </a:xfrm>
        </p:spPr>
        <p:txBody>
          <a:bodyPr/>
          <a:lstStyle/>
          <a:p>
            <a:endParaRPr lang="en-US" dirty="0"/>
          </a:p>
          <a:p>
            <a:endParaRPr lang="en-US" dirty="0"/>
          </a:p>
          <a:p>
            <a:pPr algn="ctr"/>
            <a:r>
              <a:rPr lang="en-US" dirty="0"/>
              <a:t>MOST IMPORTANT TAKEAWAY FOR TODAY –</a:t>
            </a:r>
          </a:p>
          <a:p>
            <a:pPr algn="ctr"/>
            <a:endParaRPr lang="en-US" dirty="0"/>
          </a:p>
          <a:p>
            <a:pPr algn="ctr"/>
            <a:r>
              <a:rPr lang="en-US" sz="4000" b="1" dirty="0">
                <a:solidFill>
                  <a:srgbClr val="FF0000"/>
                </a:solidFill>
              </a:rPr>
              <a:t>TAKE AN ACTIVE ROLE IN MARKETING YOUR BOOK(S)</a:t>
            </a:r>
          </a:p>
        </p:txBody>
      </p:sp>
    </p:spTree>
    <p:extLst>
      <p:ext uri="{BB962C8B-B14F-4D97-AF65-F5344CB8AC3E}">
        <p14:creationId xmlns:p14="http://schemas.microsoft.com/office/powerpoint/2010/main" val="720199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sp>
        <p:nvSpPr>
          <p:cNvPr id="3" name="Content Placeholder 2"/>
          <p:cNvSpPr>
            <a:spLocks noGrp="1"/>
          </p:cNvSpPr>
          <p:nvPr>
            <p:ph idx="1"/>
          </p:nvPr>
        </p:nvSpPr>
        <p:spPr/>
        <p:txBody>
          <a:bodyPr/>
          <a:lstStyle/>
          <a:p>
            <a:pPr marL="0" indent="0">
              <a:buNone/>
            </a:pPr>
            <a:r>
              <a:rPr lang="en-US" dirty="0"/>
              <a:t>Type any questions in the chat feature here!</a:t>
            </a:r>
          </a:p>
          <a:p>
            <a:endParaRPr lang="en-US" dirty="0"/>
          </a:p>
        </p:txBody>
      </p:sp>
      <p:cxnSp>
        <p:nvCxnSpPr>
          <p:cNvPr id="5" name="Straight Arrow Connector 4"/>
          <p:cNvCxnSpPr/>
          <p:nvPr/>
        </p:nvCxnSpPr>
        <p:spPr>
          <a:xfrm flipH="1">
            <a:off x="2057400" y="3581400"/>
            <a:ext cx="2286000" cy="838200"/>
          </a:xfrm>
          <a:prstGeom prst="straightConnector1">
            <a:avLst/>
          </a:prstGeom>
          <a:ln w="1174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220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NEXT MONTH’S WEBINAR</a:t>
            </a:r>
          </a:p>
        </p:txBody>
      </p:sp>
      <p:sp>
        <p:nvSpPr>
          <p:cNvPr id="3" name="Content Placeholder 2"/>
          <p:cNvSpPr>
            <a:spLocks noGrp="1"/>
          </p:cNvSpPr>
          <p:nvPr>
            <p:ph idx="1"/>
          </p:nvPr>
        </p:nvSpPr>
        <p:spPr>
          <a:xfrm>
            <a:off x="457200" y="1676400"/>
            <a:ext cx="8229600" cy="5029200"/>
          </a:xfrm>
        </p:spPr>
        <p:txBody>
          <a:bodyPr>
            <a:normAutofit/>
          </a:bodyPr>
          <a:lstStyle/>
          <a:p>
            <a:pPr marL="393192" lvl="1" indent="0">
              <a:buClr>
                <a:schemeClr val="accent2">
                  <a:lumMod val="50000"/>
                </a:schemeClr>
              </a:buClr>
              <a:buNone/>
            </a:pPr>
            <a:r>
              <a:rPr lang="en-US" sz="3200" dirty="0"/>
              <a:t>	Saturday, April 14</a:t>
            </a:r>
            <a:r>
              <a:rPr lang="en-US" sz="3200" baseline="30000" dirty="0"/>
              <a:t>th</a:t>
            </a:r>
            <a:r>
              <a:rPr lang="en-US" sz="3200" dirty="0"/>
              <a:t>, 11:00 a.m. EST</a:t>
            </a:r>
          </a:p>
          <a:p>
            <a:pPr marL="393192" lvl="1" indent="0" algn="ctr">
              <a:buClr>
                <a:schemeClr val="accent2">
                  <a:lumMod val="50000"/>
                </a:schemeClr>
              </a:buClr>
              <a:buNone/>
            </a:pPr>
            <a:r>
              <a:rPr lang="en-US" sz="3200" dirty="0"/>
              <a:t>Our guest speaker will be:</a:t>
            </a:r>
          </a:p>
          <a:p>
            <a:pPr marL="393192" lvl="1" indent="0" algn="ctr">
              <a:buClr>
                <a:schemeClr val="accent2">
                  <a:lumMod val="50000"/>
                </a:schemeClr>
              </a:buClr>
              <a:buNone/>
            </a:pPr>
            <a:r>
              <a:rPr lang="en-US" sz="3200" dirty="0"/>
              <a:t>Kelly Peterson of Inscribe</a:t>
            </a:r>
          </a:p>
          <a:p>
            <a:pPr marL="393192" lvl="1" indent="0" algn="ctr">
              <a:buClr>
                <a:schemeClr val="accent2">
                  <a:lumMod val="50000"/>
                </a:schemeClr>
              </a:buClr>
              <a:buNone/>
            </a:pPr>
            <a:endParaRPr lang="en-US" sz="3200" dirty="0"/>
          </a:p>
          <a:p>
            <a:pPr marL="393192" lvl="1" indent="0" algn="ctr">
              <a:buClr>
                <a:schemeClr val="accent2">
                  <a:lumMod val="50000"/>
                </a:schemeClr>
              </a:buClr>
              <a:buNone/>
            </a:pPr>
            <a:r>
              <a:rPr lang="en-US" sz="3200" dirty="0"/>
              <a:t>“What Authors Can Do To Help Us Sell Their eBooks.”</a:t>
            </a:r>
          </a:p>
          <a:p>
            <a:pPr marL="393192" lvl="1" indent="0">
              <a:buClr>
                <a:schemeClr val="accent2">
                  <a:lumMod val="50000"/>
                </a:schemeClr>
              </a:buClr>
              <a:buNone/>
            </a:pPr>
            <a:endParaRPr lang="en-US" sz="3200" dirty="0"/>
          </a:p>
          <a:p>
            <a:pPr lvl="1">
              <a:buClr>
                <a:schemeClr val="accent2">
                  <a:lumMod val="50000"/>
                </a:schemeClr>
              </a:buClr>
              <a:buFont typeface="Arial" pitchFamily="34" charset="0"/>
              <a:buChar char="•"/>
            </a:pPr>
            <a:endParaRPr lang="en-US" sz="3200" dirty="0"/>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899626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fontScale="90000"/>
          </a:bodyPr>
          <a:lstStyle/>
          <a:p>
            <a:pPr algn="ctr"/>
            <a:r>
              <a:rPr lang="en-US" dirty="0"/>
              <a:t>Learn Technologies You Aren’t Familiar With </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p:txBody>
          <a:bodyPr>
            <a:normAutofit/>
          </a:bodyPr>
          <a:lstStyle/>
          <a:p>
            <a:pPr marL="393192" lvl="1" indent="0">
              <a:buClr>
                <a:srgbClr val="9F3748"/>
              </a:buClr>
              <a:buNone/>
            </a:pPr>
            <a:r>
              <a:rPr lang="en-US" sz="2000" dirty="0"/>
              <a:t>Not familiar with social media or how to use the different sites like </a:t>
            </a:r>
            <a:r>
              <a:rPr lang="en-US" sz="2000" dirty="0" err="1"/>
              <a:t>FaceBook</a:t>
            </a:r>
            <a:r>
              <a:rPr lang="en-US" sz="2000" dirty="0"/>
              <a:t>. Twitter, Instagram, etc.?</a:t>
            </a:r>
          </a:p>
          <a:p>
            <a:pPr lvl="1">
              <a:buClr>
                <a:srgbClr val="9F3748"/>
              </a:buClr>
              <a:buFont typeface="Arial" panose="020B0604020202020204" pitchFamily="34" charset="0"/>
              <a:buChar char="•"/>
            </a:pPr>
            <a:r>
              <a:rPr lang="en-US" sz="2000" dirty="0">
                <a:hlinkClick r:id="rId2"/>
              </a:rPr>
              <a:t>https://www.gcflearnfree.org/topics/socialmedia/</a:t>
            </a:r>
            <a:endParaRPr lang="en-US" sz="2000" dirty="0"/>
          </a:p>
          <a:p>
            <a:pPr marL="393192" lvl="1" indent="0">
              <a:buClr>
                <a:srgbClr val="9F3748"/>
              </a:buClr>
              <a:buNone/>
            </a:pPr>
            <a:r>
              <a:rPr lang="en-US" sz="2000" dirty="0"/>
              <a:t>Want to know more about using social media for marketing:</a:t>
            </a:r>
          </a:p>
          <a:p>
            <a:pPr lvl="1">
              <a:buClr>
                <a:srgbClr val="9F3748"/>
              </a:buClr>
              <a:buFont typeface="Arial" panose="020B0604020202020204" pitchFamily="34" charset="0"/>
              <a:buChar char="•"/>
            </a:pPr>
            <a:r>
              <a:rPr lang="en-US" sz="2000" dirty="0">
                <a:hlinkClick r:id="rId3"/>
              </a:rPr>
              <a:t>https://blog.hubspot.com/marketing/social-media-marketing-resources</a:t>
            </a:r>
            <a:endParaRPr lang="en-US" sz="2000" dirty="0"/>
          </a:p>
          <a:p>
            <a:pPr marL="393192" lvl="1" indent="0">
              <a:buClr>
                <a:srgbClr val="9F3748"/>
              </a:buClr>
              <a:buNone/>
            </a:pPr>
            <a:r>
              <a:rPr lang="en-US" sz="2000" dirty="0"/>
              <a:t>Understanding your </a:t>
            </a:r>
            <a:r>
              <a:rPr lang="en-US" sz="2000" dirty="0" err="1"/>
              <a:t>Wordpress</a:t>
            </a:r>
            <a:r>
              <a:rPr lang="en-US" sz="2000" dirty="0"/>
              <a:t> Website and How to Edit it</a:t>
            </a:r>
          </a:p>
          <a:p>
            <a:pPr lvl="1">
              <a:buClr>
                <a:srgbClr val="9F3748"/>
              </a:buClr>
              <a:buFont typeface="Arial" panose="020B0604020202020204" pitchFamily="34" charset="0"/>
              <a:buChar char="•"/>
            </a:pPr>
            <a:r>
              <a:rPr lang="en-US" sz="2000" dirty="0">
                <a:hlinkClick r:id="rId4"/>
              </a:rPr>
              <a:t>https://wpshout.com/quick-guides/login-wordpress-site/</a:t>
            </a:r>
            <a:endParaRPr lang="en-US" sz="2000" dirty="0"/>
          </a:p>
          <a:p>
            <a:pPr lvl="1">
              <a:buClr>
                <a:srgbClr val="9F3748"/>
              </a:buClr>
              <a:buFont typeface="Arial" panose="020B0604020202020204" pitchFamily="34" charset="0"/>
              <a:buChar char="•"/>
            </a:pPr>
            <a:r>
              <a:rPr lang="en-US" sz="2000" dirty="0">
                <a:hlinkClick r:id="rId5"/>
              </a:rPr>
              <a:t>https://xmission.com/blog/2014/08/13/how-to-edit-your-wordpress-site-content</a:t>
            </a:r>
            <a:endParaRPr lang="en-US" sz="2000" dirty="0"/>
          </a:p>
          <a:p>
            <a:pPr lvl="1">
              <a:buClr>
                <a:srgbClr val="9F3748"/>
              </a:buClr>
              <a:buFont typeface="Arial" panose="020B0604020202020204" pitchFamily="34" charset="0"/>
              <a:buChar char="•"/>
            </a:pPr>
            <a:endParaRPr lang="en-US" sz="1800" dirty="0"/>
          </a:p>
        </p:txBody>
      </p:sp>
    </p:spTree>
    <p:extLst>
      <p:ext uri="{BB962C8B-B14F-4D97-AF65-F5344CB8AC3E}">
        <p14:creationId xmlns:p14="http://schemas.microsoft.com/office/powerpoint/2010/main" val="699627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905000"/>
            <a:ext cx="104394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t>Thanks for joining us!</a:t>
            </a:r>
          </a:p>
        </p:txBody>
      </p:sp>
      <p:sp>
        <p:nvSpPr>
          <p:cNvPr id="3" name="Content Placeholder 2"/>
          <p:cNvSpPr>
            <a:spLocks noGrp="1"/>
          </p:cNvSpPr>
          <p:nvPr>
            <p:ph idx="1"/>
          </p:nvPr>
        </p:nvSpPr>
        <p:spPr>
          <a:xfrm>
            <a:off x="152400" y="2011680"/>
            <a:ext cx="8229600" cy="4693920"/>
          </a:xfrm>
        </p:spPr>
        <p:txBody>
          <a:bodyPr>
            <a:normAutofit lnSpcReduction="10000"/>
          </a:bodyPr>
          <a:lstStyle/>
          <a:p>
            <a:pPr marL="0" indent="0" algn="ctr">
              <a:buNone/>
            </a:pPr>
            <a:r>
              <a:rPr lang="en-US" dirty="0"/>
              <a:t>Have a great weekend!</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Bqbpublishing.com</a:t>
            </a:r>
          </a:p>
          <a:p>
            <a:pPr marL="0" indent="0" algn="ctr">
              <a:buNone/>
            </a:pPr>
            <a:r>
              <a:rPr lang="en-US" dirty="0"/>
              <a:t>Writelife.com</a:t>
            </a:r>
          </a:p>
        </p:txBody>
      </p:sp>
      <p:pic>
        <p:nvPicPr>
          <p:cNvPr id="4" name="Picture 3"/>
          <p:cNvPicPr>
            <a:picLocks noChangeAspect="1"/>
          </p:cNvPicPr>
          <p:nvPr/>
        </p:nvPicPr>
        <p:blipFill>
          <a:blip r:embed="rId2" cstate="print"/>
          <a:stretch>
            <a:fillRect/>
          </a:stretch>
        </p:blipFill>
        <p:spPr>
          <a:xfrm>
            <a:off x="2514600" y="3009261"/>
            <a:ext cx="4191000" cy="2357437"/>
          </a:xfrm>
          <a:prstGeom prst="rect">
            <a:avLst/>
          </a:prstGeom>
        </p:spPr>
      </p:pic>
    </p:spTree>
    <p:extLst>
      <p:ext uri="{BB962C8B-B14F-4D97-AF65-F5344CB8AC3E}">
        <p14:creationId xmlns:p14="http://schemas.microsoft.com/office/powerpoint/2010/main" val="158206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fontScale="90000"/>
          </a:bodyPr>
          <a:lstStyle/>
          <a:p>
            <a:r>
              <a:rPr lang="en-US" dirty="0"/>
              <a:t>Find Your Competition and Learn From Them </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p:txBody>
          <a:bodyPr>
            <a:normAutofit/>
          </a:bodyPr>
          <a:lstStyle/>
          <a:p>
            <a:pPr lvl="1">
              <a:buClr>
                <a:srgbClr val="9F3748"/>
              </a:buClr>
              <a:buFont typeface="Arial" panose="020B0604020202020204" pitchFamily="34" charset="0"/>
              <a:buChar char="•"/>
            </a:pPr>
            <a:endParaRPr lang="en-US" dirty="0"/>
          </a:p>
          <a:p>
            <a:pPr lvl="1">
              <a:buClr>
                <a:srgbClr val="9F3748"/>
              </a:buClr>
              <a:buFont typeface="Arial" panose="020B0604020202020204" pitchFamily="34" charset="0"/>
              <a:buChar char="•"/>
            </a:pPr>
            <a:r>
              <a:rPr lang="en-US" dirty="0"/>
              <a:t>Identify them through Amazon</a:t>
            </a:r>
          </a:p>
          <a:p>
            <a:pPr lvl="1">
              <a:buClr>
                <a:srgbClr val="9F3748"/>
              </a:buClr>
              <a:buFont typeface="Arial" panose="020B0604020202020204" pitchFamily="34" charset="0"/>
              <a:buChar char="•"/>
            </a:pPr>
            <a:r>
              <a:rPr lang="en-US" dirty="0"/>
              <a:t>Search for them on the Internet</a:t>
            </a:r>
          </a:p>
          <a:p>
            <a:pPr lvl="1">
              <a:buClr>
                <a:srgbClr val="9F3748"/>
              </a:buClr>
              <a:buFont typeface="Arial" panose="020B0604020202020204" pitchFamily="34" charset="0"/>
              <a:buChar char="•"/>
            </a:pPr>
            <a:r>
              <a:rPr lang="en-US" dirty="0"/>
              <a:t>Find them on Social Media</a:t>
            </a:r>
          </a:p>
          <a:p>
            <a:pPr lvl="1">
              <a:buClr>
                <a:srgbClr val="9F3748"/>
              </a:buClr>
              <a:buFont typeface="Arial" panose="020B0604020202020204" pitchFamily="34" charset="0"/>
              <a:buChar char="•"/>
            </a:pPr>
            <a:r>
              <a:rPr lang="en-US" dirty="0"/>
              <a:t>Follow, Watch, Learn</a:t>
            </a:r>
          </a:p>
          <a:p>
            <a:pPr lvl="2">
              <a:buClr>
                <a:srgbClr val="9F3748"/>
              </a:buClr>
              <a:buFont typeface="Arial" panose="020B0604020202020204" pitchFamily="34" charset="0"/>
              <a:buChar char="•"/>
            </a:pPr>
            <a:r>
              <a:rPr lang="en-US" sz="2400" dirty="0"/>
              <a:t>Check out websites</a:t>
            </a:r>
          </a:p>
          <a:p>
            <a:pPr lvl="2">
              <a:buClr>
                <a:srgbClr val="9F3748"/>
              </a:buClr>
              <a:buFont typeface="Arial" panose="020B0604020202020204" pitchFamily="34" charset="0"/>
              <a:buChar char="•"/>
            </a:pPr>
            <a:r>
              <a:rPr lang="en-US" sz="2400" dirty="0"/>
              <a:t>Pay attention to posts</a:t>
            </a:r>
          </a:p>
          <a:p>
            <a:pPr lvl="2">
              <a:buClr>
                <a:srgbClr val="9F3748"/>
              </a:buClr>
              <a:buFont typeface="Arial" panose="020B0604020202020204" pitchFamily="34" charset="0"/>
              <a:buChar char="•"/>
            </a:pPr>
            <a:endParaRPr lang="en-US" sz="1800" dirty="0"/>
          </a:p>
        </p:txBody>
      </p:sp>
    </p:spTree>
    <p:extLst>
      <p:ext uri="{BB962C8B-B14F-4D97-AF65-F5344CB8AC3E}">
        <p14:creationId xmlns:p14="http://schemas.microsoft.com/office/powerpoint/2010/main" val="3730445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2C69-5871-4DDF-97E5-3581D081BF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882FC0-9850-46EF-9B40-DD0C1C0FBCEF}"/>
              </a:ext>
            </a:extLst>
          </p:cNvPr>
          <p:cNvSpPr>
            <a:spLocks noGrp="1"/>
          </p:cNvSpPr>
          <p:nvPr>
            <p:ph idx="1"/>
          </p:nvPr>
        </p:nvSpPr>
        <p:spPr>
          <a:xfrm>
            <a:off x="457200" y="533400"/>
            <a:ext cx="8229600" cy="5791200"/>
          </a:xfrm>
        </p:spPr>
        <p:txBody>
          <a:bodyPr/>
          <a:lstStyle/>
          <a:p>
            <a:endParaRPr lang="en-US" dirty="0"/>
          </a:p>
        </p:txBody>
      </p:sp>
      <p:pic>
        <p:nvPicPr>
          <p:cNvPr id="4" name="Picture 3">
            <a:extLst>
              <a:ext uri="{FF2B5EF4-FFF2-40B4-BE49-F238E27FC236}">
                <a16:creationId xmlns:a16="http://schemas.microsoft.com/office/drawing/2014/main" id="{630B0B1F-7CF7-4924-A52D-8559D1065172}"/>
              </a:ext>
            </a:extLst>
          </p:cNvPr>
          <p:cNvPicPr>
            <a:picLocks noChangeAspect="1"/>
          </p:cNvPicPr>
          <p:nvPr/>
        </p:nvPicPr>
        <p:blipFill>
          <a:blip r:embed="rId2"/>
          <a:stretch>
            <a:fillRect/>
          </a:stretch>
        </p:blipFill>
        <p:spPr>
          <a:xfrm>
            <a:off x="0" y="381000"/>
            <a:ext cx="9144000" cy="5619750"/>
          </a:xfrm>
          <a:prstGeom prst="rect">
            <a:avLst/>
          </a:prstGeom>
        </p:spPr>
      </p:pic>
    </p:spTree>
    <p:extLst>
      <p:ext uri="{BB962C8B-B14F-4D97-AF65-F5344CB8AC3E}">
        <p14:creationId xmlns:p14="http://schemas.microsoft.com/office/powerpoint/2010/main" val="944515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4038-6F71-4058-8CE0-43F6163D428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E463BB1-1A8F-4632-BBE9-5A9B19CD7BA4}"/>
              </a:ext>
            </a:extLst>
          </p:cNvPr>
          <p:cNvPicPr>
            <a:picLocks noGrp="1" noChangeAspect="1"/>
          </p:cNvPicPr>
          <p:nvPr>
            <p:ph idx="1"/>
          </p:nvPr>
        </p:nvPicPr>
        <p:blipFill>
          <a:blip r:embed="rId2"/>
          <a:stretch>
            <a:fillRect/>
          </a:stretch>
        </p:blipFill>
        <p:spPr>
          <a:xfrm>
            <a:off x="457200" y="533400"/>
            <a:ext cx="8229600" cy="6553200"/>
          </a:xfrm>
          <a:prstGeom prst="rect">
            <a:avLst/>
          </a:prstGeom>
        </p:spPr>
      </p:pic>
    </p:spTree>
    <p:extLst>
      <p:ext uri="{BB962C8B-B14F-4D97-AF65-F5344CB8AC3E}">
        <p14:creationId xmlns:p14="http://schemas.microsoft.com/office/powerpoint/2010/main" val="2230748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E05E5-9E19-4BDB-B73E-2D6720B730E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EBBE3E6-50E7-46E2-88A5-0B63FF2AAC11}"/>
              </a:ext>
            </a:extLst>
          </p:cNvPr>
          <p:cNvPicPr>
            <a:picLocks noGrp="1" noChangeAspect="1"/>
          </p:cNvPicPr>
          <p:nvPr>
            <p:ph idx="1"/>
          </p:nvPr>
        </p:nvPicPr>
        <p:blipFill>
          <a:blip r:embed="rId2"/>
          <a:stretch>
            <a:fillRect/>
          </a:stretch>
        </p:blipFill>
        <p:spPr>
          <a:xfrm>
            <a:off x="457200" y="533400"/>
            <a:ext cx="8229600" cy="6553200"/>
          </a:xfrm>
          <a:prstGeom prst="rect">
            <a:avLst/>
          </a:prstGeom>
        </p:spPr>
      </p:pic>
    </p:spTree>
    <p:extLst>
      <p:ext uri="{BB962C8B-B14F-4D97-AF65-F5344CB8AC3E}">
        <p14:creationId xmlns:p14="http://schemas.microsoft.com/office/powerpoint/2010/main" val="363182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2877A-0BCC-4975-9D09-72A00A8E495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DB189F2-B791-4EEF-9CED-F773B1FE283F}"/>
              </a:ext>
            </a:extLst>
          </p:cNvPr>
          <p:cNvPicPr>
            <a:picLocks noGrp="1" noChangeAspect="1"/>
          </p:cNvPicPr>
          <p:nvPr>
            <p:ph idx="1"/>
          </p:nvPr>
        </p:nvPicPr>
        <p:blipFill>
          <a:blip r:embed="rId2"/>
          <a:stretch>
            <a:fillRect/>
          </a:stretch>
        </p:blipFill>
        <p:spPr>
          <a:xfrm>
            <a:off x="457200" y="609600"/>
            <a:ext cx="8229600" cy="5867400"/>
          </a:xfrm>
          <a:prstGeom prst="rect">
            <a:avLst/>
          </a:prstGeom>
        </p:spPr>
      </p:pic>
    </p:spTree>
    <p:extLst>
      <p:ext uri="{BB962C8B-B14F-4D97-AF65-F5344CB8AC3E}">
        <p14:creationId xmlns:p14="http://schemas.microsoft.com/office/powerpoint/2010/main" val="16520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1CCC-B446-41B4-A975-E8A1E2756DC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7D94A5C-3456-4A22-B2C9-01D074FFC228}"/>
              </a:ext>
            </a:extLst>
          </p:cNvPr>
          <p:cNvPicPr>
            <a:picLocks noGrp="1" noChangeAspect="1"/>
          </p:cNvPicPr>
          <p:nvPr>
            <p:ph idx="1"/>
          </p:nvPr>
        </p:nvPicPr>
        <p:blipFill>
          <a:blip r:embed="rId2"/>
          <a:stretch>
            <a:fillRect/>
          </a:stretch>
        </p:blipFill>
        <p:spPr>
          <a:xfrm>
            <a:off x="457200" y="381000"/>
            <a:ext cx="8229600" cy="6248400"/>
          </a:xfrm>
          <a:prstGeom prst="rect">
            <a:avLst/>
          </a:prstGeom>
        </p:spPr>
      </p:pic>
    </p:spTree>
    <p:extLst>
      <p:ext uri="{BB962C8B-B14F-4D97-AF65-F5344CB8AC3E}">
        <p14:creationId xmlns:p14="http://schemas.microsoft.com/office/powerpoint/2010/main" val="33677378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18147</TotalTime>
  <Words>925</Words>
  <Application>Microsoft Office PowerPoint</Application>
  <PresentationFormat>On-screen Show (4:3)</PresentationFormat>
  <Paragraphs>155</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Cambria</vt:lpstr>
      <vt:lpstr>Constantia</vt:lpstr>
      <vt:lpstr>Courier New</vt:lpstr>
      <vt:lpstr>Wingdings</vt:lpstr>
      <vt:lpstr>Wingdings 2</vt:lpstr>
      <vt:lpstr>Flow</vt:lpstr>
      <vt:lpstr>Using the Internet for Marketing --- Existing Tools You Might Not Know About</vt:lpstr>
      <vt:lpstr>Using the Internet to: </vt:lpstr>
      <vt:lpstr>Learn Technologies You Aren’t Familiar With </vt:lpstr>
      <vt:lpstr>Find Your Competition and Learn From Them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 Your Social Media </vt:lpstr>
      <vt:lpstr>Great Site for Finding Free Options  </vt:lpstr>
      <vt:lpstr>PowerPoint Presentation</vt:lpstr>
      <vt:lpstr>PowerPoint Presentation</vt:lpstr>
      <vt:lpstr>Build Your Social Media  Effectiveness   </vt:lpstr>
      <vt:lpstr>PowerPoint Presentation</vt:lpstr>
      <vt:lpstr>Get Marketing Ideas </vt:lpstr>
      <vt:lpstr>PowerPoint Presentation</vt:lpstr>
      <vt:lpstr>Tracking You and Your Book(s) </vt:lpstr>
      <vt:lpstr>PowerPoint Presentation</vt:lpstr>
      <vt:lpstr>PowerPoint Presentation</vt:lpstr>
      <vt:lpstr>Creating Images  </vt:lpstr>
      <vt:lpstr>PowerPoint Presentation</vt:lpstr>
      <vt:lpstr>PowerPoint Presentation</vt:lpstr>
      <vt:lpstr>Creating and Using Videos</vt:lpstr>
      <vt:lpstr>PowerPoint Presentation</vt:lpstr>
      <vt:lpstr>Questions?</vt:lpstr>
      <vt:lpstr>NEXT MONTH’S WEBINAR</vt:lpstr>
      <vt:lpstr>Thanks for joining us!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683</cp:revision>
  <cp:lastPrinted>2017-12-05T22:23:51Z</cp:lastPrinted>
  <dcterms:created xsi:type="dcterms:W3CDTF">2013-04-11T21:57:35Z</dcterms:created>
  <dcterms:modified xsi:type="dcterms:W3CDTF">2018-03-06T14:29:29Z</dcterms:modified>
</cp:coreProperties>
</file>