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4" r:id="rId3"/>
    <p:sldId id="308" r:id="rId4"/>
    <p:sldId id="301" r:id="rId5"/>
    <p:sldId id="306" r:id="rId6"/>
    <p:sldId id="307" r:id="rId7"/>
    <p:sldId id="305" r:id="rId8"/>
    <p:sldId id="309" r:id="rId9"/>
    <p:sldId id="310" r:id="rId10"/>
    <p:sldId id="312" r:id="rId11"/>
    <p:sldId id="313" r:id="rId12"/>
    <p:sldId id="311" r:id="rId13"/>
    <p:sldId id="303" r:id="rId14"/>
    <p:sldId id="314" r:id="rId15"/>
    <p:sldId id="316" r:id="rId16"/>
    <p:sldId id="317" r:id="rId17"/>
    <p:sldId id="318" r:id="rId18"/>
    <p:sldId id="319" r:id="rId19"/>
    <p:sldId id="315" r:id="rId20"/>
    <p:sldId id="284" r:id="rId21"/>
    <p:sldId id="321" r:id="rId22"/>
    <p:sldId id="288" r:id="rId23"/>
    <p:sldId id="320" r:id="rId24"/>
    <p:sldId id="322" r:id="rId25"/>
    <p:sldId id="292" r:id="rId26"/>
    <p:sldId id="268" r:id="rId27"/>
    <p:sldId id="300" r:id="rId28"/>
    <p:sldId id="289" r:id="rId29"/>
    <p:sldId id="323" r:id="rId30"/>
    <p:sldId id="277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Abbot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B0"/>
    <a:srgbClr val="D18316"/>
    <a:srgbClr val="9FA617"/>
    <a:srgbClr val="009999"/>
    <a:srgbClr val="00B0AC"/>
    <a:srgbClr val="318C91"/>
    <a:srgbClr val="F41302"/>
    <a:srgbClr val="DC3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81433" autoAdjust="0"/>
  </p:normalViewPr>
  <p:slideViewPr>
    <p:cSldViewPr>
      <p:cViewPr varScale="1">
        <p:scale>
          <a:sx n="95" d="100"/>
          <a:sy n="95" d="100"/>
        </p:scale>
        <p:origin x="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9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07T11:33:59.452" idx="1">
    <p:pos x="6000" y="0"/>
    <p:text>Worried that you might not have time to get into this!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A5113B-0929-4037-A49D-5E42ED968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233556-9877-429C-95E0-10FF2E9E4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B5EA38-019D-462D-BE12-873CBBAB1202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8B787-526F-44DC-B0B5-B58FBEFE62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8EEC9-8D94-4B7F-A024-E199FC5D42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BFBD57-E5F1-464F-A924-3316648B8D4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604E01-DE99-4E29-A0CC-804A235D01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1B5FA-DF86-40EA-A036-D2E83C03BD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396000-AE44-4628-B0F1-BB5BD42B4F1E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E09F6B-2108-405C-A14D-B9B62C4682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7C9643-71DC-4A1A-9240-03FA63D77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13379-53A2-4B7E-BC0C-D097F48160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D7889-1120-45A7-8404-018747336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D9F9B-654A-4C97-A46E-0B109E5E38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0858C316-C7F1-4625-BD81-02B88C5F6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EBD25DB-D3E9-487E-A47D-6DD0987532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54AD5CF-6A41-44BF-BBD4-2D08F84C5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A8070F-37B5-43AE-B579-971E2B92D0A8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50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332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07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34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738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768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131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344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39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65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910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03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712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3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28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1092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6402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buSzPct val="100000"/>
              <a:buFont typeface="Open Sans"/>
              <a:buChar char="●"/>
            </a:pP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190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8545D84F-4C1F-4114-A0DD-D27FE9B5C8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B3169909-C223-43B4-86AC-775D3500BA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84E2EC8-CCA7-4A39-A2AD-E19509266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437B56-8A7E-4BBB-8C63-7AC45E0FB2DC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36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52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52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106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747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8BE9FBD-6F5E-4D68-A902-415EB4BFA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2F69D86-BC9B-4E24-80AC-EF2DD45F11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24F2958-26BE-461F-B4B4-24E221F4D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407C8B-C3F4-4261-A240-A07CA2268255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26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0C2D1-F15E-456F-B4FB-87EDE399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4F23-A400-431B-A92F-1827F1AD59FA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26F9-B84F-4F49-833A-DC9BD5E9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514BD-79D2-4EE0-ABEF-A5E426D5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2600D-DAE2-46E8-AA09-95B0FDA61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60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D1072-AD1F-42C2-BAB3-5A259470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4E281-AA2D-4C36-8E3D-74A219AD9573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2DF31-726A-4AA1-B694-AD007B39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9EB78-8578-45B7-BAC7-46101A8C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482BC-2ABB-4A57-9EDA-130BD668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3599-C55E-4C1C-A1C3-7F3120F9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8742B-283D-4B5B-A82C-41B8213764BF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51A0D-1312-4E47-B7FD-19F3247B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F8071-F16D-4DA4-8E4A-9402D8A5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2E6D0-ED91-41E6-AEEF-3E4FCDCFD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3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48BCE-C46C-442E-B57A-EA128587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6D11F-1037-40F0-AC7B-A3AEF1F3B73F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58B09-E2DA-473C-A9A1-2009D56F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AE5A-6D21-4D0C-8688-87EF2A96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76B33-5257-44FC-BE96-99BD006F9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7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961E0-99F6-407B-A93D-95957BE9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B0AE-A899-4FC2-9A2D-271410D743B2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0D7A7-4218-441D-86C5-13D0C386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C7A8-1282-4F8A-8D29-45CABFD4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B7133-2E5A-4B6F-89E7-41E99AB37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45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73385C-E76A-4B4D-B205-3A14163A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9EA9-FFAC-4DF8-B6FD-6855C67914DF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1C78D0-4474-470A-BC92-4044F603F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76E790-A5A2-435C-8BBE-6634C650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91AFB-6EC4-4D36-A45A-6E6DEE155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7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3585F2-E24E-4DDA-BADD-42C2E7A6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3B3D-C701-420E-8D5A-4B31D6B64137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B42DDB6-4D84-43AE-B464-C7C4BBBC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0BEF2F-ADBB-41EC-A24F-6E71D274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01718-6CF7-4E25-B1A7-0BAA0C862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18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5795BF-E465-454E-A9E9-E0E15560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1DC62-A79E-40B0-B1B7-9C1A66FA8131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9881E7-3A83-48DC-96CC-A0E92C5F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5598E-926C-4909-A25E-4FBAE9D6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D3CF2-1862-4E61-B838-F4833A0F0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69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F8165E-5D1B-4495-8B40-1B201243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F4E-A813-4F37-8CD6-19219D849A88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ECE3A2-4CF4-4581-957B-6889591E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A1C2D5-045A-49EF-B9C9-CD63A2BA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B30E1-8BDF-46EA-91A7-48BD6A251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46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D2CAD8-9B69-4918-B989-AA8CB8FE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CF4D8-8473-40B1-B0E8-924BAE3BEC98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2B2FD-7420-4717-801E-63D55534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E54D6B-5521-45B4-A225-DE88C66F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74CCB-2D76-4FAC-B3BC-C2F057B35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2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27CFC0-4107-4896-89EC-02C5ACC1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4AB0A-5A5F-47DD-9A99-7F3B06F07725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2CD28D-47A1-41F1-B740-2E2CA1E9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F8A49F-11D2-4045-86FA-B7C24DCF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8EC8A-2B3A-4AEC-A652-1F90778EDB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02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1E1C2A5-AD71-4967-905B-AA94EA69C5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982A3DA-316C-4C2D-B728-183BF83B7F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D033E-8694-4A54-9654-A374385F5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7A3948-4517-4E71-A20D-5C45F7257C93}" type="datetimeFigureOut">
              <a:rPr lang="en-US"/>
              <a:pPr>
                <a:defRPr/>
              </a:pPr>
              <a:t>4/10/18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59974-F6D6-4456-87E3-69824AD14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E7CB7-26F7-4D9F-BC0A-8071C954C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E1B66F-8749-490F-B499-0849098F1C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amazon.com/How-Sell-Books-Truckload-Amazon-ebook/dp/B075WL33XB/ref=tmm_kin_swatch_0?_encoding=UTF8&amp;qid=&amp;s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amazon.com/How-Sell-Books-Truckload-Amazon-ebook/dp/B075WL33XB/ref=tmm_kin_swatch_0?_encoding=UTF8&amp;qid=&amp;s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How-Sell-Books-Truckload-Amazon-ebook/dp/B075WL33XB/ref=tmm_kin_swatch_0?_encoding=UTF8&amp;qid=&amp;sr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How-Sell-Books-Truckload-Amazon-ebook/dp/B075WL33XB/ref=tmm_kin_swatch_0?_encoding=UTF8&amp;qid=&amp;sr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mazon.com/How-Sell-Books-Truckload-Amazon-ebook/dp/B075WL33XB/ref=tmm_kin_swatch_0?_encoding=UTF8&amp;qid=&amp;sr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amazon.com/How-Sell-Books-Truckload-Amazon-ebook/dp/B075WL33XB/ref=tmm_kin_swatch_0?_encoding=UTF8&amp;qid=&amp;s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sproutsocial.com/insights/social-media-scheduling-tool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creativepenn.com/2017/11/10/authentic-author-brand/" TargetMode="External"/><Relationship Id="rId5" Type="http://schemas.openxmlformats.org/officeDocument/2006/relationships/hyperlink" Target="https://www.thebookdesigner.com/2015/12/how-to-build-your-author-brand-from-scratch-and-why-you-need-to/" TargetMode="External"/><Relationship Id="rId4" Type="http://schemas.openxmlformats.org/officeDocument/2006/relationships/hyperlink" Target="https://writingcooperative.com/quick-guide-to-building-your-brand-identity-as-an-author-e20855d6677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5C8BC05-236D-4006-B30C-B8BB92034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1828800"/>
            <a:ext cx="6221413" cy="70802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Independent Publishers Group</a:t>
            </a:r>
          </a:p>
        </p:txBody>
      </p:sp>
      <p:sp>
        <p:nvSpPr>
          <p:cNvPr id="20483" name="Subtitle 6">
            <a:extLst>
              <a:ext uri="{FF2B5EF4-FFF2-40B4-BE49-F238E27FC236}">
                <a16:creationId xmlns:a16="http://schemas.microsoft.com/office/drawing/2014/main" id="{9C327326-0B69-4108-9A8D-07F54EE42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82975"/>
            <a:ext cx="8153400" cy="22098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1"/>
                </a:solidFill>
              </a:rPr>
              <a:t>How Authors Sell Books </a:t>
            </a:r>
          </a:p>
          <a:p>
            <a:pPr eaLnBrk="1" hangingPunct="1"/>
            <a:endParaRPr lang="en-US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0AD48-EE14-4CF9-B1EF-15DAD45F44E7}"/>
              </a:ext>
            </a:extLst>
          </p:cNvPr>
          <p:cNvSpPr/>
          <p:nvPr/>
        </p:nvSpPr>
        <p:spPr>
          <a:xfrm>
            <a:off x="0" y="6188075"/>
            <a:ext cx="9144000" cy="182563"/>
          </a:xfrm>
          <a:prstGeom prst="rect">
            <a:avLst/>
          </a:prstGeom>
          <a:solidFill>
            <a:srgbClr val="00B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717D4-211F-4D82-91F5-F805A00607F0}"/>
              </a:ext>
            </a:extLst>
          </p:cNvPr>
          <p:cNvSpPr/>
          <p:nvPr/>
        </p:nvSpPr>
        <p:spPr>
          <a:xfrm>
            <a:off x="0" y="6705601"/>
            <a:ext cx="9144000" cy="152400"/>
          </a:xfrm>
          <a:prstGeom prst="rect">
            <a:avLst/>
          </a:prstGeom>
          <a:solidFill>
            <a:srgbClr val="D18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882075-34C1-442D-980E-350F967B677A}"/>
              </a:ext>
            </a:extLst>
          </p:cNvPr>
          <p:cNvSpPr/>
          <p:nvPr/>
        </p:nvSpPr>
        <p:spPr>
          <a:xfrm>
            <a:off x="0" y="6446838"/>
            <a:ext cx="9144000" cy="177786"/>
          </a:xfrm>
          <a:prstGeom prst="rect">
            <a:avLst/>
          </a:prstGeom>
          <a:solidFill>
            <a:srgbClr val="9FA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7" name="Picture 3">
            <a:extLst>
              <a:ext uri="{FF2B5EF4-FFF2-40B4-BE49-F238E27FC236}">
                <a16:creationId xmlns:a16="http://schemas.microsoft.com/office/drawing/2014/main" id="{85DF91B4-4915-4909-B93D-2491CEB06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1828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04800"/>
            <a:ext cx="207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Author Brand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6B61D-C9BF-B54B-8F3E-1B405979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87" y="2741393"/>
            <a:ext cx="4122820" cy="1398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455C7-A99A-8A47-B9EB-8E1BE841E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8" y="811040"/>
            <a:ext cx="9144000" cy="194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6872D-3651-5445-91E7-81803ABA1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71" y="4140207"/>
            <a:ext cx="3657600" cy="2452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B67F17-05AD-994E-B623-879FFA6BC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8" y="5336756"/>
            <a:ext cx="1317454" cy="1323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5CBB1B-3C40-994C-A5CE-9D261FED4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2741393"/>
            <a:ext cx="4203668" cy="2574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F26D15-C8AD-724F-9252-B8C2F09BB5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5" y="3654454"/>
            <a:ext cx="2232855" cy="2315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5551DE-0691-4E40-B11C-46355E678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30" y="2741393"/>
            <a:ext cx="289657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3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04800"/>
            <a:ext cx="353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Do you Need for Your Brand?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F26D15-C8AD-724F-9252-B8C2F09BB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76400"/>
            <a:ext cx="1274685" cy="1322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1E5B79-613E-CA4E-92D4-A7E4BC7C0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02240"/>
            <a:ext cx="3098800" cy="1443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5B502A-130F-824D-9705-3220BF36C2CC}"/>
              </a:ext>
            </a:extLst>
          </p:cNvPr>
          <p:cNvSpPr txBox="1"/>
          <p:nvPr/>
        </p:nvSpPr>
        <p:spPr>
          <a:xfrm>
            <a:off x="1219200" y="1093868"/>
            <a:ext cx="467352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Persona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part of you will you share?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 you use pennames?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text or an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Business Card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Try Moo or local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Headshot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 head and shoulders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natural 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Social Presence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You need to be where your customer is!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Repurpose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Media 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5F555-8917-1642-B1D6-DB68DE2424A9}"/>
              </a:ext>
            </a:extLst>
          </p:cNvPr>
          <p:cNvSpPr txBox="1"/>
          <p:nvPr/>
        </p:nvSpPr>
        <p:spPr>
          <a:xfrm>
            <a:off x="1652517" y="6477000"/>
            <a:ext cx="6881883" cy="2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writingcooperative.com</a:t>
            </a:r>
            <a:r>
              <a:rPr lang="en-US" sz="1200" dirty="0"/>
              <a:t>/quick-guide-to-building-your-brand-identity-as-an-author-e20855d66773</a:t>
            </a:r>
          </a:p>
        </p:txBody>
      </p:sp>
    </p:spTree>
    <p:extLst>
      <p:ext uri="{BB962C8B-B14F-4D97-AF65-F5344CB8AC3E}">
        <p14:creationId xmlns:p14="http://schemas.microsoft.com/office/powerpoint/2010/main" val="2132907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#IPGSummit18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04800"/>
            <a:ext cx="215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Is It Important?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6FF37-5228-284C-BF04-AB76290FA107}"/>
              </a:ext>
            </a:extLst>
          </p:cNvPr>
          <p:cNvSpPr txBox="1"/>
          <p:nvPr/>
        </p:nvSpPr>
        <p:spPr>
          <a:xfrm>
            <a:off x="739589" y="1573306"/>
            <a:ext cx="26894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95% of book sales come from personal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70% of consumers look at social media before buying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Micro-Influencers are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7877C-3ABD-6245-BFFD-D6217ABF8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73306"/>
            <a:ext cx="4759781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64550"/>
            <a:ext cx="87092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dirty="0">
                <a:hlinkClick r:id="rId4"/>
              </a:rPr>
              <a:t>https://www.amazon.com/How-Sell-Books-Truckload-Amazon-ebook/dp/B075WL33XB/ref=tmm_kin_swatch_0?_encoding=UTF8&amp;qid=&amp;sr</a:t>
            </a:r>
            <a:r>
              <a:rPr lang="en-US" sz="1000" dirty="0"/>
              <a:t>=</a:t>
            </a:r>
            <a:endParaRPr lang="en-US" altLang="en-US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E3B1A-FCC0-9B48-9625-8A5A827A4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7979766" cy="2676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61B6D-5089-B64C-8F74-122F3C5337BF}"/>
              </a:ext>
            </a:extLst>
          </p:cNvPr>
          <p:cNvSpPr txBox="1"/>
          <p:nvPr/>
        </p:nvSpPr>
        <p:spPr>
          <a:xfrm>
            <a:off x="968189" y="4289612"/>
            <a:ext cx="5889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Readers with 1,000-10,000 followers are the sweet spot to become influencers, </a:t>
            </a:r>
            <a:r>
              <a:rPr lang="en-US" b="1" dirty="0" err="1"/>
              <a:t>superfans</a:t>
            </a:r>
            <a:r>
              <a:rPr lang="en-US" b="1" dirty="0"/>
              <a:t>, and street teams. It takes 1,000 </a:t>
            </a:r>
            <a:r>
              <a:rPr lang="en-US" b="1" dirty="0" err="1"/>
              <a:t>Superfans</a:t>
            </a:r>
            <a:r>
              <a:rPr lang="en-US" b="1" dirty="0"/>
              <a:t> to make a bestseller.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C96E9-C233-DE4A-B807-31E8A0ECD682}"/>
              </a:ext>
            </a:extLst>
          </p:cNvPr>
          <p:cNvSpPr txBox="1"/>
          <p:nvPr/>
        </p:nvSpPr>
        <p:spPr>
          <a:xfrm>
            <a:off x="2743200" y="420450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Who Are Micro-Influencers?</a:t>
            </a:r>
          </a:p>
        </p:txBody>
      </p:sp>
    </p:spTree>
    <p:extLst>
      <p:ext uri="{BB962C8B-B14F-4D97-AF65-F5344CB8AC3E}">
        <p14:creationId xmlns:p14="http://schemas.microsoft.com/office/powerpoint/2010/main" val="126069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85857"/>
            <a:ext cx="8991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dirty="0">
                <a:hlinkClick r:id="rId4"/>
              </a:rPr>
              <a:t>https://www.amazon.com/How-Sell-Books-Truckload-Amazon-ebook/dp/B075WL33XB/ref=tmm_kin_swatch_0?_encoding=UTF8&amp;qid=&amp;sr</a:t>
            </a:r>
            <a:r>
              <a:rPr lang="en-US" sz="1200" dirty="0"/>
              <a:t>=</a:t>
            </a:r>
            <a:endParaRPr lang="en-US" altLang="en-US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BC248-7ACE-B140-BFFA-6F0C44C80CAB}"/>
              </a:ext>
            </a:extLst>
          </p:cNvPr>
          <p:cNvSpPr txBox="1"/>
          <p:nvPr/>
        </p:nvSpPr>
        <p:spPr>
          <a:xfrm>
            <a:off x="2514600" y="381000"/>
            <a:ext cx="505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 Do You Keep in Touch with Micro-Influencers?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1266-7669-1642-A7D1-2688930E8CCE}"/>
              </a:ext>
            </a:extLst>
          </p:cNvPr>
          <p:cNvSpPr txBox="1"/>
          <p:nvPr/>
        </p:nvSpPr>
        <p:spPr>
          <a:xfrm>
            <a:off x="533400" y="2133600"/>
            <a:ext cx="3787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Every Email. Every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They Can Reach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Them Feel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them Creative Ways to Engage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Blog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Reader Copies (eBooks)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 Exclusive Club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8402F4-E02C-2745-A45C-A2D939D19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52053"/>
            <a:ext cx="3937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5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BC248-7ACE-B140-BFFA-6F0C44C80CAB}"/>
              </a:ext>
            </a:extLst>
          </p:cNvPr>
          <p:cNvSpPr txBox="1"/>
          <p:nvPr/>
        </p:nvSpPr>
        <p:spPr>
          <a:xfrm>
            <a:off x="2514600" y="381000"/>
            <a:ext cx="493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Difference Between a </a:t>
            </a:r>
            <a:r>
              <a:rPr lang="en-US" b="1" dirty="0" err="1"/>
              <a:t>Superfan</a:t>
            </a:r>
            <a:r>
              <a:rPr lang="en-US" b="1" dirty="0"/>
              <a:t> and a Street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1266-7669-1642-A7D1-2688930E8CCE}"/>
              </a:ext>
            </a:extLst>
          </p:cNvPr>
          <p:cNvSpPr txBox="1"/>
          <p:nvPr/>
        </p:nvSpPr>
        <p:spPr>
          <a:xfrm>
            <a:off x="533400" y="2133600"/>
            <a:ext cx="3977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SUPER FANS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Loves Everything You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Buys All Your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Social Media Love to Your Posts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Comments on Your Blog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D7369-2975-A241-B9D2-C96417674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13915"/>
            <a:ext cx="2874627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B7D57-1D78-A548-AA01-15E5F51FDC71}"/>
              </a:ext>
            </a:extLst>
          </p:cNvPr>
          <p:cNvSpPr txBox="1"/>
          <p:nvPr/>
        </p:nvSpPr>
        <p:spPr>
          <a:xfrm>
            <a:off x="510988" y="3787637"/>
            <a:ext cx="352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STREET TEAM</a:t>
            </a:r>
          </a:p>
          <a:p>
            <a:r>
              <a:rPr lang="en-US" dirty="0"/>
              <a:t>Loves Everything You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Actively Engaged in Your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Willing to Share Your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You Promote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D191F-8B6B-FB44-951F-660E3EE630E6}"/>
              </a:ext>
            </a:extLst>
          </p:cNvPr>
          <p:cNvSpPr txBox="1"/>
          <p:nvPr/>
        </p:nvSpPr>
        <p:spPr>
          <a:xfrm>
            <a:off x="304800" y="6478587"/>
            <a:ext cx="8948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https://www.amazon.com/How-Sell-Books-Truckload-Amazon-ebook/dp/B075WL33XB/ref=tmm_kin_swatch_0?_encoding=UTF8&amp;qid=&amp;sr</a:t>
            </a:r>
            <a:r>
              <a:rPr lang="en-US" sz="1200" dirty="0"/>
              <a:t>=</a:t>
            </a:r>
            <a:endParaRPr lang="en-US" altLang="en-US" sz="1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0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BC248-7ACE-B140-BFFA-6F0C44C80CAB}"/>
              </a:ext>
            </a:extLst>
          </p:cNvPr>
          <p:cNvSpPr txBox="1"/>
          <p:nvPr/>
        </p:nvSpPr>
        <p:spPr>
          <a:xfrm>
            <a:off x="2514600" y="381000"/>
            <a:ext cx="29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 to Grow Your </a:t>
            </a:r>
            <a:r>
              <a:rPr lang="en-US" b="1" dirty="0" err="1"/>
              <a:t>Superfans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1266-7669-1642-A7D1-2688930E8CCE}"/>
              </a:ext>
            </a:extLst>
          </p:cNvPr>
          <p:cNvSpPr txBox="1"/>
          <p:nvPr/>
        </p:nvSpPr>
        <p:spPr>
          <a:xfrm>
            <a:off x="280987" y="1109692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6D695-ADCB-B740-98AA-A7171B2D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54" y="1791882"/>
            <a:ext cx="4910465" cy="3028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15DDA3-1D52-AB4B-87BA-B796AD8E953D}"/>
              </a:ext>
            </a:extLst>
          </p:cNvPr>
          <p:cNvSpPr txBox="1"/>
          <p:nvPr/>
        </p:nvSpPr>
        <p:spPr>
          <a:xfrm>
            <a:off x="721378" y="2462460"/>
            <a:ext cx="26598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Free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Exclusives to Fans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Newsletter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Offers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6E0B4-923B-C34E-9B4D-B61A214C0E63}"/>
              </a:ext>
            </a:extLst>
          </p:cNvPr>
          <p:cNvSpPr txBox="1"/>
          <p:nvPr/>
        </p:nvSpPr>
        <p:spPr>
          <a:xfrm>
            <a:off x="195588" y="6342876"/>
            <a:ext cx="8948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https://www.amazon.com/How-Sell-Books-Truckload-Amazon-ebook/dp/B075WL33XB/ref=tmm_kin_swatch_0?_encoding=UTF8&amp;qid=&amp;sr</a:t>
            </a:r>
            <a:r>
              <a:rPr lang="en-US" sz="1200" dirty="0"/>
              <a:t>=</a:t>
            </a:r>
            <a:endParaRPr lang="en-US" altLang="en-US" sz="1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27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455014"/>
            <a:ext cx="922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dirty="0">
                <a:hlinkClick r:id="rId4"/>
              </a:rPr>
              <a:t>https://www.amazon.com/How-Sell-Books-Truckload-Amazon-ebook/dp/B075WL33XB/ref=tmm_kin_swatch_0?_encoding=UTF8&amp;qid=&amp;sr</a:t>
            </a:r>
            <a:r>
              <a:rPr lang="en-US" sz="1200" dirty="0"/>
              <a:t>=</a:t>
            </a:r>
            <a:endParaRPr lang="en-US" altLang="en-US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BC248-7ACE-B140-BFFA-6F0C44C80CAB}"/>
              </a:ext>
            </a:extLst>
          </p:cNvPr>
          <p:cNvSpPr txBox="1"/>
          <p:nvPr/>
        </p:nvSpPr>
        <p:spPr>
          <a:xfrm>
            <a:off x="2453894" y="597734"/>
            <a:ext cx="411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Turning Your </a:t>
            </a:r>
            <a:r>
              <a:rPr lang="en-US" b="1" dirty="0" err="1"/>
              <a:t>Superfans</a:t>
            </a:r>
            <a:r>
              <a:rPr lang="en-US" b="1" dirty="0"/>
              <a:t> Into Street Teams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1266-7669-1642-A7D1-2688930E8CCE}"/>
              </a:ext>
            </a:extLst>
          </p:cNvPr>
          <p:cNvSpPr txBox="1"/>
          <p:nvPr/>
        </p:nvSpPr>
        <p:spPr>
          <a:xfrm>
            <a:off x="218891" y="1880871"/>
            <a:ext cx="4429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Email your list &amp; invite them to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Reward them – send gift cards, handwritten notes, swag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Spend time with them and on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Street Teams require work!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D7369-2975-A241-B9D2-C96417674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13915"/>
            <a:ext cx="2874627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B7D57-1D78-A548-AA01-15E5F51FDC71}"/>
              </a:ext>
            </a:extLst>
          </p:cNvPr>
          <p:cNvSpPr txBox="1"/>
          <p:nvPr/>
        </p:nvSpPr>
        <p:spPr>
          <a:xfrm>
            <a:off x="457200" y="3584393"/>
            <a:ext cx="44030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What They Do</a:t>
            </a:r>
          </a:p>
          <a:p>
            <a:r>
              <a:rPr lang="en-US" dirty="0"/>
              <a:t>Follow your outline and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Media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Posting Event Info Nearby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 clear schedule and execute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afraid to hold them accountable.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4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 rot="10800000" flipV="1">
            <a:off x="0" y="0"/>
            <a:ext cx="9144000" cy="609600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Time Saving Tricks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4636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381750"/>
            <a:ext cx="8340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dirty="0">
                <a:hlinkClick r:id="rId4"/>
              </a:rPr>
              <a:t>https://www.amazon.com/How-Sell-Books-Truckload-Amazon-ebook/dp/B075WL33XB/ref=tmm_kin_swatch_0?_encoding=UTF8&amp;qid=&amp;sr</a:t>
            </a:r>
            <a:r>
              <a:rPr lang="en-US" sz="1200" dirty="0"/>
              <a:t>=</a:t>
            </a:r>
            <a:endParaRPr lang="en-US" altLang="en-US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BC248-7ACE-B140-BFFA-6F0C44C80CAB}"/>
              </a:ext>
            </a:extLst>
          </p:cNvPr>
          <p:cNvSpPr txBox="1"/>
          <p:nvPr/>
        </p:nvSpPr>
        <p:spPr>
          <a:xfrm>
            <a:off x="2514600" y="381000"/>
            <a:ext cx="317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Tips and Tricks for Social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21266-7669-1642-A7D1-2688930E8CCE}"/>
              </a:ext>
            </a:extLst>
          </p:cNvPr>
          <p:cNvSpPr txBox="1"/>
          <p:nvPr/>
        </p:nvSpPr>
        <p:spPr>
          <a:xfrm>
            <a:off x="280987" y="1109692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IMAGES as much as you can!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mind is an image processor, not word processor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Photos prevent skimming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Always add website name to photos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Cover 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Always name the image something searchable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blog post/newsletter around 350 words.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RSS feed to make it the same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Repurpose blog post as other social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7C7E1-C21C-704D-AEE5-1479B351C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71550"/>
            <a:ext cx="33256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7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 rot="10800000" flipV="1">
            <a:off x="0" y="17929"/>
            <a:ext cx="9144000" cy="609600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The Basics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#IPGSummit18</a:t>
            </a:r>
          </a:p>
        </p:txBody>
      </p:sp>
    </p:spTree>
    <p:extLst>
      <p:ext uri="{BB962C8B-B14F-4D97-AF65-F5344CB8AC3E}">
        <p14:creationId xmlns:p14="http://schemas.microsoft.com/office/powerpoint/2010/main" val="626888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381039" y="2227353"/>
            <a:ext cx="5066400" cy="327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42950" lvl="1" indent="-29845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Available months before on-sale</a:t>
            </a:r>
          </a:p>
          <a:p>
            <a:pPr marL="742950" lvl="1" indent="-29845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Can be created from sample or full file</a:t>
            </a:r>
          </a:p>
          <a:p>
            <a:pPr marL="742950" lvl="1" indent="-29845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Retailer and social media buttons on EVERY page</a:t>
            </a:r>
          </a:p>
          <a:p>
            <a:pPr marL="1200150" lvl="2" indent="-29845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Maximize profits by using your own affiliate links</a:t>
            </a:r>
          </a:p>
          <a:p>
            <a:pPr marL="742950" lvl="1" indent="-29845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Handy for email, blog, and website</a:t>
            </a:r>
          </a:p>
          <a:p>
            <a:pPr marL="742950" lvl="1" indent="-29845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One-click social media sharing</a:t>
            </a:r>
            <a:endParaRPr sz="1600" dirty="0">
              <a:solidFill>
                <a:srgbClr val="000000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t="5921"/>
          <a:stretch/>
        </p:blipFill>
        <p:spPr>
          <a:xfrm>
            <a:off x="5943600" y="611048"/>
            <a:ext cx="2390699" cy="1089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1"/>
          <p:cNvSpPr txBox="1">
            <a:spLocks noGrp="1"/>
          </p:cNvSpPr>
          <p:nvPr>
            <p:ph type="sldNum" idx="12"/>
          </p:nvPr>
        </p:nvSpPr>
        <p:spPr>
          <a:xfrm>
            <a:off x="6675097" y="5623536"/>
            <a:ext cx="2103097" cy="304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r>
              <a:rPr lang="en-US" sz="1000" dirty="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0B4B-660E-3A46-917F-FADCB992E731}"/>
              </a:ext>
            </a:extLst>
          </p:cNvPr>
          <p:cNvSpPr txBox="1"/>
          <p:nvPr/>
        </p:nvSpPr>
        <p:spPr>
          <a:xfrm>
            <a:off x="2590800" y="509577"/>
            <a:ext cx="317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Tips and Tricks for Social Media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D07E2-293C-1C4C-A634-D35EAE940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52" y="1981200"/>
            <a:ext cx="2728193" cy="43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831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 rot="10800000" flipV="1">
            <a:off x="0" y="0"/>
            <a:ext cx="9144000" cy="609600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Guaranteed Sales Drivers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3288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0" y="609600"/>
            <a:ext cx="7315121" cy="461665"/>
          </a:xfrm>
        </p:spPr>
        <p:txBody>
          <a:bodyPr/>
          <a:lstStyle/>
          <a:p>
            <a:r>
              <a:rPr lang="en-US" sz="1800" b="1" dirty="0"/>
              <a:t>Tips and Tricks for Selling More Books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0A33-AC97-4E87-9E76-E10574DAE333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021426"/>
            <a:ext cx="4206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Back matter link direct to each major retailers in your </a:t>
            </a:r>
            <a:b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back-of-book for ease of instant shopping experience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Ability to use affiliate links for extra revenue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 series, 20-50% of customers seamlessly purchase next book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Cross sell with other authors, do custom recommends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 a chapter to get them hooked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007979"/>
            <a:ext cx="3657607" cy="3621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DF4F0-B366-C54A-A881-572049E1DB2A}"/>
              </a:ext>
            </a:extLst>
          </p:cNvPr>
          <p:cNvSpPr/>
          <p:nvPr/>
        </p:nvSpPr>
        <p:spPr>
          <a:xfrm>
            <a:off x="666750" y="62230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02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0" y="609600"/>
            <a:ext cx="7315121" cy="461665"/>
          </a:xfrm>
        </p:spPr>
        <p:txBody>
          <a:bodyPr/>
          <a:lstStyle/>
          <a:p>
            <a:r>
              <a:rPr lang="en-US" sz="1800" b="1" dirty="0"/>
              <a:t>Tips and Tricks for Selling More Books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F0A33-AC97-4E87-9E76-E10574DAE333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021426"/>
            <a:ext cx="36576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Repurpose content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 as images in social media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 bundles of your books, and price as if one was free 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Split up long books into multiples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 thematic bundles</a:t>
            </a:r>
          </a:p>
          <a:p>
            <a:pPr marL="742950" lvl="1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B3F0F-8724-9644-99E4-DB355D40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19200"/>
            <a:ext cx="4520374" cy="373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AD45C-D3CC-6941-8E45-BA0627F53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3" y="5069559"/>
            <a:ext cx="3613150" cy="161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0D7D4E-8536-9444-A724-FABCFF83B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35" y="5069558"/>
            <a:ext cx="3664898" cy="16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52158" y="1094919"/>
            <a:ext cx="7308300" cy="5541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/>
              <a:t>Author Generated Buzz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941294" y="1273735"/>
            <a:ext cx="7543800" cy="4474884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630936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endParaRPr lang="is-I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Website alerts</a:t>
            </a: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Reveals</a:t>
            </a: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Newsletters</a:t>
            </a: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Author Networks</a:t>
            </a: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Pledge to Buys</a:t>
            </a:r>
            <a:endParaRPr lang="is-I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45236" lvl="1" indent="-1714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 </a:t>
            </a:r>
            <a:endParaRPr lang="en-US" sz="1400" dirty="0"/>
          </a:p>
          <a:p>
            <a:pPr marL="573786" lvl="1" indent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i="1" dirty="0"/>
              <a:t>“I can’t write without a reader. It’s precisely like a kiss </a:t>
            </a:r>
            <a:r>
              <a:rPr lang="mr-IN" sz="1400" i="1" dirty="0"/>
              <a:t>–</a:t>
            </a:r>
            <a:r>
              <a:rPr lang="en-US" sz="1400" i="1" dirty="0"/>
              <a:t> you can’t do it alone.” </a:t>
            </a:r>
            <a:r>
              <a:rPr lang="mr-IN" sz="1400" i="1" dirty="0"/>
              <a:t>–</a:t>
            </a:r>
            <a:r>
              <a:rPr lang="en-US" sz="1400" i="1" dirty="0"/>
              <a:t> John Cheever</a:t>
            </a:r>
            <a:endParaRPr lang="is-IS" sz="1400" b="1" i="1" u="sng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Shape 71"/>
          <p:cNvSpPr txBox="1">
            <a:spLocks noGrp="1"/>
          </p:cNvSpPr>
          <p:nvPr>
            <p:ph type="sldNum" idx="12"/>
          </p:nvPr>
        </p:nvSpPr>
        <p:spPr>
          <a:xfrm>
            <a:off x="6709248" y="5623235"/>
            <a:ext cx="2102999" cy="30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r>
              <a:rPr lang="en-US" sz="1000" dirty="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32" y="1649019"/>
            <a:ext cx="3625802" cy="3406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86F37E-6A0A-B94E-8A75-923895EE0BB3}"/>
              </a:ext>
            </a:extLst>
          </p:cNvPr>
          <p:cNvSpPr/>
          <p:nvPr/>
        </p:nvSpPr>
        <p:spPr>
          <a:xfrm>
            <a:off x="941294" y="6141832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062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52158" y="1094919"/>
            <a:ext cx="7308300" cy="5541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/>
              <a:t>Author Generated Buzz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941294" y="1273735"/>
            <a:ext cx="7543800" cy="4474884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630936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endParaRPr lang="is-I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Website alerts</a:t>
            </a: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Reveals</a:t>
            </a: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Newsletters</a:t>
            </a: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Author Networks</a:t>
            </a: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Pledge to Buys</a:t>
            </a:r>
            <a:endParaRPr lang="is-I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030986" lvl="1" indent="-45720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 </a:t>
            </a:r>
            <a:endParaRPr lang="en-US" sz="1400" dirty="0"/>
          </a:p>
          <a:p>
            <a:pPr marL="573786" lvl="1" indent="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i="1" dirty="0"/>
              <a:t>“I can’t write without a reader. It’s precisely like a kiss </a:t>
            </a:r>
            <a:r>
              <a:rPr lang="mr-IN" sz="1400" i="1" dirty="0"/>
              <a:t>–</a:t>
            </a:r>
            <a:r>
              <a:rPr lang="en-US" sz="1400" i="1" dirty="0"/>
              <a:t> you can’t do it alone.” </a:t>
            </a:r>
            <a:r>
              <a:rPr lang="mr-IN" sz="1400" i="1" dirty="0"/>
              <a:t>–</a:t>
            </a:r>
            <a:r>
              <a:rPr lang="en-US" sz="1400" i="1" dirty="0"/>
              <a:t> John Cheever</a:t>
            </a:r>
            <a:endParaRPr lang="is-IS" sz="1400" b="1" i="1" u="sng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Shape 71"/>
          <p:cNvSpPr txBox="1">
            <a:spLocks noGrp="1"/>
          </p:cNvSpPr>
          <p:nvPr>
            <p:ph type="sldNum" idx="12"/>
          </p:nvPr>
        </p:nvSpPr>
        <p:spPr>
          <a:xfrm>
            <a:off x="6709248" y="5623235"/>
            <a:ext cx="2102999" cy="30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r>
              <a:rPr lang="en-US" sz="1000" dirty="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32" y="1649019"/>
            <a:ext cx="3625802" cy="3406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1A817-82BF-9B49-8CE9-425475295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491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80216" y="1224702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Generate Huge Demand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675097" y="5623536"/>
            <a:ext cx="2103097" cy="304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</a:pPr>
              <a:t>26</a:t>
            </a:fld>
            <a:endParaRPr lang="en-US" sz="10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786256" y="1939084"/>
            <a:ext cx="3705300" cy="342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5186" indent="-34290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Affiliate Ads (</a:t>
            </a:r>
            <a:r>
              <a:rPr lang="en-US" sz="24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Facebook,Twitter</a:t>
            </a:r>
            <a:r>
              <a:rPr lang="en-US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</a:p>
          <a:p>
            <a:pPr marL="345186" indent="-34290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Bookbub</a:t>
            </a:r>
            <a:endParaRPr lang="en-US" sz="2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5186" indent="-342900">
              <a:lnSpc>
                <a:spcPts val="34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Stack these on top of each other for effectiveness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922B9-8555-414C-8F9D-AF0105035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33600"/>
            <a:ext cx="4641569" cy="27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049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80216" y="1224702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dirty="0"/>
              <a:t>Let the Retailers Help You Promote</a:t>
            </a:r>
            <a:endParaRPr lang="en-US" sz="16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675097" y="5623536"/>
            <a:ext cx="2103097" cy="304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</a:pPr>
              <a:t>27</a:t>
            </a:fld>
            <a:endParaRPr lang="en-US" sz="10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786256" y="1939084"/>
            <a:ext cx="3705300" cy="342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5186" indent="-342900">
              <a:lnSpc>
                <a:spcPts val="34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Kindle/Kobo/Nook Daily Promotions</a:t>
            </a:r>
          </a:p>
          <a:p>
            <a:pPr marL="345186" indent="-34290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Customers Who Bought</a:t>
            </a:r>
          </a:p>
          <a:p>
            <a:pPr marL="345186" indent="-34290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Free Promos (First in Series Free)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4" y="1906528"/>
            <a:ext cx="3937682" cy="371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375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59484" y="905138"/>
            <a:ext cx="7308300" cy="62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dirty="0"/>
              <a:t>Need to Catch Them Quickly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5695991" y="1125354"/>
            <a:ext cx="3082203" cy="203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Powerful cover 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Metadata that sells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Strong keywords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  <a:sym typeface="Open Sans"/>
              </a:rPr>
              <a:t>Proper BISACs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-262868" y="1746671"/>
            <a:ext cx="5457566" cy="62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dirty="0"/>
              <a:t>A few things that help...</a:t>
            </a:r>
          </a:p>
        </p:txBody>
      </p:sp>
      <p:sp>
        <p:nvSpPr>
          <p:cNvPr id="6" name="Shape 111"/>
          <p:cNvSpPr txBox="1">
            <a:spLocks noGrp="1"/>
          </p:cNvSpPr>
          <p:nvPr>
            <p:ph type="sldNum" idx="12"/>
          </p:nvPr>
        </p:nvSpPr>
        <p:spPr>
          <a:xfrm>
            <a:off x="6675097" y="5623536"/>
            <a:ext cx="2103097" cy="304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</a:pPr>
            <a:r>
              <a:rPr lang="en-US" sz="1000" dirty="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fld id="{00000000-1234-1234-1234-123412341234}" type="slidenum">
              <a:rPr lang="en-US" sz="10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</a:pPr>
              <a:t>28</a:t>
            </a:fld>
            <a:endParaRPr lang="en-US" sz="1000" dirty="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 descr="Screen Shot 2016-04-28 at 7.03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7" y="3121280"/>
            <a:ext cx="7569976" cy="27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395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9066-7F33-AC4D-96BE-D2EE40947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Using Metadata to Optimize Search and SEO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CFECB-BF42-8C48-B086-D87DC7EC7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9486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endParaRPr lang="is-I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9486" indent="-285750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Metadata is a huge driver for search online and in-site</a:t>
            </a:r>
          </a:p>
          <a:p>
            <a:pPr marL="859536"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Using keywords and formatting in author bio and description</a:t>
            </a:r>
            <a:endParaRPr lang="is-I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859536"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Author Pages are key on Amazon and Goodreads	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859536"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Metadata is evergreen, and continues to drive sales</a:t>
            </a:r>
            <a:endParaRPr lang="is-I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859536" lvl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i="1" dirty="0"/>
              <a:t>“Real search is about providing valuable information when it’s really needed to those who are actually looking for it.”- David Amerland, Google Semantic Search</a:t>
            </a:r>
            <a:endParaRPr lang="is-IS" sz="1400" b="1" i="1" u="sng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3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394" y="6481375"/>
            <a:ext cx="868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/>
              <a:t>https://</a:t>
            </a:r>
            <a:r>
              <a:rPr lang="en-US" altLang="en-US" sz="1200" b="1" dirty="0" err="1"/>
              <a:t>www.websitebuilderexpert.com</a:t>
            </a:r>
            <a:r>
              <a:rPr lang="en-US" altLang="en-US" sz="1200" b="1" dirty="0"/>
              <a:t>/website-builders-comparison-chart/?</a:t>
            </a:r>
            <a:r>
              <a:rPr lang="en-US" altLang="en-US" sz="1200" b="1" dirty="0" err="1"/>
              <a:t>omcanvas</a:t>
            </a:r>
            <a:r>
              <a:rPr lang="en-US" altLang="en-US" sz="1200" b="1" dirty="0"/>
              <a:t>=isqizcs1p2-canvas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8D0E-DB7D-9F47-9CC7-D17AA8C0F052}"/>
              </a:ext>
            </a:extLst>
          </p:cNvPr>
          <p:cNvSpPr txBox="1"/>
          <p:nvPr/>
        </p:nvSpPr>
        <p:spPr>
          <a:xfrm>
            <a:off x="3505200" y="381000"/>
            <a:ext cx="211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Basics: Website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CE3DA-011A-2E43-BCA2-8E3813BAC0DD}"/>
              </a:ext>
            </a:extLst>
          </p:cNvPr>
          <p:cNvSpPr txBox="1"/>
          <p:nvPr/>
        </p:nvSpPr>
        <p:spPr>
          <a:xfrm>
            <a:off x="662268" y="1600198"/>
            <a:ext cx="2004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Wix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Wordpress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Weebly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Squarespace</a:t>
            </a:r>
          </a:p>
          <a:p>
            <a:endParaRPr lang="en-US" dirty="0"/>
          </a:p>
          <a:p>
            <a:r>
              <a:rPr lang="en-US" dirty="0"/>
              <a:t>You CAN make this yourself.  You can also outsource: do what is right for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ECFDC-99F1-394A-9C10-E5AAC8042E35}"/>
              </a:ext>
            </a:extLst>
          </p:cNvPr>
          <p:cNvSpPr txBox="1"/>
          <p:nvPr/>
        </p:nvSpPr>
        <p:spPr>
          <a:xfrm>
            <a:off x="1373841" y="5411783"/>
            <a:ext cx="411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 TIP: Don’t forget to buy a spam filter!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8F5135-4603-EB41-985E-5AF3DFA21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04" y="950989"/>
            <a:ext cx="522474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68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">
            <a:extLst>
              <a:ext uri="{FF2B5EF4-FFF2-40B4-BE49-F238E27FC236}">
                <a16:creationId xmlns:a16="http://schemas.microsoft.com/office/drawing/2014/main" id="{ABF53CA1-82C6-4FB3-B64A-5D312F5B45F5}"/>
              </a:ext>
            </a:extLst>
          </p:cNvPr>
          <p:cNvGrpSpPr>
            <a:grpSpLocks/>
          </p:cNvGrpSpPr>
          <p:nvPr/>
        </p:nvGrpSpPr>
        <p:grpSpPr bwMode="auto">
          <a:xfrm>
            <a:off x="2070100" y="5334000"/>
            <a:ext cx="5003800" cy="692150"/>
            <a:chOff x="2133600" y="5334000"/>
            <a:chExt cx="5003800" cy="692150"/>
          </a:xfrm>
        </p:grpSpPr>
        <p:pic>
          <p:nvPicPr>
            <p:cNvPr id="49160" name="Picture 2">
              <a:extLst>
                <a:ext uri="{FF2B5EF4-FFF2-40B4-BE49-F238E27FC236}">
                  <a16:creationId xmlns:a16="http://schemas.microsoft.com/office/drawing/2014/main" id="{AF4F5E9A-5248-4C43-922D-85F589B24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3" t="8855" r="8035" b="8408"/>
            <a:stretch>
              <a:fillRect/>
            </a:stretch>
          </p:blipFill>
          <p:spPr bwMode="auto">
            <a:xfrm>
              <a:off x="3216275" y="5338763"/>
              <a:ext cx="671513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4" descr="Related image">
              <a:extLst>
                <a:ext uri="{FF2B5EF4-FFF2-40B4-BE49-F238E27FC236}">
                  <a16:creationId xmlns:a16="http://schemas.microsoft.com/office/drawing/2014/main" id="{110F9CA4-1F5A-4132-B3E2-BB66CE938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25" y="5334000"/>
              <a:ext cx="6667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6" descr="Image result for social media icons black and white">
              <a:extLst>
                <a:ext uri="{FF2B5EF4-FFF2-40B4-BE49-F238E27FC236}">
                  <a16:creationId xmlns:a16="http://schemas.microsoft.com/office/drawing/2014/main" id="{7873BDDA-F33D-44AC-8776-76D23CCFA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05" t="8731" r="3046" b="7620"/>
            <a:stretch>
              <a:fillRect/>
            </a:stretch>
          </p:blipFill>
          <p:spPr bwMode="auto">
            <a:xfrm>
              <a:off x="5334000" y="5338763"/>
              <a:ext cx="75882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8" descr="Image result for social media icons black and white">
              <a:extLst>
                <a:ext uri="{FF2B5EF4-FFF2-40B4-BE49-F238E27FC236}">
                  <a16:creationId xmlns:a16="http://schemas.microsoft.com/office/drawing/2014/main" id="{E7FB89E7-93E0-4588-A018-057E01D18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" t="9183" r="70377" b="6802"/>
            <a:stretch>
              <a:fillRect/>
            </a:stretch>
          </p:blipFill>
          <p:spPr bwMode="auto">
            <a:xfrm>
              <a:off x="2133600" y="5345113"/>
              <a:ext cx="696913" cy="68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10" descr="Image result for social media icons black and white tumblr">
              <a:extLst>
                <a:ext uri="{FF2B5EF4-FFF2-40B4-BE49-F238E27FC236}">
                  <a16:creationId xmlns:a16="http://schemas.microsoft.com/office/drawing/2014/main" id="{25E6BBE1-F25C-402C-8BCB-F7122AEAE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40350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5" name="TextBox 6">
            <a:extLst>
              <a:ext uri="{FF2B5EF4-FFF2-40B4-BE49-F238E27FC236}">
                <a16:creationId xmlns:a16="http://schemas.microsoft.com/office/drawing/2014/main" id="{CF8056AA-B41D-4721-898A-6B538785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091238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1B0"/>
                </a:solidFill>
              </a:rPr>
              <a:t>Find us @</a:t>
            </a:r>
            <a:r>
              <a:rPr lang="en-US" altLang="en-US" sz="2400" b="1" dirty="0" err="1">
                <a:solidFill>
                  <a:srgbClr val="00B1B0"/>
                </a:solidFill>
              </a:rPr>
              <a:t>inscribedigital</a:t>
            </a:r>
            <a:r>
              <a:rPr lang="en-US" altLang="en-US" sz="2400" b="1" dirty="0">
                <a:solidFill>
                  <a:srgbClr val="00B1B0"/>
                </a:solidFill>
              </a:rPr>
              <a:t> (and @</a:t>
            </a:r>
            <a:r>
              <a:rPr lang="en-US" altLang="en-US" sz="2400" b="1" dirty="0" err="1">
                <a:solidFill>
                  <a:srgbClr val="00B1B0"/>
                </a:solidFill>
              </a:rPr>
              <a:t>ipgbooknews</a:t>
            </a:r>
            <a:r>
              <a:rPr lang="en-US" altLang="en-US" sz="2400" b="1" dirty="0">
                <a:solidFill>
                  <a:srgbClr val="00B1B0"/>
                </a:solidFill>
              </a:rPr>
              <a:t> on Twitter)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62B36-39D0-481C-869F-F3353DE36F2C}"/>
              </a:ext>
            </a:extLst>
          </p:cNvPr>
          <p:cNvSpPr txBox="1"/>
          <p:nvPr/>
        </p:nvSpPr>
        <p:spPr>
          <a:xfrm>
            <a:off x="520700" y="3188032"/>
            <a:ext cx="8077200" cy="1569660"/>
          </a:xfrm>
          <a:prstGeom prst="rect">
            <a:avLst/>
          </a:prstGeom>
          <a:noFill/>
        </p:spPr>
        <p:txBody>
          <a:bodyPr numCol="1">
            <a:spAutoFit/>
          </a:bodyPr>
          <a:lstStyle/>
          <a:p>
            <a:pPr algn="ctr">
              <a:defRPr/>
            </a:pPr>
            <a:r>
              <a:rPr lang="en-US" sz="2400" dirty="0">
                <a:cs typeface="Arial" charset="0"/>
              </a:rPr>
              <a:t>Kelly Peterson</a:t>
            </a:r>
          </a:p>
          <a:p>
            <a:pPr algn="ctr">
              <a:defRPr/>
            </a:pPr>
            <a:r>
              <a:rPr lang="en-US" sz="2400" dirty="0" err="1">
                <a:cs typeface="Arial" charset="0"/>
              </a:rPr>
              <a:t>INscribe</a:t>
            </a:r>
            <a:r>
              <a:rPr lang="en-US" sz="2400" dirty="0">
                <a:cs typeface="Arial" charset="0"/>
              </a:rPr>
              <a:t> Digital</a:t>
            </a:r>
          </a:p>
          <a:p>
            <a:pPr algn="ctr">
              <a:defRPr/>
            </a:pPr>
            <a:r>
              <a:rPr lang="en-US" sz="2400" dirty="0">
                <a:cs typeface="Arial" charset="0"/>
              </a:rPr>
              <a:t>415-489-1468</a:t>
            </a:r>
          </a:p>
          <a:p>
            <a:pPr algn="ctr">
              <a:defRPr/>
            </a:pPr>
            <a:r>
              <a:rPr lang="en-US" sz="2400" dirty="0" err="1">
                <a:cs typeface="Arial" charset="0"/>
              </a:rPr>
              <a:t>Kelly@inscribedigital.com</a:t>
            </a:r>
            <a:endParaRPr lang="en-US" sz="2400" dirty="0">
              <a:cs typeface="Arial" charset="0"/>
            </a:endParaRPr>
          </a:p>
        </p:txBody>
      </p:sp>
      <p:sp>
        <p:nvSpPr>
          <p:cNvPr id="49157" name="Rectangle 10">
            <a:extLst>
              <a:ext uri="{FF2B5EF4-FFF2-40B4-BE49-F238E27FC236}">
                <a16:creationId xmlns:a16="http://schemas.microsoft.com/office/drawing/2014/main" id="{1B2C6B5E-2671-44C4-A918-AA98D7811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0" y="1204302"/>
            <a:ext cx="54229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solidFill>
                  <a:srgbClr val="00B1B0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59" y="6369190"/>
            <a:ext cx="868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/>
              <a:t>https://</a:t>
            </a:r>
            <a:r>
              <a:rPr lang="en-US" altLang="en-US" sz="1200" b="1" dirty="0" err="1"/>
              <a:t>www.huffingtonpost.com</a:t>
            </a:r>
            <a:r>
              <a:rPr lang="en-US" altLang="en-US" sz="1200" b="1" dirty="0"/>
              <a:t>/</a:t>
            </a:r>
            <a:r>
              <a:rPr lang="en-US" altLang="en-US" sz="1200" b="1" dirty="0" err="1"/>
              <a:t>fauzia</a:t>
            </a:r>
            <a:r>
              <a:rPr lang="en-US" altLang="en-US" sz="1200" b="1" dirty="0"/>
              <a:t>-burke/making-my-case-why-author_b_5708455.html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8D0E-DB7D-9F47-9CC7-D17AA8C0F052}"/>
              </a:ext>
            </a:extLst>
          </p:cNvPr>
          <p:cNvSpPr txBox="1"/>
          <p:nvPr/>
        </p:nvSpPr>
        <p:spPr>
          <a:xfrm>
            <a:off x="3505200" y="381000"/>
            <a:ext cx="211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Basics: Website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CE3DA-011A-2E43-BCA2-8E3813BAC0DD}"/>
              </a:ext>
            </a:extLst>
          </p:cNvPr>
          <p:cNvSpPr txBox="1"/>
          <p:nvPr/>
        </p:nvSpPr>
        <p:spPr>
          <a:xfrm>
            <a:off x="662268" y="1600199"/>
            <a:ext cx="25381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readers want to learn more about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need a place to build your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need a place for your affiliate links/direct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media is not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want to look like you are interacting with your readers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48135-B152-5642-BFA4-3CFF624B3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65476"/>
            <a:ext cx="5846038" cy="4195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C6F8E-F5E5-9D48-8806-24F090317329}"/>
              </a:ext>
            </a:extLst>
          </p:cNvPr>
          <p:cNvSpPr txBox="1"/>
          <p:nvPr/>
        </p:nvSpPr>
        <p:spPr>
          <a:xfrm>
            <a:off x="1775012" y="5809129"/>
            <a:ext cx="515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 TIP:  Offer Samples on site to engage customers!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2" y="6381749"/>
            <a:ext cx="8774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/>
              <a:t>http://</a:t>
            </a:r>
            <a:r>
              <a:rPr lang="en-US" altLang="en-US" sz="1200" b="1" dirty="0" err="1"/>
              <a:t>contentmarketinginstitute.com</a:t>
            </a:r>
            <a:r>
              <a:rPr lang="en-US" altLang="en-US" sz="1200" b="1" dirty="0"/>
              <a:t>/2010/07/an-email-newsletter-that%E2%80%99s-as-easy-as-blogging/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F8DDD-B4A8-F248-BD87-6667B1DC0571}"/>
              </a:ext>
            </a:extLst>
          </p:cNvPr>
          <p:cNvSpPr txBox="1"/>
          <p:nvPr/>
        </p:nvSpPr>
        <p:spPr>
          <a:xfrm>
            <a:off x="3733800" y="381000"/>
            <a:ext cx="23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Basics:  Newsletter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9136C-7CF9-A845-962E-1041065F5161}"/>
              </a:ext>
            </a:extLst>
          </p:cNvPr>
          <p:cNvSpPr txBox="1"/>
          <p:nvPr/>
        </p:nvSpPr>
        <p:spPr>
          <a:xfrm>
            <a:off x="98371" y="1570334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an email provider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ConstantContact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MailChimp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IConnect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 a Signup 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to it on EVERY PAGE of your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out relevant content every month,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5AAED-853A-F341-B2E0-8BA6F12C0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24" y="1101118"/>
            <a:ext cx="5674286" cy="392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70F4C-B5A1-4C4A-9DCA-8398F635B814}"/>
              </a:ext>
            </a:extLst>
          </p:cNvPr>
          <p:cNvSpPr txBox="1"/>
          <p:nvPr/>
        </p:nvSpPr>
        <p:spPr>
          <a:xfrm>
            <a:off x="1127407" y="5287736"/>
            <a:ext cx="642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 TIP:  Decide what your “BRAND” is before you sign people up!</a:t>
            </a:r>
          </a:p>
        </p:txBody>
      </p:sp>
    </p:spTree>
    <p:extLst>
      <p:ext uri="{BB962C8B-B14F-4D97-AF65-F5344CB8AC3E}">
        <p14:creationId xmlns:p14="http://schemas.microsoft.com/office/powerpoint/2010/main" val="79657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663" y="6360626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hlinkClick r:id="rId4"/>
              </a:rPr>
              <a:t>https://sproutsocial.com/insights/social-media-scheduling-tools/</a:t>
            </a:r>
            <a:r>
              <a:rPr lang="en-US" altLang="en-US" sz="1200" b="1" dirty="0"/>
              <a:t>  and </a:t>
            </a:r>
            <a:br>
              <a:rPr lang="en-US" altLang="en-US" sz="1200" b="1" dirty="0"/>
            </a:br>
            <a:r>
              <a:rPr lang="en-US" altLang="en-US" sz="1200" b="1" dirty="0"/>
              <a:t>https://</a:t>
            </a:r>
            <a:r>
              <a:rPr lang="en-US" altLang="en-US" sz="1200" b="1" dirty="0" err="1"/>
              <a:t>blog.bufferapp.com</a:t>
            </a:r>
            <a:r>
              <a:rPr lang="en-US" altLang="en-US" sz="1200" b="1" dirty="0"/>
              <a:t>/social-media-management-tools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0480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Basics:  Blog and Social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8054C-7FE2-6945-8674-D4970EC4C6D0}"/>
              </a:ext>
            </a:extLst>
          </p:cNvPr>
          <p:cNvSpPr txBox="1"/>
          <p:nvPr/>
        </p:nvSpPr>
        <p:spPr>
          <a:xfrm>
            <a:off x="1442663" y="5402818"/>
            <a:ext cx="657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 Tip:  if you set up an RSS feed, your blog can be your newsletter!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7685F-E3B1-204A-ADCF-2E2E6516EDAA}"/>
              </a:ext>
            </a:extLst>
          </p:cNvPr>
          <p:cNvSpPr txBox="1"/>
          <p:nvPr/>
        </p:nvSpPr>
        <p:spPr>
          <a:xfrm>
            <a:off x="533400" y="950942"/>
            <a:ext cx="32541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you know your brand, you can focus: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 entry on a scheduled cadence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forms of social media (Twitter, Facebook, Instagram)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scheduler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HootSuite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Sprout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Hubspot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Meet Edgar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Tweetdeck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Buffer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3F561-55EB-FE4E-8E8A-06A6B6EB7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07610"/>
            <a:ext cx="5356412" cy="36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5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 rot="10800000" flipV="1">
            <a:off x="0" y="0"/>
            <a:ext cx="9144000" cy="609600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Defining Your Brand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12" name="TextBox 7">
            <a:extLst>
              <a:ext uri="{FF2B5EF4-FFF2-40B4-BE49-F238E27FC236}">
                <a16:creationId xmlns:a16="http://schemas.microsoft.com/office/drawing/2014/main" id="{B286D808-5087-43D9-8506-DDA60610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6400800"/>
            <a:ext cx="237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7105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81000"/>
            <a:ext cx="40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Who Are You?  And Who is Your Reader?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EC6AA-755D-0A45-9E44-E507F2332C21}"/>
              </a:ext>
            </a:extLst>
          </p:cNvPr>
          <p:cNvSpPr txBox="1"/>
          <p:nvPr/>
        </p:nvSpPr>
        <p:spPr>
          <a:xfrm>
            <a:off x="1447800" y="1087436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Knowing your ideal reader allows you to target your </a:t>
            </a:r>
            <a:r>
              <a:rPr lang="en-US" dirty="0" err="1"/>
              <a:t>brand.It’s</a:t>
            </a:r>
            <a:r>
              <a:rPr lang="en-US" dirty="0"/>
              <a:t> called a ”customer persona” and allows you to direct your messaging.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A0A22-0DC0-0D49-A1C3-69459596F0EB}"/>
              </a:ext>
            </a:extLst>
          </p:cNvPr>
          <p:cNvSpPr txBox="1"/>
          <p:nvPr/>
        </p:nvSpPr>
        <p:spPr>
          <a:xfrm>
            <a:off x="914400" y="463474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Some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C1AB6-05D2-6042-B590-06287AD0F59D}"/>
              </a:ext>
            </a:extLst>
          </p:cNvPr>
          <p:cNvSpPr txBox="1"/>
          <p:nvPr/>
        </p:nvSpPr>
        <p:spPr>
          <a:xfrm>
            <a:off x="1447800" y="5016577"/>
            <a:ext cx="488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Quick Guide to Building Your Identity as an Author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BC9FD-FD84-2147-BCD9-97B716C36BAD}"/>
              </a:ext>
            </a:extLst>
          </p:cNvPr>
          <p:cNvSpPr txBox="1"/>
          <p:nvPr/>
        </p:nvSpPr>
        <p:spPr>
          <a:xfrm>
            <a:off x="1437767" y="5385909"/>
            <a:ext cx="406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How to Build Your Author Brand and Why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4AC36-AF0C-A740-BBA5-1163C3EF18C2}"/>
              </a:ext>
            </a:extLst>
          </p:cNvPr>
          <p:cNvSpPr txBox="1"/>
          <p:nvPr/>
        </p:nvSpPr>
        <p:spPr>
          <a:xfrm>
            <a:off x="1437767" y="5737553"/>
            <a:ext cx="36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7 Best Ways to Build an Author Brand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F5356-620D-6D42-8AEA-4967FD6570AA}"/>
              </a:ext>
            </a:extLst>
          </p:cNvPr>
          <p:cNvSpPr txBox="1"/>
          <p:nvPr/>
        </p:nvSpPr>
        <p:spPr>
          <a:xfrm>
            <a:off x="685800" y="2122761"/>
            <a:ext cx="28108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What Does that 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Promise to the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Name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Readers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Street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Influencers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E77C16-B48E-D043-9DF6-D222CCB83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93" y="1985478"/>
            <a:ext cx="471714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5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BA287499-48B7-40AB-8629-C4DB8ECA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963"/>
            <a:ext cx="13335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D4FD85-35A1-47AD-8892-A1B9E2E00C86}"/>
              </a:ext>
            </a:extLst>
          </p:cNvPr>
          <p:cNvSpPr/>
          <p:nvPr/>
        </p:nvSpPr>
        <p:spPr>
          <a:xfrm>
            <a:off x="1333500" y="6248400"/>
            <a:ext cx="7810500" cy="133350"/>
          </a:xfrm>
          <a:prstGeom prst="rect">
            <a:avLst/>
          </a:prstGeom>
          <a:solidFill>
            <a:srgbClr val="00B1B0"/>
          </a:solidFill>
          <a:ln>
            <a:solidFill>
              <a:srgbClr val="00B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5821A-2312-AE47-8BE2-45D4B54851F9}"/>
              </a:ext>
            </a:extLst>
          </p:cNvPr>
          <p:cNvSpPr txBox="1"/>
          <p:nvPr/>
        </p:nvSpPr>
        <p:spPr>
          <a:xfrm>
            <a:off x="2971800" y="304800"/>
            <a:ext cx="207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Author Brand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47DAB-7AA5-9E4C-938B-B17D6D36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9" y="594656"/>
            <a:ext cx="6814280" cy="4863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CA67B-2C0E-3943-8A01-4B991BFF0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7" y="1776853"/>
            <a:ext cx="3564695" cy="957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1F0B1-6A02-1743-8636-C072A1A2C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7" y="2824003"/>
            <a:ext cx="3564695" cy="1092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865738-A8D1-5E41-BC2C-8C37E7A56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8" y="2369222"/>
            <a:ext cx="5917046" cy="4022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583F67-8A1D-AA4C-AB26-CB4361C95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76" y="3592222"/>
            <a:ext cx="3404677" cy="26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8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36480</TotalTime>
  <Words>1268</Words>
  <Application>Microsoft Macintosh PowerPoint</Application>
  <PresentationFormat>On-screen Show (4:3)</PresentationFormat>
  <Paragraphs>244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Mangal</vt:lpstr>
      <vt:lpstr>Open Sans</vt:lpstr>
      <vt:lpstr>Open Sans Light</vt:lpstr>
      <vt:lpstr>Office Theme</vt:lpstr>
      <vt:lpstr>Independent Publishers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and Tricks for Selling More Books</vt:lpstr>
      <vt:lpstr>Tips and Tricks for Selling More Books</vt:lpstr>
      <vt:lpstr>Author Generated Buzz</vt:lpstr>
      <vt:lpstr>Author Generated Buzz</vt:lpstr>
      <vt:lpstr>Generate Huge Demand</vt:lpstr>
      <vt:lpstr>Let the Retailers Help You Promote</vt:lpstr>
      <vt:lpstr>Need to Catch Them Quickly</vt:lpstr>
      <vt:lpstr>Using Metadata to Optimize Search and SEO</vt:lpstr>
      <vt:lpstr>PowerPoint Presentation</vt:lpstr>
    </vt:vector>
  </TitlesOfParts>
  <Company>Microsoft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Independent Publishers Group</dc:title>
  <dc:creator>Lauren Klouda</dc:creator>
  <cp:lastModifiedBy>Kelly Peterson</cp:lastModifiedBy>
  <cp:revision>194</cp:revision>
  <cp:lastPrinted>2017-05-03T09:09:23Z</cp:lastPrinted>
  <dcterms:created xsi:type="dcterms:W3CDTF">2017-03-06T22:48:42Z</dcterms:created>
  <dcterms:modified xsi:type="dcterms:W3CDTF">2018-04-14T01:48:49Z</dcterms:modified>
</cp:coreProperties>
</file>