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notesMasterIdLst>
    <p:notesMasterId r:id="rId35"/>
  </p:notesMasterIdLst>
  <p:sldIdLst>
    <p:sldId id="256" r:id="rId2"/>
    <p:sldId id="261" r:id="rId3"/>
    <p:sldId id="434" r:id="rId4"/>
    <p:sldId id="455" r:id="rId5"/>
    <p:sldId id="449" r:id="rId6"/>
    <p:sldId id="465" r:id="rId7"/>
    <p:sldId id="405" r:id="rId8"/>
    <p:sldId id="450" r:id="rId9"/>
    <p:sldId id="454" r:id="rId10"/>
    <p:sldId id="466" r:id="rId11"/>
    <p:sldId id="467" r:id="rId12"/>
    <p:sldId id="468" r:id="rId13"/>
    <p:sldId id="469" r:id="rId14"/>
    <p:sldId id="456" r:id="rId15"/>
    <p:sldId id="457" r:id="rId16"/>
    <p:sldId id="406" r:id="rId17"/>
    <p:sldId id="474" r:id="rId18"/>
    <p:sldId id="458" r:id="rId19"/>
    <p:sldId id="451" r:id="rId20"/>
    <p:sldId id="470" r:id="rId21"/>
    <p:sldId id="471" r:id="rId22"/>
    <p:sldId id="453" r:id="rId23"/>
    <p:sldId id="459" r:id="rId24"/>
    <p:sldId id="464" r:id="rId25"/>
    <p:sldId id="463" r:id="rId26"/>
    <p:sldId id="460" r:id="rId27"/>
    <p:sldId id="472" r:id="rId28"/>
    <p:sldId id="462" r:id="rId29"/>
    <p:sldId id="473" r:id="rId30"/>
    <p:sldId id="370" r:id="rId31"/>
    <p:sldId id="270" r:id="rId32"/>
    <p:sldId id="371" r:id="rId33"/>
    <p:sldId id="266" r:id="rId34"/>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F3748"/>
    <a:srgbClr val="BF3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6374" autoAdjust="0"/>
  </p:normalViewPr>
  <p:slideViewPr>
    <p:cSldViewPr>
      <p:cViewPr varScale="1">
        <p:scale>
          <a:sx n="114" d="100"/>
          <a:sy n="114" d="100"/>
        </p:scale>
        <p:origin x="1506" y="11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40" cy="469423"/>
          </a:xfrm>
          <a:prstGeom prst="rect">
            <a:avLst/>
          </a:prstGeom>
        </p:spPr>
        <p:txBody>
          <a:bodyPr vert="horz" lIns="93342" tIns="46671" rIns="93342" bIns="46671" rtlCol="0"/>
          <a:lstStyle>
            <a:lvl1pPr algn="l">
              <a:defRPr sz="1200"/>
            </a:lvl1pPr>
          </a:lstStyle>
          <a:p>
            <a:endParaRPr lang="en-US"/>
          </a:p>
        </p:txBody>
      </p:sp>
      <p:sp>
        <p:nvSpPr>
          <p:cNvPr id="3" name="Date Placeholder 2"/>
          <p:cNvSpPr>
            <a:spLocks noGrp="1"/>
          </p:cNvSpPr>
          <p:nvPr>
            <p:ph type="dt" idx="1"/>
          </p:nvPr>
        </p:nvSpPr>
        <p:spPr>
          <a:xfrm>
            <a:off x="4023093" y="0"/>
            <a:ext cx="3077740" cy="469423"/>
          </a:xfrm>
          <a:prstGeom prst="rect">
            <a:avLst/>
          </a:prstGeom>
        </p:spPr>
        <p:txBody>
          <a:bodyPr vert="horz" lIns="93342" tIns="46671" rIns="93342" bIns="46671" rtlCol="0"/>
          <a:lstStyle>
            <a:lvl1pPr algn="r">
              <a:defRPr sz="1200"/>
            </a:lvl1pPr>
          </a:lstStyle>
          <a:p>
            <a:fld id="{9EF8FD45-2721-4728-B638-90B9C2D7E270}" type="datetimeFigureOut">
              <a:rPr lang="en-US" smtClean="0"/>
              <a:pPr/>
              <a:t>5/10/2018</a:t>
            </a:fld>
            <a:endParaRPr lang="en-US"/>
          </a:p>
        </p:txBody>
      </p:sp>
      <p:sp>
        <p:nvSpPr>
          <p:cNvPr id="4" name="Slide Image Placeholder 3"/>
          <p:cNvSpPr>
            <a:spLocks noGrp="1" noRot="1" noChangeAspect="1"/>
          </p:cNvSpPr>
          <p:nvPr>
            <p:ph type="sldImg" idx="2"/>
          </p:nvPr>
        </p:nvSpPr>
        <p:spPr>
          <a:xfrm>
            <a:off x="1204913" y="704850"/>
            <a:ext cx="4692650" cy="3519488"/>
          </a:xfrm>
          <a:prstGeom prst="rect">
            <a:avLst/>
          </a:prstGeom>
          <a:noFill/>
          <a:ln w="12700">
            <a:solidFill>
              <a:prstClr val="black"/>
            </a:solidFill>
          </a:ln>
        </p:spPr>
        <p:txBody>
          <a:bodyPr vert="horz" lIns="93342" tIns="46671" rIns="93342" bIns="46671" rtlCol="0" anchor="ctr"/>
          <a:lstStyle/>
          <a:p>
            <a:endParaRPr lang="en-US"/>
          </a:p>
        </p:txBody>
      </p:sp>
      <p:sp>
        <p:nvSpPr>
          <p:cNvPr id="5" name="Notes Placeholder 4"/>
          <p:cNvSpPr>
            <a:spLocks noGrp="1"/>
          </p:cNvSpPr>
          <p:nvPr>
            <p:ph type="body" sz="quarter" idx="3"/>
          </p:nvPr>
        </p:nvSpPr>
        <p:spPr>
          <a:xfrm>
            <a:off x="710248" y="4459527"/>
            <a:ext cx="5681980" cy="4224813"/>
          </a:xfrm>
          <a:prstGeom prst="rect">
            <a:avLst/>
          </a:prstGeom>
        </p:spPr>
        <p:txBody>
          <a:bodyPr vert="horz" lIns="93342" tIns="46671" rIns="93342" bIns="4667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40" cy="469423"/>
          </a:xfrm>
          <a:prstGeom prst="rect">
            <a:avLst/>
          </a:prstGeom>
        </p:spPr>
        <p:txBody>
          <a:bodyPr vert="horz" lIns="93342" tIns="46671" rIns="93342" bIns="46671" rtlCol="0" anchor="b"/>
          <a:lstStyle>
            <a:lvl1pPr algn="l">
              <a:defRPr sz="1200"/>
            </a:lvl1pPr>
          </a:lstStyle>
          <a:p>
            <a:endParaRPr lang="en-US"/>
          </a:p>
        </p:txBody>
      </p:sp>
      <p:sp>
        <p:nvSpPr>
          <p:cNvPr id="7" name="Slide Number Placeholder 6"/>
          <p:cNvSpPr>
            <a:spLocks noGrp="1"/>
          </p:cNvSpPr>
          <p:nvPr>
            <p:ph type="sldNum" sz="quarter" idx="5"/>
          </p:nvPr>
        </p:nvSpPr>
        <p:spPr>
          <a:xfrm>
            <a:off x="4023093" y="8917422"/>
            <a:ext cx="3077740" cy="469423"/>
          </a:xfrm>
          <a:prstGeom prst="rect">
            <a:avLst/>
          </a:prstGeom>
        </p:spPr>
        <p:txBody>
          <a:bodyPr vert="horz" lIns="93342" tIns="46671" rIns="93342" bIns="46671" rtlCol="0" anchor="b"/>
          <a:lstStyle>
            <a:lvl1pPr algn="r">
              <a:defRPr sz="1200"/>
            </a:lvl1pPr>
          </a:lstStyle>
          <a:p>
            <a:fld id="{3561CE56-D96B-41DA-9E11-BA5D57E9E4C4}" type="slidenum">
              <a:rPr lang="en-US" smtClean="0"/>
              <a:pPr/>
              <a:t>‹#›</a:t>
            </a:fld>
            <a:endParaRPr lang="en-US"/>
          </a:p>
        </p:txBody>
      </p:sp>
    </p:spTree>
    <p:extLst>
      <p:ext uri="{BB962C8B-B14F-4D97-AF65-F5344CB8AC3E}">
        <p14:creationId xmlns:p14="http://schemas.microsoft.com/office/powerpoint/2010/main" val="29950353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3A25C68F-927A-403E-ADDD-C3E0B63AE54B}" type="datetimeFigureOut">
              <a:rPr lang="en-US" smtClean="0"/>
              <a:pPr/>
              <a:t>5/10/2018</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D6DB169C-BB25-4252-86B9-7D17A8AC9414}"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A25C68F-927A-403E-ADDD-C3E0B63AE54B}" type="datetimeFigureOut">
              <a:rPr lang="en-US" smtClean="0"/>
              <a:pPr/>
              <a:t>5/10/2018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DB169C-BB25-4252-86B9-7D17A8AC941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A25C68F-927A-403E-ADDD-C3E0B63AE54B}" type="datetimeFigureOut">
              <a:rPr lang="en-US" smtClean="0"/>
              <a:pPr/>
              <a:t>5/10/2018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DB169C-BB25-4252-86B9-7D17A8AC941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A25C68F-927A-403E-ADDD-C3E0B63AE54B}" type="datetimeFigureOut">
              <a:rPr lang="en-US" smtClean="0"/>
              <a:pPr/>
              <a:t>5/10/2018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DB169C-BB25-4252-86B9-7D17A8AC941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3A25C68F-927A-403E-ADDD-C3E0B63AE54B}" type="datetimeFigureOut">
              <a:rPr lang="en-US" smtClean="0"/>
              <a:pPr/>
              <a:t>5/10/2018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DB169C-BB25-4252-86B9-7D17A8AC9414}"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3A25C68F-927A-403E-ADDD-C3E0B63AE54B}" type="datetimeFigureOut">
              <a:rPr lang="en-US" smtClean="0"/>
              <a:pPr/>
              <a:t>5/10/2018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DB169C-BB25-4252-86B9-7D17A8AC941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3A25C68F-927A-403E-ADDD-C3E0B63AE54B}" type="datetimeFigureOut">
              <a:rPr lang="en-US" smtClean="0"/>
              <a:pPr/>
              <a:t>5/10/2018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6DB169C-BB25-4252-86B9-7D17A8AC941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3A25C68F-927A-403E-ADDD-C3E0B63AE54B}" type="datetimeFigureOut">
              <a:rPr lang="en-US" smtClean="0"/>
              <a:pPr/>
              <a:t>5/10/2018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6DB169C-BB25-4252-86B9-7D17A8AC941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25C68F-927A-403E-ADDD-C3E0B63AE54B}" type="datetimeFigureOut">
              <a:rPr lang="en-US" smtClean="0"/>
              <a:pPr/>
              <a:t>5/10/2018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6DB169C-BB25-4252-86B9-7D17A8AC941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3A25C68F-927A-403E-ADDD-C3E0B63AE54B}" type="datetimeFigureOut">
              <a:rPr lang="en-US" smtClean="0"/>
              <a:pPr/>
              <a:t>5/10/2018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DB169C-BB25-4252-86B9-7D17A8AC941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3A25C68F-927A-403E-ADDD-C3E0B63AE54B}" type="datetimeFigureOut">
              <a:rPr lang="en-US" smtClean="0"/>
              <a:pPr/>
              <a:t>5/10/2018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D6DB169C-BB25-4252-86B9-7D17A8AC9414}"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3A25C68F-927A-403E-ADDD-C3E0B63AE54B}" type="datetimeFigureOut">
              <a:rPr lang="en-US" smtClean="0"/>
              <a:pPr/>
              <a:t>5/10/2018</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D6DB169C-BB25-4252-86B9-7D17A8AC9414}"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bloggingbasics101.com/how-to-set-up-a-google-alert-and-why-its-a-good-idea/" TargetMode="External"/><Relationship Id="rId2" Type="http://schemas.openxmlformats.org/officeDocument/2006/relationships/hyperlink" Target="https://www.google.com/alerts"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canva.com/create/media-kits/" TargetMode="External"/><Relationship Id="rId2" Type="http://schemas.openxmlformats.org/officeDocument/2006/relationships/hyperlink" Target="https://michaelhyatt.com/how-to-create-the-ultimate-online-media-kit/" TargetMode="Externa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9.xml.rels><?xml version="1.0" encoding="UTF-8" standalone="yes"?>
<Relationships xmlns="http://schemas.openxmlformats.org/package/2006/relationships"><Relationship Id="rId2" Type="http://schemas.openxmlformats.org/officeDocument/2006/relationships/hyperlink" Target="https://ereleases.com/press-release-template/"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brainzooming.com/7-ways-to-borrow-creative-ideas-with-a-clear-conscience/7342/"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79704" y="5791200"/>
            <a:ext cx="7854696" cy="1752600"/>
          </a:xfrm>
        </p:spPr>
        <p:txBody>
          <a:bodyPr/>
          <a:lstStyle/>
          <a:p>
            <a:pPr algn="ctr"/>
            <a:r>
              <a:rPr lang="en-US" dirty="0">
                <a:solidFill>
                  <a:schemeClr val="accent5">
                    <a:lumMod val="20000"/>
                    <a:lumOff val="80000"/>
                  </a:schemeClr>
                </a:solidFill>
              </a:rPr>
              <a:t>Saturday, May 12th, 2018</a:t>
            </a:r>
          </a:p>
          <a:p>
            <a:pPr algn="ctr"/>
            <a:r>
              <a:rPr lang="en-US" dirty="0">
                <a:solidFill>
                  <a:schemeClr val="accent5">
                    <a:lumMod val="20000"/>
                    <a:lumOff val="80000"/>
                  </a:schemeClr>
                </a:solidFill>
              </a:rPr>
              <a:t>11:00 a.m. ET</a:t>
            </a:r>
          </a:p>
        </p:txBody>
      </p:sp>
      <p:sp>
        <p:nvSpPr>
          <p:cNvPr id="5" name="Rectangle 4"/>
          <p:cNvSpPr/>
          <p:nvPr/>
        </p:nvSpPr>
        <p:spPr>
          <a:xfrm>
            <a:off x="-762000" y="990600"/>
            <a:ext cx="10210800" cy="46482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2" cstate="print"/>
          <a:stretch>
            <a:fillRect/>
          </a:stretch>
        </p:blipFill>
        <p:spPr>
          <a:xfrm>
            <a:off x="2667000" y="1828800"/>
            <a:ext cx="3471881" cy="1972147"/>
          </a:xfrm>
          <a:prstGeom prst="rect">
            <a:avLst/>
          </a:prstGeom>
        </p:spPr>
      </p:pic>
      <p:sp>
        <p:nvSpPr>
          <p:cNvPr id="2" name="Title 1"/>
          <p:cNvSpPr>
            <a:spLocks noGrp="1"/>
          </p:cNvSpPr>
          <p:nvPr>
            <p:ph type="ctrTitle"/>
          </p:nvPr>
        </p:nvSpPr>
        <p:spPr>
          <a:xfrm>
            <a:off x="758952" y="3733800"/>
            <a:ext cx="7851648" cy="1828800"/>
          </a:xfrm>
        </p:spPr>
        <p:txBody>
          <a:bodyPr>
            <a:noAutofit/>
          </a:bodyPr>
          <a:lstStyle/>
          <a:p>
            <a:pPr algn="ctr"/>
            <a:r>
              <a:rPr lang="en-US" sz="3600" dirty="0">
                <a:solidFill>
                  <a:schemeClr val="bg1">
                    <a:lumMod val="50000"/>
                    <a:lumOff val="50000"/>
                  </a:schemeClr>
                </a:solidFill>
                <a:latin typeface="Cambria" pitchFamily="18" charset="0"/>
              </a:rPr>
              <a:t>How to Become Your Own Publicist</a:t>
            </a:r>
            <a:br>
              <a:rPr lang="en-US" sz="3600" dirty="0">
                <a:solidFill>
                  <a:schemeClr val="bg1">
                    <a:lumMod val="50000"/>
                    <a:lumOff val="50000"/>
                  </a:schemeClr>
                </a:solidFill>
                <a:latin typeface="Cambria" pitchFamily="18" charset="0"/>
              </a:rPr>
            </a:br>
            <a:endParaRPr lang="en-US" sz="3600" dirty="0">
              <a:solidFill>
                <a:schemeClr val="bg1">
                  <a:lumMod val="50000"/>
                  <a:lumOff val="50000"/>
                </a:schemeClr>
              </a:solidFill>
              <a:latin typeface="Cambria" pitchFamily="18" charset="0"/>
            </a:endParaRPr>
          </a:p>
        </p:txBody>
      </p:sp>
      <p:sp>
        <p:nvSpPr>
          <p:cNvPr id="7" name="Title 1"/>
          <p:cNvSpPr txBox="1">
            <a:spLocks/>
          </p:cNvSpPr>
          <p:nvPr/>
        </p:nvSpPr>
        <p:spPr>
          <a:xfrm>
            <a:off x="454152" y="35858"/>
            <a:ext cx="7851648" cy="1828800"/>
          </a:xfrm>
          <a:prstGeom prst="rect">
            <a:avLst/>
          </a:prstGeom>
          <a:ln>
            <a:noFill/>
          </a:ln>
        </p:spPr>
        <p:txBody>
          <a:bodyPr vert="horz" lIns="0"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eaLnBrk="1" latinLnBrk="0" hangingPunct="1">
              <a:spcBef>
                <a:spcPct val="0"/>
              </a:spcBef>
              <a:buNone/>
              <a:defRPr kumimoji="0" sz="5600" b="1" kern="1200">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pPr algn="ctr"/>
            <a:r>
              <a:rPr lang="en-US" sz="4800" dirty="0">
                <a:solidFill>
                  <a:srgbClr val="9F3748"/>
                </a:solidFill>
                <a:latin typeface="Cambria" pitchFamily="18" charset="0"/>
              </a:rPr>
              <a:t>Welcome! </a:t>
            </a:r>
          </a:p>
        </p:txBody>
      </p:sp>
    </p:spTree>
    <p:extLst>
      <p:ext uri="{BB962C8B-B14F-4D97-AF65-F5344CB8AC3E}">
        <p14:creationId xmlns:p14="http://schemas.microsoft.com/office/powerpoint/2010/main" val="32485989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79615-08D8-4456-875C-E915B97F8F70}"/>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9B0915AD-84E4-40D8-B277-FE2E8727D56C}"/>
              </a:ext>
            </a:extLst>
          </p:cNvPr>
          <p:cNvPicPr>
            <a:picLocks noGrp="1" noChangeAspect="1"/>
          </p:cNvPicPr>
          <p:nvPr>
            <p:ph idx="1"/>
          </p:nvPr>
        </p:nvPicPr>
        <p:blipFill>
          <a:blip r:embed="rId2"/>
          <a:stretch>
            <a:fillRect/>
          </a:stretch>
        </p:blipFill>
        <p:spPr>
          <a:xfrm>
            <a:off x="670278" y="914401"/>
            <a:ext cx="7803443" cy="5410200"/>
          </a:xfrm>
          <a:prstGeom prst="rect">
            <a:avLst/>
          </a:prstGeom>
        </p:spPr>
      </p:pic>
    </p:spTree>
    <p:extLst>
      <p:ext uri="{BB962C8B-B14F-4D97-AF65-F5344CB8AC3E}">
        <p14:creationId xmlns:p14="http://schemas.microsoft.com/office/powerpoint/2010/main" val="32900014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E0D045-18D5-43FF-9684-7ED7FA7FFB64}"/>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D2D024DD-5208-47A6-B516-34498E546EE3}"/>
              </a:ext>
            </a:extLst>
          </p:cNvPr>
          <p:cNvPicPr>
            <a:picLocks noGrp="1" noChangeAspect="1"/>
          </p:cNvPicPr>
          <p:nvPr>
            <p:ph idx="1"/>
          </p:nvPr>
        </p:nvPicPr>
        <p:blipFill>
          <a:blip r:embed="rId2"/>
          <a:stretch>
            <a:fillRect/>
          </a:stretch>
        </p:blipFill>
        <p:spPr>
          <a:xfrm>
            <a:off x="670278" y="457200"/>
            <a:ext cx="7803443" cy="6477000"/>
          </a:xfrm>
          <a:prstGeom prst="rect">
            <a:avLst/>
          </a:prstGeom>
        </p:spPr>
      </p:pic>
    </p:spTree>
    <p:extLst>
      <p:ext uri="{BB962C8B-B14F-4D97-AF65-F5344CB8AC3E}">
        <p14:creationId xmlns:p14="http://schemas.microsoft.com/office/powerpoint/2010/main" val="6189804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E4610-6294-4A68-AA5E-8B72CFB6179B}"/>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F9128BA5-452F-41B7-A4B6-94665855CD05}"/>
              </a:ext>
            </a:extLst>
          </p:cNvPr>
          <p:cNvPicPr>
            <a:picLocks noGrp="1" noChangeAspect="1"/>
          </p:cNvPicPr>
          <p:nvPr>
            <p:ph idx="1"/>
          </p:nvPr>
        </p:nvPicPr>
        <p:blipFill>
          <a:blip r:embed="rId2"/>
          <a:stretch>
            <a:fillRect/>
          </a:stretch>
        </p:blipFill>
        <p:spPr>
          <a:xfrm>
            <a:off x="670278" y="704089"/>
            <a:ext cx="7803443" cy="5620512"/>
          </a:xfrm>
          <a:prstGeom prst="rect">
            <a:avLst/>
          </a:prstGeom>
        </p:spPr>
      </p:pic>
    </p:spTree>
    <p:extLst>
      <p:ext uri="{BB962C8B-B14F-4D97-AF65-F5344CB8AC3E}">
        <p14:creationId xmlns:p14="http://schemas.microsoft.com/office/powerpoint/2010/main" val="28906548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2F36E6-5BAF-4705-B539-ED390578C08F}"/>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59819283-5BFC-4151-8E10-33C980C1C718}"/>
              </a:ext>
            </a:extLst>
          </p:cNvPr>
          <p:cNvPicPr>
            <a:picLocks noGrp="1" noChangeAspect="1"/>
          </p:cNvPicPr>
          <p:nvPr>
            <p:ph idx="1"/>
          </p:nvPr>
        </p:nvPicPr>
        <p:blipFill>
          <a:blip r:embed="rId2"/>
          <a:stretch>
            <a:fillRect/>
          </a:stretch>
        </p:blipFill>
        <p:spPr>
          <a:xfrm>
            <a:off x="670278" y="704088"/>
            <a:ext cx="7803443" cy="6306311"/>
          </a:xfrm>
          <a:prstGeom prst="rect">
            <a:avLst/>
          </a:prstGeom>
        </p:spPr>
      </p:pic>
    </p:spTree>
    <p:extLst>
      <p:ext uri="{BB962C8B-B14F-4D97-AF65-F5344CB8AC3E}">
        <p14:creationId xmlns:p14="http://schemas.microsoft.com/office/powerpoint/2010/main" val="35036590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14400"/>
            <a:ext cx="8229600" cy="609600"/>
          </a:xfrm>
        </p:spPr>
        <p:txBody>
          <a:bodyPr>
            <a:normAutofit fontScale="90000"/>
          </a:bodyPr>
          <a:lstStyle/>
          <a:p>
            <a:r>
              <a:rPr lang="en-US" sz="4000" b="1" dirty="0"/>
              <a:t>How to Become Your Own Publicist </a:t>
            </a:r>
            <a:r>
              <a:rPr lang="en-US" b="1" dirty="0"/>
              <a:t>	</a:t>
            </a:r>
          </a:p>
        </p:txBody>
      </p:sp>
      <p:sp>
        <p:nvSpPr>
          <p:cNvPr id="3" name="Content Placeholder 2"/>
          <p:cNvSpPr>
            <a:spLocks noGrp="1"/>
          </p:cNvSpPr>
          <p:nvPr>
            <p:ph idx="1"/>
          </p:nvPr>
        </p:nvSpPr>
        <p:spPr>
          <a:xfrm>
            <a:off x="457200" y="1447800"/>
            <a:ext cx="8229600" cy="5257800"/>
          </a:xfrm>
        </p:spPr>
        <p:txBody>
          <a:bodyPr>
            <a:normAutofit fontScale="25000" lnSpcReduction="20000"/>
          </a:bodyPr>
          <a:lstStyle/>
          <a:p>
            <a:pPr marL="0" lvl="0" indent="0">
              <a:buClr>
                <a:schemeClr val="accent2">
                  <a:lumMod val="50000"/>
                </a:schemeClr>
              </a:buClr>
              <a:buNone/>
            </a:pPr>
            <a:r>
              <a:rPr lang="en-US" sz="7200" b="1" dirty="0"/>
              <a:t>Acquire Endorsements </a:t>
            </a:r>
          </a:p>
          <a:p>
            <a:pPr marL="0" lvl="0" indent="0">
              <a:buClr>
                <a:schemeClr val="accent2">
                  <a:lumMod val="50000"/>
                </a:schemeClr>
              </a:buClr>
              <a:buNone/>
            </a:pPr>
            <a:r>
              <a:rPr lang="en-US" sz="7200" dirty="0"/>
              <a:t>What is the difference between a review and an endorsement?</a:t>
            </a:r>
          </a:p>
          <a:p>
            <a:pPr lvl="0">
              <a:buClr>
                <a:schemeClr val="accent2">
                  <a:lumMod val="50000"/>
                </a:schemeClr>
              </a:buClr>
              <a:buFont typeface="Arial" panose="020B0604020202020204" pitchFamily="34" charset="0"/>
              <a:buChar char="•"/>
            </a:pPr>
            <a:r>
              <a:rPr lang="en-US" sz="7200" dirty="0"/>
              <a:t>A review is from a reader or a fan</a:t>
            </a:r>
          </a:p>
          <a:p>
            <a:pPr lvl="0">
              <a:buClr>
                <a:schemeClr val="accent2">
                  <a:lumMod val="50000"/>
                </a:schemeClr>
              </a:buClr>
              <a:buFont typeface="Arial" panose="020B0604020202020204" pitchFamily="34" charset="0"/>
              <a:buChar char="•"/>
            </a:pPr>
            <a:r>
              <a:rPr lang="en-US" sz="7200" dirty="0"/>
              <a:t>An endorsement is from someone respected in your field and can lead to increased credibility for you and your book               </a:t>
            </a:r>
          </a:p>
          <a:p>
            <a:pPr lvl="0">
              <a:buClr>
                <a:schemeClr val="accent2">
                  <a:lumMod val="50000"/>
                </a:schemeClr>
              </a:buClr>
              <a:buFont typeface="Arial" panose="020B0604020202020204" pitchFamily="34" charset="0"/>
              <a:buChar char="•"/>
            </a:pPr>
            <a:r>
              <a:rPr lang="en-US" sz="7200" dirty="0"/>
              <a:t>Steps to getting endorsements</a:t>
            </a:r>
          </a:p>
          <a:p>
            <a:pPr lvl="1">
              <a:buClr>
                <a:schemeClr val="accent2">
                  <a:lumMod val="50000"/>
                </a:schemeClr>
              </a:buClr>
              <a:buFont typeface="Courier New" panose="02070309020205020404" pitchFamily="49" charset="0"/>
              <a:buChar char="o"/>
            </a:pPr>
            <a:r>
              <a:rPr lang="en-US" sz="7200" dirty="0"/>
              <a:t>Make a list</a:t>
            </a:r>
          </a:p>
          <a:p>
            <a:pPr lvl="2">
              <a:buClr>
                <a:schemeClr val="accent2">
                  <a:lumMod val="50000"/>
                </a:schemeClr>
              </a:buClr>
              <a:buFont typeface="Wingdings" panose="05000000000000000000" pitchFamily="2" charset="2"/>
              <a:buChar char="§"/>
            </a:pPr>
            <a:r>
              <a:rPr lang="en-US" sz="7200" dirty="0"/>
              <a:t>Other authors</a:t>
            </a:r>
          </a:p>
          <a:p>
            <a:pPr lvl="2">
              <a:buClr>
                <a:schemeClr val="accent2">
                  <a:lumMod val="50000"/>
                </a:schemeClr>
              </a:buClr>
              <a:buFont typeface="Wingdings" panose="05000000000000000000" pitchFamily="2" charset="2"/>
              <a:buChar char="§"/>
            </a:pPr>
            <a:r>
              <a:rPr lang="en-US" sz="7200" dirty="0"/>
              <a:t>Experts you admire and/or follow</a:t>
            </a:r>
          </a:p>
          <a:p>
            <a:pPr lvl="2">
              <a:buClr>
                <a:schemeClr val="accent2">
                  <a:lumMod val="50000"/>
                </a:schemeClr>
              </a:buClr>
              <a:buFont typeface="Wingdings" panose="05000000000000000000" pitchFamily="2" charset="2"/>
              <a:buChar char="§"/>
            </a:pPr>
            <a:r>
              <a:rPr lang="en-US" sz="7200" dirty="0"/>
              <a:t>People who endorsed books similar to your</a:t>
            </a:r>
          </a:p>
          <a:p>
            <a:pPr lvl="0">
              <a:buClr>
                <a:schemeClr val="accent2">
                  <a:lumMod val="50000"/>
                </a:schemeClr>
              </a:buClr>
              <a:buFont typeface="Arial" panose="020B0604020202020204" pitchFamily="34" charset="0"/>
              <a:buChar char="•"/>
            </a:pPr>
            <a:r>
              <a:rPr lang="en-US" sz="7200" dirty="0"/>
              <a:t>Find their contact information </a:t>
            </a:r>
          </a:p>
          <a:p>
            <a:pPr lvl="1">
              <a:buClr>
                <a:schemeClr val="accent2">
                  <a:lumMod val="50000"/>
                </a:schemeClr>
              </a:buClr>
              <a:buFont typeface="Courier New" panose="02070309020205020404" pitchFamily="49" charset="0"/>
              <a:buChar char="o"/>
            </a:pPr>
            <a:r>
              <a:rPr lang="en-US" sz="7200" dirty="0"/>
              <a:t>Find their website and look for a contact form</a:t>
            </a:r>
          </a:p>
          <a:p>
            <a:pPr lvl="1">
              <a:buClr>
                <a:schemeClr val="accent2">
                  <a:lumMod val="50000"/>
                </a:schemeClr>
              </a:buClr>
              <a:buFont typeface="Courier New" panose="02070309020205020404" pitchFamily="49" charset="0"/>
              <a:buChar char="o"/>
            </a:pPr>
            <a:r>
              <a:rPr lang="en-US" sz="7200" dirty="0"/>
              <a:t>See if they list their email address in their books, on their website, in their blogs</a:t>
            </a:r>
          </a:p>
          <a:p>
            <a:pPr lvl="1">
              <a:buClr>
                <a:schemeClr val="accent2">
                  <a:lumMod val="50000"/>
                </a:schemeClr>
              </a:buClr>
              <a:buFont typeface="Courier New" panose="02070309020205020404" pitchFamily="49" charset="0"/>
              <a:buChar char="o"/>
            </a:pPr>
            <a:r>
              <a:rPr lang="en-US" sz="7200" dirty="0"/>
              <a:t>Look up their Google Plus profile to check for an email</a:t>
            </a:r>
          </a:p>
          <a:p>
            <a:pPr lvl="1">
              <a:buClr>
                <a:schemeClr val="accent2">
                  <a:lumMod val="50000"/>
                </a:schemeClr>
              </a:buClr>
              <a:buFont typeface="Courier New" panose="02070309020205020404" pitchFamily="49" charset="0"/>
              <a:buChar char="o"/>
            </a:pPr>
            <a:r>
              <a:rPr lang="en-US" sz="7200" dirty="0"/>
              <a:t>Private message them through their personal Facebook profile if you are friends</a:t>
            </a:r>
          </a:p>
          <a:p>
            <a:pPr lvl="1">
              <a:buClr>
                <a:schemeClr val="accent2">
                  <a:lumMod val="50000"/>
                </a:schemeClr>
              </a:buClr>
              <a:buFont typeface="Courier New" panose="02070309020205020404" pitchFamily="49" charset="0"/>
              <a:buChar char="o"/>
            </a:pPr>
            <a:r>
              <a:rPr lang="en-US" sz="7200" dirty="0"/>
              <a:t>Private message them through their Facebook page</a:t>
            </a:r>
          </a:p>
          <a:p>
            <a:pPr lvl="1">
              <a:buClr>
                <a:schemeClr val="accent2">
                  <a:lumMod val="50000"/>
                </a:schemeClr>
              </a:buClr>
              <a:buFont typeface="Courier New" panose="02070309020205020404" pitchFamily="49" charset="0"/>
              <a:buChar char="o"/>
            </a:pPr>
            <a:r>
              <a:rPr lang="en-US" sz="7200" dirty="0"/>
              <a:t>Make an initial contact with them on Twitter</a:t>
            </a:r>
            <a:r>
              <a:rPr lang="en-US" sz="6400" dirty="0"/>
              <a:t> </a:t>
            </a:r>
          </a:p>
          <a:p>
            <a:pPr lvl="0">
              <a:buClr>
                <a:schemeClr val="accent2">
                  <a:lumMod val="50000"/>
                </a:schemeClr>
              </a:buClr>
              <a:buFont typeface="Arial" pitchFamily="34" charset="0"/>
              <a:buChar char="•"/>
            </a:pPr>
            <a:endParaRPr lang="en-US" sz="4000" dirty="0"/>
          </a:p>
          <a:p>
            <a:endParaRPr lang="en-US" dirty="0"/>
          </a:p>
        </p:txBody>
      </p:sp>
      <p:pic>
        <p:nvPicPr>
          <p:cNvPr id="9218" name="Picture 2" descr="Endorsement Stock Photos, Images, &amp; Pictures | Shutterstock">
            <a:extLst>
              <a:ext uri="{FF2B5EF4-FFF2-40B4-BE49-F238E27FC236}">
                <a16:creationId xmlns:a16="http://schemas.microsoft.com/office/drawing/2014/main" id="{D39C4EA7-CFDD-4AA1-8E7E-55C1DA09ED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400" y="2590800"/>
            <a:ext cx="1419225" cy="1123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26076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14400"/>
            <a:ext cx="8229600" cy="609600"/>
          </a:xfrm>
        </p:spPr>
        <p:txBody>
          <a:bodyPr>
            <a:normAutofit fontScale="90000"/>
          </a:bodyPr>
          <a:lstStyle/>
          <a:p>
            <a:r>
              <a:rPr lang="en-US" sz="4000" b="1" dirty="0"/>
              <a:t>How to Become Your Own Publicist </a:t>
            </a:r>
            <a:r>
              <a:rPr lang="en-US" sz="1800" b="1" dirty="0"/>
              <a:t>(cont’d)</a:t>
            </a:r>
            <a:r>
              <a:rPr lang="en-US" b="1" dirty="0"/>
              <a:t>	</a:t>
            </a:r>
          </a:p>
        </p:txBody>
      </p:sp>
      <p:sp>
        <p:nvSpPr>
          <p:cNvPr id="3" name="Content Placeholder 2"/>
          <p:cNvSpPr>
            <a:spLocks noGrp="1"/>
          </p:cNvSpPr>
          <p:nvPr>
            <p:ph idx="1"/>
          </p:nvPr>
        </p:nvSpPr>
        <p:spPr>
          <a:xfrm>
            <a:off x="457200" y="1676400"/>
            <a:ext cx="8229600" cy="5029200"/>
          </a:xfrm>
        </p:spPr>
        <p:txBody>
          <a:bodyPr>
            <a:normAutofit fontScale="62500" lnSpcReduction="20000"/>
          </a:bodyPr>
          <a:lstStyle/>
          <a:p>
            <a:pPr lvl="0">
              <a:buClr>
                <a:schemeClr val="accent2">
                  <a:lumMod val="50000"/>
                </a:schemeClr>
              </a:buClr>
              <a:buFont typeface="Arial" pitchFamily="34" charset="0"/>
              <a:buChar char="•"/>
            </a:pPr>
            <a:r>
              <a:rPr lang="en-US" sz="3300" dirty="0"/>
              <a:t>Plan ahead to give them at least 4-8 weeks advance notice of your preferred deadline</a:t>
            </a:r>
          </a:p>
          <a:p>
            <a:pPr lvl="0">
              <a:buClr>
                <a:schemeClr val="accent2">
                  <a:lumMod val="50000"/>
                </a:schemeClr>
              </a:buClr>
              <a:buFont typeface="Arial" pitchFamily="34" charset="0"/>
              <a:buChar char="•"/>
            </a:pPr>
            <a:r>
              <a:rPr lang="en-US" sz="3300" dirty="0"/>
              <a:t>Get creative in how you ask for the endorsement, but most importantly – ask</a:t>
            </a:r>
          </a:p>
          <a:p>
            <a:pPr lvl="0">
              <a:buClr>
                <a:schemeClr val="accent2">
                  <a:lumMod val="50000"/>
                </a:schemeClr>
              </a:buClr>
              <a:buFont typeface="Arial" pitchFamily="34" charset="0"/>
              <a:buChar char="•"/>
            </a:pPr>
            <a:r>
              <a:rPr lang="en-US" sz="3300" dirty="0"/>
              <a:t>Follow-Up</a:t>
            </a:r>
          </a:p>
          <a:p>
            <a:pPr lvl="1">
              <a:buClr>
                <a:schemeClr val="accent2">
                  <a:lumMod val="50000"/>
                </a:schemeClr>
              </a:buClr>
              <a:buFont typeface="Courier New" panose="02070309020205020404" pitchFamily="49" charset="0"/>
              <a:buChar char="o"/>
            </a:pPr>
            <a:r>
              <a:rPr lang="en-US" sz="3300" dirty="0"/>
              <a:t>If they agree to endorse your book, follow-up 1-2 weeks before the deadline. A gentle reminder can be helpful</a:t>
            </a:r>
          </a:p>
          <a:p>
            <a:pPr lvl="1">
              <a:buClr>
                <a:schemeClr val="accent2">
                  <a:lumMod val="50000"/>
                </a:schemeClr>
              </a:buClr>
              <a:buFont typeface="Courier New" panose="02070309020205020404" pitchFamily="49" charset="0"/>
              <a:buChar char="o"/>
            </a:pPr>
            <a:r>
              <a:rPr lang="en-US" sz="3300" dirty="0"/>
              <a:t>Show your appreciation</a:t>
            </a:r>
          </a:p>
          <a:p>
            <a:pPr lvl="2">
              <a:buClr>
                <a:schemeClr val="accent2">
                  <a:lumMod val="50000"/>
                </a:schemeClr>
              </a:buClr>
              <a:buFont typeface="Wingdings" panose="05000000000000000000" pitchFamily="2" charset="2"/>
              <a:buChar char="§"/>
            </a:pPr>
            <a:r>
              <a:rPr lang="en-US" sz="3300" dirty="0"/>
              <a:t>Thank them and consider sending them a print copy once your book is ready.</a:t>
            </a:r>
          </a:p>
          <a:p>
            <a:pPr lvl="0">
              <a:buClr>
                <a:schemeClr val="accent2">
                  <a:lumMod val="50000"/>
                </a:schemeClr>
              </a:buClr>
              <a:buFont typeface="Arial" pitchFamily="34" charset="0"/>
              <a:buChar char="•"/>
            </a:pPr>
            <a:r>
              <a:rPr lang="en-US" sz="3300" dirty="0"/>
              <a:t>When you get an endorsement</a:t>
            </a:r>
          </a:p>
          <a:p>
            <a:pPr lvl="1">
              <a:buClr>
                <a:schemeClr val="accent2">
                  <a:lumMod val="50000"/>
                </a:schemeClr>
              </a:buClr>
              <a:buFont typeface="Courier New" panose="02070309020205020404" pitchFamily="49" charset="0"/>
              <a:buChar char="o"/>
            </a:pPr>
            <a:r>
              <a:rPr lang="en-US" sz="3100" dirty="0"/>
              <a:t>Put it on your website</a:t>
            </a:r>
          </a:p>
          <a:p>
            <a:pPr lvl="1">
              <a:buClr>
                <a:schemeClr val="accent2">
                  <a:lumMod val="50000"/>
                </a:schemeClr>
              </a:buClr>
              <a:buFont typeface="Courier New" panose="02070309020205020404" pitchFamily="49" charset="0"/>
              <a:buChar char="o"/>
            </a:pPr>
            <a:r>
              <a:rPr lang="en-US" sz="3100" dirty="0"/>
              <a:t>Get it to Terri for possible inclusion in your book/cover</a:t>
            </a:r>
          </a:p>
          <a:p>
            <a:pPr lvl="1">
              <a:buClr>
                <a:schemeClr val="accent2">
                  <a:lumMod val="50000"/>
                </a:schemeClr>
              </a:buClr>
              <a:buFont typeface="Courier New" panose="02070309020205020404" pitchFamily="49" charset="0"/>
              <a:buChar char="o"/>
            </a:pPr>
            <a:r>
              <a:rPr lang="en-US" sz="3100" dirty="0"/>
              <a:t>Get it to John for social media</a:t>
            </a:r>
          </a:p>
          <a:p>
            <a:pPr lvl="1">
              <a:buClr>
                <a:schemeClr val="accent2">
                  <a:lumMod val="50000"/>
                </a:schemeClr>
              </a:buClr>
              <a:buFont typeface="Courier New" panose="02070309020205020404" pitchFamily="49" charset="0"/>
              <a:buChar char="o"/>
            </a:pPr>
            <a:r>
              <a:rPr lang="en-US" sz="3100" dirty="0"/>
              <a:t>Get it to Jennifer to upload to IPG and possible inclusion in </a:t>
            </a:r>
            <a:r>
              <a:rPr lang="en-US" sz="3100"/>
              <a:t>the newsletter</a:t>
            </a:r>
            <a:endParaRPr lang="en-US" sz="3100" dirty="0"/>
          </a:p>
          <a:p>
            <a:pPr lvl="1">
              <a:buClr>
                <a:schemeClr val="accent2">
                  <a:lumMod val="50000"/>
                </a:schemeClr>
              </a:buClr>
              <a:buFont typeface="Courier New" panose="02070309020205020404" pitchFamily="49" charset="0"/>
              <a:buChar char="o"/>
            </a:pPr>
            <a:endParaRPr lang="en-US" sz="3100" dirty="0"/>
          </a:p>
          <a:p>
            <a:pPr lvl="0">
              <a:buClr>
                <a:schemeClr val="accent2">
                  <a:lumMod val="50000"/>
                </a:schemeClr>
              </a:buClr>
              <a:buFont typeface="Arial" pitchFamily="34" charset="0"/>
              <a:buChar char="•"/>
            </a:pPr>
            <a:endParaRPr lang="en-US" sz="4000" dirty="0"/>
          </a:p>
          <a:p>
            <a:endParaRPr lang="en-US" dirty="0"/>
          </a:p>
        </p:txBody>
      </p:sp>
    </p:spTree>
    <p:extLst>
      <p:ext uri="{BB962C8B-B14F-4D97-AF65-F5344CB8AC3E}">
        <p14:creationId xmlns:p14="http://schemas.microsoft.com/office/powerpoint/2010/main" val="14558146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14400"/>
            <a:ext cx="8229600" cy="609600"/>
          </a:xfrm>
        </p:spPr>
        <p:txBody>
          <a:bodyPr>
            <a:normAutofit fontScale="90000"/>
          </a:bodyPr>
          <a:lstStyle/>
          <a:p>
            <a:r>
              <a:rPr lang="en-US" sz="4000" b="1" dirty="0"/>
              <a:t>How to Become Your Own Publicist </a:t>
            </a:r>
            <a:r>
              <a:rPr lang="en-US" sz="1800" b="1" dirty="0"/>
              <a:t>(cont’d)</a:t>
            </a:r>
            <a:r>
              <a:rPr lang="en-US" b="1" dirty="0"/>
              <a:t>	</a:t>
            </a:r>
          </a:p>
        </p:txBody>
      </p:sp>
      <p:sp>
        <p:nvSpPr>
          <p:cNvPr id="3" name="Content Placeholder 2"/>
          <p:cNvSpPr>
            <a:spLocks noGrp="1"/>
          </p:cNvSpPr>
          <p:nvPr>
            <p:ph idx="1"/>
          </p:nvPr>
        </p:nvSpPr>
        <p:spPr>
          <a:xfrm>
            <a:off x="457200" y="1524000"/>
            <a:ext cx="8229600" cy="5181600"/>
          </a:xfrm>
        </p:spPr>
        <p:txBody>
          <a:bodyPr>
            <a:normAutofit fontScale="25000" lnSpcReduction="20000"/>
          </a:bodyPr>
          <a:lstStyle/>
          <a:p>
            <a:pPr marL="0" lvl="0" indent="0">
              <a:buClr>
                <a:schemeClr val="accent2">
                  <a:lumMod val="50000"/>
                </a:schemeClr>
              </a:buClr>
              <a:buNone/>
            </a:pPr>
            <a:r>
              <a:rPr lang="en-US" sz="8000" b="1" dirty="0"/>
              <a:t>Placements on TV, radio, in print, with bloggers</a:t>
            </a:r>
          </a:p>
          <a:p>
            <a:pPr lvl="0">
              <a:buClr>
                <a:schemeClr val="accent2">
                  <a:lumMod val="50000"/>
                </a:schemeClr>
              </a:buClr>
              <a:buFont typeface="Arial" panose="020B0604020202020204" pitchFamily="34" charset="0"/>
              <a:buChar char="•"/>
            </a:pPr>
            <a:r>
              <a:rPr lang="en-US" sz="8000" dirty="0"/>
              <a:t>Create a Media List</a:t>
            </a:r>
          </a:p>
          <a:p>
            <a:pPr lvl="1">
              <a:buClr>
                <a:schemeClr val="accent2">
                  <a:lumMod val="50000"/>
                </a:schemeClr>
              </a:buClr>
              <a:buFont typeface="Courier New" panose="02070309020205020404" pitchFamily="49" charset="0"/>
              <a:buChar char="o"/>
            </a:pPr>
            <a:r>
              <a:rPr lang="en-US" sz="8000" dirty="0"/>
              <a:t>Who are your target TV programs, radio programs, publications, reporters, bloggers?</a:t>
            </a:r>
          </a:p>
          <a:p>
            <a:pPr lvl="1">
              <a:buClr>
                <a:schemeClr val="accent2">
                  <a:lumMod val="50000"/>
                </a:schemeClr>
              </a:buClr>
              <a:buFont typeface="Courier New" panose="02070309020205020404" pitchFamily="49" charset="0"/>
              <a:buChar char="o"/>
            </a:pPr>
            <a:r>
              <a:rPr lang="en-US" sz="8000" dirty="0"/>
              <a:t>What topics or angles can you pitch each of them? </a:t>
            </a:r>
          </a:p>
          <a:p>
            <a:pPr lvl="1">
              <a:buClr>
                <a:schemeClr val="accent2">
                  <a:lumMod val="50000"/>
                </a:schemeClr>
              </a:buClr>
              <a:buFont typeface="Courier New" panose="02070309020205020404" pitchFamily="49" charset="0"/>
              <a:buChar char="o"/>
            </a:pPr>
            <a:r>
              <a:rPr lang="en-US" sz="8000" dirty="0"/>
              <a:t>Reach out to local media first</a:t>
            </a:r>
          </a:p>
          <a:p>
            <a:pPr lvl="2">
              <a:buClr>
                <a:schemeClr val="accent2">
                  <a:lumMod val="50000"/>
                </a:schemeClr>
              </a:buClr>
              <a:buFont typeface="Wingdings" panose="05000000000000000000" pitchFamily="2" charset="2"/>
              <a:buChar char="§"/>
            </a:pPr>
            <a:r>
              <a:rPr lang="en-US" sz="8000" dirty="0"/>
              <a:t>Local newspapers, radio stations, blogs, and TV stations</a:t>
            </a:r>
          </a:p>
          <a:p>
            <a:pPr lvl="2">
              <a:buClr>
                <a:schemeClr val="accent2">
                  <a:lumMod val="50000"/>
                </a:schemeClr>
              </a:buClr>
              <a:buFont typeface="Wingdings" panose="05000000000000000000" pitchFamily="2" charset="2"/>
              <a:buChar char="§"/>
            </a:pPr>
            <a:r>
              <a:rPr lang="en-US" sz="8000" dirty="0"/>
              <a:t>Connect with reporters, TV personalities, bloggers via social media</a:t>
            </a:r>
          </a:p>
          <a:p>
            <a:pPr lvl="2">
              <a:buClr>
                <a:schemeClr val="accent2">
                  <a:lumMod val="50000"/>
                </a:schemeClr>
              </a:buClr>
              <a:buFont typeface="Wingdings" panose="05000000000000000000" pitchFamily="2" charset="2"/>
              <a:buChar char="§"/>
            </a:pPr>
            <a:r>
              <a:rPr lang="en-US" sz="8000" dirty="0"/>
              <a:t>Attend events where you can meet key contacts</a:t>
            </a:r>
          </a:p>
          <a:p>
            <a:pPr lvl="1">
              <a:buClr>
                <a:schemeClr val="accent2">
                  <a:lumMod val="50000"/>
                </a:schemeClr>
              </a:buClr>
              <a:buFont typeface="Courier New" panose="02070309020205020404" pitchFamily="49" charset="0"/>
              <a:buChar char="o"/>
            </a:pPr>
            <a:r>
              <a:rPr lang="en-US" sz="8000" dirty="0"/>
              <a:t>Use the list whenever you have news to share</a:t>
            </a:r>
          </a:p>
          <a:p>
            <a:pPr lvl="2">
              <a:buClr>
                <a:schemeClr val="accent2">
                  <a:lumMod val="50000"/>
                </a:schemeClr>
              </a:buClr>
              <a:buFont typeface="Wingdings" panose="05000000000000000000" pitchFamily="2" charset="2"/>
              <a:buChar char="§"/>
            </a:pPr>
            <a:r>
              <a:rPr lang="en-US" sz="8000" dirty="0"/>
              <a:t>A new release</a:t>
            </a:r>
          </a:p>
          <a:p>
            <a:pPr lvl="2">
              <a:buClr>
                <a:schemeClr val="accent2">
                  <a:lumMod val="50000"/>
                </a:schemeClr>
              </a:buClr>
              <a:buFont typeface="Wingdings" panose="05000000000000000000" pitchFamily="2" charset="2"/>
              <a:buChar char="§"/>
            </a:pPr>
            <a:r>
              <a:rPr lang="en-US" sz="8000" dirty="0"/>
              <a:t>An award</a:t>
            </a:r>
          </a:p>
          <a:p>
            <a:pPr lvl="2">
              <a:buClr>
                <a:schemeClr val="accent2">
                  <a:lumMod val="50000"/>
                </a:schemeClr>
              </a:buClr>
              <a:buFont typeface="Wingdings" panose="05000000000000000000" pitchFamily="2" charset="2"/>
              <a:buChar char="§"/>
            </a:pPr>
            <a:r>
              <a:rPr lang="en-US" sz="8000" dirty="0"/>
              <a:t>A significant appearance (keynote speaker, etc.)</a:t>
            </a:r>
          </a:p>
          <a:p>
            <a:pPr lvl="2">
              <a:buClr>
                <a:schemeClr val="accent2">
                  <a:lumMod val="50000"/>
                </a:schemeClr>
              </a:buClr>
              <a:buFont typeface="Wingdings" panose="05000000000000000000" pitchFamily="2" charset="2"/>
              <a:buChar char="§"/>
            </a:pPr>
            <a:r>
              <a:rPr lang="en-US" sz="8000" dirty="0"/>
              <a:t>Begin building relationships with key people who are important to your topic</a:t>
            </a:r>
          </a:p>
          <a:p>
            <a:pPr lvl="2">
              <a:buClr>
                <a:schemeClr val="accent2">
                  <a:lumMod val="50000"/>
                </a:schemeClr>
              </a:buClr>
              <a:buFont typeface="Wingdings" panose="05000000000000000000" pitchFamily="2" charset="2"/>
              <a:buChar char="§"/>
            </a:pPr>
            <a:r>
              <a:rPr lang="en-US" sz="8000" dirty="0"/>
              <a:t>Add new media contacts as you discover them. </a:t>
            </a:r>
          </a:p>
          <a:p>
            <a:pPr lvl="2">
              <a:buClr>
                <a:schemeClr val="accent2">
                  <a:lumMod val="50000"/>
                </a:schemeClr>
              </a:buClr>
              <a:buFont typeface="Courier New" panose="02070309020205020404" pitchFamily="49" charset="0"/>
              <a:buChar char="o"/>
            </a:pPr>
            <a:endParaRPr lang="en-US" sz="4500" dirty="0"/>
          </a:p>
          <a:p>
            <a:pPr marL="0" lvl="0" indent="0">
              <a:buClr>
                <a:schemeClr val="accent2">
                  <a:lumMod val="50000"/>
                </a:schemeClr>
              </a:buClr>
              <a:buNone/>
            </a:pPr>
            <a:endParaRPr lang="en-US" sz="1800" dirty="0"/>
          </a:p>
          <a:p>
            <a:pPr lvl="0">
              <a:buClr>
                <a:schemeClr val="accent2">
                  <a:lumMod val="50000"/>
                </a:schemeClr>
              </a:buClr>
              <a:buFont typeface="Arial" pitchFamily="34" charset="0"/>
              <a:buChar char="•"/>
            </a:pPr>
            <a:endParaRPr lang="en-US" sz="1800" dirty="0"/>
          </a:p>
          <a:p>
            <a:pPr marL="667512" lvl="2" indent="0">
              <a:buClr>
                <a:schemeClr val="accent2">
                  <a:lumMod val="50000"/>
                </a:schemeClr>
              </a:buClr>
              <a:buNone/>
            </a:pPr>
            <a:endParaRPr lang="en-US" sz="1800" dirty="0"/>
          </a:p>
          <a:p>
            <a:pPr lvl="2">
              <a:buClr>
                <a:schemeClr val="accent2">
                  <a:lumMod val="50000"/>
                </a:schemeClr>
              </a:buClr>
              <a:buFont typeface="Courier New" panose="02070309020205020404" pitchFamily="49" charset="0"/>
              <a:buChar char="o"/>
            </a:pPr>
            <a:endParaRPr lang="en-US" sz="1800" dirty="0"/>
          </a:p>
          <a:p>
            <a:pPr marL="0" lvl="0" indent="0">
              <a:buClr>
                <a:schemeClr val="accent2">
                  <a:lumMod val="50000"/>
                </a:schemeClr>
              </a:buClr>
              <a:buNone/>
            </a:pPr>
            <a:r>
              <a:rPr lang="en-US" sz="4000" dirty="0"/>
              <a:t> </a:t>
            </a:r>
          </a:p>
          <a:p>
            <a:pPr lvl="0">
              <a:buClr>
                <a:schemeClr val="accent2">
                  <a:lumMod val="50000"/>
                </a:schemeClr>
              </a:buClr>
              <a:buFont typeface="Arial" pitchFamily="34" charset="0"/>
              <a:buChar char="•"/>
            </a:pPr>
            <a:endParaRPr lang="en-US" sz="4000" dirty="0"/>
          </a:p>
          <a:p>
            <a:endParaRPr lang="en-US" dirty="0"/>
          </a:p>
        </p:txBody>
      </p:sp>
      <p:pic>
        <p:nvPicPr>
          <p:cNvPr id="10242" name="Picture 2" descr="Media &amp; TV Appearances - Big Fen">
            <a:extLst>
              <a:ext uri="{FF2B5EF4-FFF2-40B4-BE49-F238E27FC236}">
                <a16:creationId xmlns:a16="http://schemas.microsoft.com/office/drawing/2014/main" id="{19A8036B-7DFF-404C-91FB-F23A7BDA16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5600" y="4114800"/>
            <a:ext cx="1762125" cy="1447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20700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14400"/>
            <a:ext cx="8229600" cy="609600"/>
          </a:xfrm>
        </p:spPr>
        <p:txBody>
          <a:bodyPr>
            <a:normAutofit fontScale="90000"/>
          </a:bodyPr>
          <a:lstStyle/>
          <a:p>
            <a:r>
              <a:rPr lang="en-US" sz="4000" b="1" dirty="0"/>
              <a:t>How to Become Your Own Publicist </a:t>
            </a:r>
            <a:r>
              <a:rPr lang="en-US" sz="1800" b="1" dirty="0"/>
              <a:t>(cont’d)</a:t>
            </a:r>
            <a:r>
              <a:rPr lang="en-US" b="1" dirty="0"/>
              <a:t>	</a:t>
            </a:r>
          </a:p>
        </p:txBody>
      </p:sp>
      <p:sp>
        <p:nvSpPr>
          <p:cNvPr id="3" name="Content Placeholder 2"/>
          <p:cNvSpPr>
            <a:spLocks noGrp="1"/>
          </p:cNvSpPr>
          <p:nvPr>
            <p:ph idx="1"/>
          </p:nvPr>
        </p:nvSpPr>
        <p:spPr>
          <a:xfrm>
            <a:off x="457200" y="1524000"/>
            <a:ext cx="8229600" cy="5181600"/>
          </a:xfrm>
        </p:spPr>
        <p:txBody>
          <a:bodyPr>
            <a:normAutofit fontScale="25000" lnSpcReduction="20000"/>
          </a:bodyPr>
          <a:lstStyle/>
          <a:p>
            <a:pPr marL="0" lvl="0" indent="0">
              <a:buClr>
                <a:schemeClr val="accent2">
                  <a:lumMod val="50000"/>
                </a:schemeClr>
              </a:buClr>
              <a:buNone/>
            </a:pPr>
            <a:r>
              <a:rPr lang="en-US" sz="8000" b="1" dirty="0"/>
              <a:t>Placements on TV, radio, in print, with bloggers (cont’d)</a:t>
            </a:r>
          </a:p>
          <a:p>
            <a:pPr lvl="0">
              <a:buClr>
                <a:schemeClr val="accent2">
                  <a:lumMod val="50000"/>
                </a:schemeClr>
              </a:buClr>
              <a:buFont typeface="Arial" panose="020B0604020202020204" pitchFamily="34" charset="0"/>
              <a:buChar char="•"/>
            </a:pPr>
            <a:r>
              <a:rPr lang="en-US" sz="8000" dirty="0"/>
              <a:t>Use Google alerts or other methods to help notify you when your book or a topic your book covers is being talked about in the media</a:t>
            </a:r>
          </a:p>
          <a:p>
            <a:pPr lvl="1">
              <a:buClr>
                <a:schemeClr val="accent2">
                  <a:lumMod val="50000"/>
                </a:schemeClr>
              </a:buClr>
              <a:buFont typeface="Courier New" panose="02070309020205020404" pitchFamily="49" charset="0"/>
              <a:buChar char="o"/>
            </a:pPr>
            <a:r>
              <a:rPr lang="en-US" sz="8000" dirty="0">
                <a:hlinkClick r:id="rId2"/>
              </a:rPr>
              <a:t>https://www.google.com/alerts</a:t>
            </a:r>
            <a:endParaRPr lang="en-US" sz="8000" dirty="0"/>
          </a:p>
          <a:p>
            <a:pPr lvl="1">
              <a:buClr>
                <a:schemeClr val="accent2">
                  <a:lumMod val="50000"/>
                </a:schemeClr>
              </a:buClr>
              <a:buFont typeface="Courier New" panose="02070309020205020404" pitchFamily="49" charset="0"/>
              <a:buChar char="o"/>
            </a:pPr>
            <a:r>
              <a:rPr lang="en-US" sz="8000" dirty="0"/>
              <a:t>Basic information on google alerts and how to set one up </a:t>
            </a:r>
            <a:r>
              <a:rPr lang="en-US" sz="8000" dirty="0">
                <a:hlinkClick r:id="rId3"/>
              </a:rPr>
              <a:t>https://www.bloggingbasics101.com/how-to-set-up-a-google-alert-and-why-its-a-good-idea/</a:t>
            </a:r>
            <a:endParaRPr lang="en-US" sz="8000" dirty="0"/>
          </a:p>
          <a:p>
            <a:pPr lvl="2">
              <a:buClr>
                <a:schemeClr val="accent2">
                  <a:lumMod val="50000"/>
                </a:schemeClr>
              </a:buClr>
              <a:buFont typeface="Wingdings" panose="05000000000000000000" pitchFamily="2" charset="2"/>
              <a:buChar char="§"/>
            </a:pPr>
            <a:r>
              <a:rPr lang="en-US" sz="8000" dirty="0"/>
              <a:t>Local newspapers, radio stations, blogs, and TV stations</a:t>
            </a:r>
          </a:p>
          <a:p>
            <a:pPr lvl="2">
              <a:buClr>
                <a:schemeClr val="accent2">
                  <a:lumMod val="50000"/>
                </a:schemeClr>
              </a:buClr>
              <a:buFont typeface="Wingdings" panose="05000000000000000000" pitchFamily="2" charset="2"/>
              <a:buChar char="§"/>
            </a:pPr>
            <a:r>
              <a:rPr lang="en-US" sz="8000" dirty="0"/>
              <a:t>Connect with reporters, TV personalities, bloggers via social media</a:t>
            </a:r>
          </a:p>
          <a:p>
            <a:pPr lvl="2">
              <a:buClr>
                <a:schemeClr val="accent2">
                  <a:lumMod val="50000"/>
                </a:schemeClr>
              </a:buClr>
              <a:buFont typeface="Wingdings" panose="05000000000000000000" pitchFamily="2" charset="2"/>
              <a:buChar char="§"/>
            </a:pPr>
            <a:r>
              <a:rPr lang="en-US" sz="8000" dirty="0"/>
              <a:t>Attend events where you can meet key contacts</a:t>
            </a:r>
          </a:p>
          <a:p>
            <a:pPr lvl="1">
              <a:buClr>
                <a:schemeClr val="accent2">
                  <a:lumMod val="50000"/>
                </a:schemeClr>
              </a:buClr>
              <a:buFont typeface="Courier New" panose="02070309020205020404" pitchFamily="49" charset="0"/>
              <a:buChar char="o"/>
            </a:pPr>
            <a:r>
              <a:rPr lang="en-US" sz="8000" dirty="0"/>
              <a:t>Use the list whenever you have news to share</a:t>
            </a:r>
          </a:p>
          <a:p>
            <a:pPr lvl="2">
              <a:buClr>
                <a:schemeClr val="accent2">
                  <a:lumMod val="50000"/>
                </a:schemeClr>
              </a:buClr>
              <a:buFont typeface="Wingdings" panose="05000000000000000000" pitchFamily="2" charset="2"/>
              <a:buChar char="§"/>
            </a:pPr>
            <a:r>
              <a:rPr lang="en-US" sz="8000" dirty="0"/>
              <a:t>A new release</a:t>
            </a:r>
          </a:p>
          <a:p>
            <a:pPr lvl="2">
              <a:buClr>
                <a:schemeClr val="accent2">
                  <a:lumMod val="50000"/>
                </a:schemeClr>
              </a:buClr>
              <a:buFont typeface="Wingdings" panose="05000000000000000000" pitchFamily="2" charset="2"/>
              <a:buChar char="§"/>
            </a:pPr>
            <a:r>
              <a:rPr lang="en-US" sz="8000" dirty="0"/>
              <a:t>An award</a:t>
            </a:r>
          </a:p>
          <a:p>
            <a:pPr lvl="2">
              <a:buClr>
                <a:schemeClr val="accent2">
                  <a:lumMod val="50000"/>
                </a:schemeClr>
              </a:buClr>
              <a:buFont typeface="Wingdings" panose="05000000000000000000" pitchFamily="2" charset="2"/>
              <a:buChar char="§"/>
            </a:pPr>
            <a:r>
              <a:rPr lang="en-US" sz="8000" dirty="0"/>
              <a:t>A significant appearance (keynote speaker, etc.)</a:t>
            </a:r>
          </a:p>
          <a:p>
            <a:pPr lvl="2">
              <a:buClr>
                <a:schemeClr val="accent2">
                  <a:lumMod val="50000"/>
                </a:schemeClr>
              </a:buClr>
              <a:buFont typeface="Wingdings" panose="05000000000000000000" pitchFamily="2" charset="2"/>
              <a:buChar char="§"/>
            </a:pPr>
            <a:r>
              <a:rPr lang="en-US" sz="8000" dirty="0"/>
              <a:t>Begin building relationships with key people who are important to your topic</a:t>
            </a:r>
          </a:p>
          <a:p>
            <a:pPr lvl="2">
              <a:buClr>
                <a:schemeClr val="accent2">
                  <a:lumMod val="50000"/>
                </a:schemeClr>
              </a:buClr>
              <a:buFont typeface="Wingdings" panose="05000000000000000000" pitchFamily="2" charset="2"/>
              <a:buChar char="§"/>
            </a:pPr>
            <a:r>
              <a:rPr lang="en-US" sz="8000" dirty="0"/>
              <a:t>Add new media contacts as you discover them. </a:t>
            </a:r>
          </a:p>
          <a:p>
            <a:pPr lvl="2">
              <a:buClr>
                <a:schemeClr val="accent2">
                  <a:lumMod val="50000"/>
                </a:schemeClr>
              </a:buClr>
              <a:buFont typeface="Courier New" panose="02070309020205020404" pitchFamily="49" charset="0"/>
              <a:buChar char="o"/>
            </a:pPr>
            <a:endParaRPr lang="en-US" sz="4500" dirty="0"/>
          </a:p>
          <a:p>
            <a:pPr marL="0" lvl="0" indent="0">
              <a:buClr>
                <a:schemeClr val="accent2">
                  <a:lumMod val="50000"/>
                </a:schemeClr>
              </a:buClr>
              <a:buNone/>
            </a:pPr>
            <a:endParaRPr lang="en-US" sz="1800" dirty="0"/>
          </a:p>
          <a:p>
            <a:pPr lvl="0">
              <a:buClr>
                <a:schemeClr val="accent2">
                  <a:lumMod val="50000"/>
                </a:schemeClr>
              </a:buClr>
              <a:buFont typeface="Arial" pitchFamily="34" charset="0"/>
              <a:buChar char="•"/>
            </a:pPr>
            <a:endParaRPr lang="en-US" sz="1800" dirty="0"/>
          </a:p>
          <a:p>
            <a:pPr marL="667512" lvl="2" indent="0">
              <a:buClr>
                <a:schemeClr val="accent2">
                  <a:lumMod val="50000"/>
                </a:schemeClr>
              </a:buClr>
              <a:buNone/>
            </a:pPr>
            <a:endParaRPr lang="en-US" sz="1800" dirty="0"/>
          </a:p>
          <a:p>
            <a:pPr lvl="2">
              <a:buClr>
                <a:schemeClr val="accent2">
                  <a:lumMod val="50000"/>
                </a:schemeClr>
              </a:buClr>
              <a:buFont typeface="Courier New" panose="02070309020205020404" pitchFamily="49" charset="0"/>
              <a:buChar char="o"/>
            </a:pPr>
            <a:endParaRPr lang="en-US" sz="1800" dirty="0"/>
          </a:p>
          <a:p>
            <a:pPr marL="0" lvl="0" indent="0">
              <a:buClr>
                <a:schemeClr val="accent2">
                  <a:lumMod val="50000"/>
                </a:schemeClr>
              </a:buClr>
              <a:buNone/>
            </a:pPr>
            <a:r>
              <a:rPr lang="en-US" sz="4000" dirty="0"/>
              <a:t> </a:t>
            </a:r>
          </a:p>
          <a:p>
            <a:pPr lvl="0">
              <a:buClr>
                <a:schemeClr val="accent2">
                  <a:lumMod val="50000"/>
                </a:schemeClr>
              </a:buClr>
              <a:buFont typeface="Arial" pitchFamily="34" charset="0"/>
              <a:buChar char="•"/>
            </a:pPr>
            <a:endParaRPr lang="en-US" sz="4000" dirty="0"/>
          </a:p>
          <a:p>
            <a:endParaRPr lang="en-US" dirty="0"/>
          </a:p>
        </p:txBody>
      </p:sp>
    </p:spTree>
    <p:extLst>
      <p:ext uri="{BB962C8B-B14F-4D97-AF65-F5344CB8AC3E}">
        <p14:creationId xmlns:p14="http://schemas.microsoft.com/office/powerpoint/2010/main" val="2124692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14400"/>
            <a:ext cx="8229600" cy="609600"/>
          </a:xfrm>
        </p:spPr>
        <p:txBody>
          <a:bodyPr>
            <a:normAutofit fontScale="90000"/>
          </a:bodyPr>
          <a:lstStyle/>
          <a:p>
            <a:r>
              <a:rPr lang="en-US" sz="4000" b="1" dirty="0"/>
              <a:t>How to Become Your Own Publicist </a:t>
            </a:r>
            <a:r>
              <a:rPr lang="en-US" sz="1800" b="1" dirty="0"/>
              <a:t>(cont’d)</a:t>
            </a:r>
            <a:r>
              <a:rPr lang="en-US" b="1" dirty="0"/>
              <a:t>	</a:t>
            </a:r>
          </a:p>
        </p:txBody>
      </p:sp>
      <p:sp>
        <p:nvSpPr>
          <p:cNvPr id="3" name="Content Placeholder 2"/>
          <p:cNvSpPr>
            <a:spLocks noGrp="1"/>
          </p:cNvSpPr>
          <p:nvPr>
            <p:ph idx="1"/>
          </p:nvPr>
        </p:nvSpPr>
        <p:spPr>
          <a:xfrm>
            <a:off x="200025" y="1571625"/>
            <a:ext cx="8229600" cy="5181600"/>
          </a:xfrm>
        </p:spPr>
        <p:txBody>
          <a:bodyPr>
            <a:normAutofit fontScale="25000" lnSpcReduction="20000"/>
          </a:bodyPr>
          <a:lstStyle/>
          <a:p>
            <a:pPr lvl="0">
              <a:buClr>
                <a:schemeClr val="accent2">
                  <a:lumMod val="50000"/>
                </a:schemeClr>
              </a:buClr>
              <a:buFont typeface="Arial" pitchFamily="34" charset="0"/>
              <a:buChar char="•"/>
            </a:pPr>
            <a:r>
              <a:rPr lang="en-US" sz="7200" dirty="0"/>
              <a:t>Create an Online Media Kit</a:t>
            </a:r>
          </a:p>
          <a:p>
            <a:pPr lvl="1">
              <a:buClr>
                <a:schemeClr val="accent2">
                  <a:lumMod val="50000"/>
                </a:schemeClr>
              </a:buClr>
              <a:buFont typeface="Courier New" panose="02070309020205020404" pitchFamily="49" charset="0"/>
              <a:buChar char="o"/>
            </a:pPr>
            <a:r>
              <a:rPr lang="en-US" sz="7200" dirty="0"/>
              <a:t>Place it on your website or blog where reporters, bloggers, etc. can get the information about you and your book to write an article or contact you to feature on a program</a:t>
            </a:r>
          </a:p>
          <a:p>
            <a:pPr lvl="1">
              <a:buClr>
                <a:schemeClr val="accent2">
                  <a:lumMod val="50000"/>
                </a:schemeClr>
              </a:buClr>
              <a:buFont typeface="Courier New" panose="02070309020205020404" pitchFamily="49" charset="0"/>
              <a:buChar char="o"/>
            </a:pPr>
            <a:r>
              <a:rPr lang="en-US" sz="7200" dirty="0"/>
              <a:t>Make it easy to find, i.e. a link that says “download media kit”</a:t>
            </a:r>
          </a:p>
          <a:p>
            <a:pPr lvl="1">
              <a:buClr>
                <a:schemeClr val="accent2">
                  <a:lumMod val="50000"/>
                </a:schemeClr>
              </a:buClr>
              <a:buFont typeface="Courier New" panose="02070309020205020404" pitchFamily="49" charset="0"/>
              <a:buChar char="o"/>
            </a:pPr>
            <a:r>
              <a:rPr lang="en-US" sz="7200" dirty="0"/>
              <a:t>What to put in your online media kit?                                   </a:t>
            </a:r>
          </a:p>
          <a:p>
            <a:pPr lvl="2">
              <a:buClr>
                <a:schemeClr val="accent2">
                  <a:lumMod val="50000"/>
                </a:schemeClr>
              </a:buClr>
              <a:buFont typeface="Courier New" panose="02070309020205020404" pitchFamily="49" charset="0"/>
              <a:buChar char="o"/>
            </a:pPr>
            <a:r>
              <a:rPr lang="en-US" sz="7200" dirty="0"/>
              <a:t>Press release</a:t>
            </a:r>
          </a:p>
          <a:p>
            <a:pPr lvl="2">
              <a:buClr>
                <a:schemeClr val="accent2">
                  <a:lumMod val="50000"/>
                </a:schemeClr>
              </a:buClr>
              <a:buFont typeface="Courier New" panose="02070309020205020404" pitchFamily="49" charset="0"/>
              <a:buChar char="o"/>
            </a:pPr>
            <a:r>
              <a:rPr lang="en-US" sz="7200" dirty="0"/>
              <a:t>Contact information</a:t>
            </a:r>
          </a:p>
          <a:p>
            <a:pPr lvl="2">
              <a:buClr>
                <a:schemeClr val="accent2">
                  <a:lumMod val="50000"/>
                </a:schemeClr>
              </a:buClr>
              <a:buFont typeface="Courier New" panose="02070309020205020404" pitchFamily="49" charset="0"/>
              <a:buChar char="o"/>
            </a:pPr>
            <a:r>
              <a:rPr lang="en-US" sz="7200" dirty="0"/>
              <a:t>Book Blurb</a:t>
            </a:r>
          </a:p>
          <a:p>
            <a:pPr lvl="2">
              <a:buClr>
                <a:schemeClr val="accent2">
                  <a:lumMod val="50000"/>
                </a:schemeClr>
              </a:buClr>
              <a:buFont typeface="Courier New" panose="02070309020205020404" pitchFamily="49" charset="0"/>
              <a:buChar char="o"/>
            </a:pPr>
            <a:r>
              <a:rPr lang="en-US" sz="7200" dirty="0"/>
              <a:t>Photos of you and your book</a:t>
            </a:r>
          </a:p>
          <a:p>
            <a:pPr lvl="2">
              <a:buClr>
                <a:schemeClr val="accent2">
                  <a:lumMod val="50000"/>
                </a:schemeClr>
              </a:buClr>
              <a:buFont typeface="Courier New" panose="02070309020205020404" pitchFamily="49" charset="0"/>
              <a:buChar char="o"/>
            </a:pPr>
            <a:r>
              <a:rPr lang="en-US" sz="7200" dirty="0"/>
              <a:t>Your bio</a:t>
            </a:r>
          </a:p>
          <a:p>
            <a:pPr lvl="2">
              <a:buClr>
                <a:schemeClr val="accent2">
                  <a:lumMod val="50000"/>
                </a:schemeClr>
              </a:buClr>
              <a:buFont typeface="Courier New" panose="02070309020205020404" pitchFamily="49" charset="0"/>
              <a:buChar char="o"/>
            </a:pPr>
            <a:r>
              <a:rPr lang="en-US" sz="7200" dirty="0"/>
              <a:t>Top reviews about your book</a:t>
            </a:r>
          </a:p>
          <a:p>
            <a:pPr lvl="2">
              <a:buClr>
                <a:schemeClr val="accent2">
                  <a:lumMod val="50000"/>
                </a:schemeClr>
              </a:buClr>
              <a:buFont typeface="Courier New" panose="02070309020205020404" pitchFamily="49" charset="0"/>
              <a:buChar char="o"/>
            </a:pPr>
            <a:r>
              <a:rPr lang="en-US" sz="7200" dirty="0"/>
              <a:t>Excerpts form your book</a:t>
            </a:r>
          </a:p>
          <a:p>
            <a:pPr lvl="2">
              <a:buClr>
                <a:schemeClr val="accent2">
                  <a:lumMod val="50000"/>
                </a:schemeClr>
              </a:buClr>
              <a:buFont typeface="Courier New" panose="02070309020205020404" pitchFamily="49" charset="0"/>
              <a:buChar char="o"/>
            </a:pPr>
            <a:r>
              <a:rPr lang="en-US" sz="7200" dirty="0"/>
              <a:t>Links to where your book can be purchased.</a:t>
            </a:r>
          </a:p>
          <a:p>
            <a:pPr lvl="2">
              <a:buClr>
                <a:schemeClr val="accent2">
                  <a:lumMod val="50000"/>
                </a:schemeClr>
              </a:buClr>
              <a:buFont typeface="Courier New" panose="02070309020205020404" pitchFamily="49" charset="0"/>
              <a:buChar char="o"/>
            </a:pPr>
            <a:r>
              <a:rPr lang="en-US" sz="7200" dirty="0"/>
              <a:t>For extra help in creating one </a:t>
            </a:r>
            <a:r>
              <a:rPr lang="en-US" sz="7200" dirty="0">
                <a:hlinkClick r:id="rId2"/>
              </a:rPr>
              <a:t>https://michaelhyatt.com/how-to-create-the-ultimate-online-media-kit/</a:t>
            </a:r>
            <a:endParaRPr lang="en-US" sz="7200" dirty="0"/>
          </a:p>
          <a:p>
            <a:pPr lvl="2">
              <a:buClr>
                <a:schemeClr val="accent2">
                  <a:lumMod val="50000"/>
                </a:schemeClr>
              </a:buClr>
              <a:buFont typeface="Courier New" panose="02070309020205020404" pitchFamily="49" charset="0"/>
              <a:buChar char="o"/>
            </a:pPr>
            <a:r>
              <a:rPr lang="en-US" sz="7200" dirty="0"/>
              <a:t>Use a template to create an online media kit </a:t>
            </a:r>
            <a:r>
              <a:rPr lang="en-US" sz="7200" dirty="0">
                <a:hlinkClick r:id="rId3"/>
              </a:rPr>
              <a:t>https://www.canva.com/create/media-kits/</a:t>
            </a:r>
            <a:endParaRPr lang="en-US" sz="7200" dirty="0"/>
          </a:p>
          <a:p>
            <a:pPr marL="667512" lvl="2" indent="0">
              <a:buClr>
                <a:schemeClr val="accent2">
                  <a:lumMod val="50000"/>
                </a:schemeClr>
              </a:buClr>
              <a:buNone/>
            </a:pPr>
            <a:r>
              <a:rPr lang="en-US" sz="7200" dirty="0"/>
              <a:t> </a:t>
            </a:r>
          </a:p>
          <a:p>
            <a:pPr lvl="2">
              <a:buClr>
                <a:schemeClr val="accent2">
                  <a:lumMod val="50000"/>
                </a:schemeClr>
              </a:buClr>
              <a:buFont typeface="Courier New" panose="02070309020205020404" pitchFamily="49" charset="0"/>
              <a:buChar char="o"/>
            </a:pPr>
            <a:endParaRPr lang="en-US" sz="7200" dirty="0"/>
          </a:p>
          <a:p>
            <a:pPr lvl="2">
              <a:buClr>
                <a:schemeClr val="accent2">
                  <a:lumMod val="50000"/>
                </a:schemeClr>
              </a:buClr>
              <a:buFont typeface="Courier New" panose="02070309020205020404" pitchFamily="49" charset="0"/>
              <a:buChar char="o"/>
            </a:pPr>
            <a:endParaRPr lang="en-US" sz="7200" dirty="0"/>
          </a:p>
          <a:p>
            <a:pPr marL="0" lvl="0" indent="0">
              <a:buClr>
                <a:schemeClr val="accent2">
                  <a:lumMod val="50000"/>
                </a:schemeClr>
              </a:buClr>
              <a:buNone/>
            </a:pPr>
            <a:endParaRPr lang="en-US" sz="7200" dirty="0"/>
          </a:p>
          <a:p>
            <a:pPr lvl="0">
              <a:buClr>
                <a:schemeClr val="accent2">
                  <a:lumMod val="50000"/>
                </a:schemeClr>
              </a:buClr>
              <a:buFont typeface="Arial" pitchFamily="34" charset="0"/>
              <a:buChar char="•"/>
            </a:pPr>
            <a:endParaRPr lang="en-US" sz="7200" dirty="0"/>
          </a:p>
          <a:p>
            <a:pPr marL="667512" lvl="2" indent="0">
              <a:buClr>
                <a:schemeClr val="accent2">
                  <a:lumMod val="50000"/>
                </a:schemeClr>
              </a:buClr>
              <a:buNone/>
            </a:pPr>
            <a:endParaRPr lang="en-US" sz="7200" dirty="0"/>
          </a:p>
          <a:p>
            <a:pPr lvl="2">
              <a:buClr>
                <a:schemeClr val="accent2">
                  <a:lumMod val="50000"/>
                </a:schemeClr>
              </a:buClr>
              <a:buFont typeface="Courier New" panose="02070309020205020404" pitchFamily="49" charset="0"/>
              <a:buChar char="o"/>
            </a:pPr>
            <a:endParaRPr lang="en-US" sz="7200" dirty="0"/>
          </a:p>
          <a:p>
            <a:pPr marL="0" lvl="0" indent="0">
              <a:buClr>
                <a:schemeClr val="accent2">
                  <a:lumMod val="50000"/>
                </a:schemeClr>
              </a:buClr>
              <a:buNone/>
            </a:pPr>
            <a:r>
              <a:rPr lang="en-US" sz="7200" dirty="0"/>
              <a:t> </a:t>
            </a:r>
          </a:p>
          <a:p>
            <a:pPr lvl="0">
              <a:buClr>
                <a:schemeClr val="accent2">
                  <a:lumMod val="50000"/>
                </a:schemeClr>
              </a:buClr>
              <a:buFont typeface="Arial" pitchFamily="34" charset="0"/>
              <a:buChar char="•"/>
            </a:pPr>
            <a:endParaRPr lang="en-US" sz="7200" dirty="0"/>
          </a:p>
          <a:p>
            <a:endParaRPr lang="en-US" dirty="0"/>
          </a:p>
        </p:txBody>
      </p:sp>
      <p:pic>
        <p:nvPicPr>
          <p:cNvPr id="7174" name="Picture 6" descr="turner-media-kit">
            <a:extLst>
              <a:ext uri="{FF2B5EF4-FFF2-40B4-BE49-F238E27FC236}">
                <a16:creationId xmlns:a16="http://schemas.microsoft.com/office/drawing/2014/main" id="{05192973-B321-453A-8280-4083F86A65D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8800" y="3048000"/>
            <a:ext cx="2667000" cy="2209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24176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14400"/>
            <a:ext cx="8229600" cy="609600"/>
          </a:xfrm>
        </p:spPr>
        <p:txBody>
          <a:bodyPr>
            <a:normAutofit fontScale="90000"/>
          </a:bodyPr>
          <a:lstStyle/>
          <a:p>
            <a:r>
              <a:rPr lang="en-US" sz="4000" b="1" dirty="0"/>
              <a:t>How to Become Your Own Publicist </a:t>
            </a:r>
            <a:r>
              <a:rPr lang="en-US" sz="2000" b="1" dirty="0"/>
              <a:t>(cont’d)</a:t>
            </a:r>
            <a:r>
              <a:rPr lang="en-US" b="1" dirty="0"/>
              <a:t>	</a:t>
            </a:r>
          </a:p>
        </p:txBody>
      </p:sp>
      <p:sp>
        <p:nvSpPr>
          <p:cNvPr id="3" name="Content Placeholder 2"/>
          <p:cNvSpPr>
            <a:spLocks noGrp="1"/>
          </p:cNvSpPr>
          <p:nvPr>
            <p:ph idx="1"/>
          </p:nvPr>
        </p:nvSpPr>
        <p:spPr>
          <a:xfrm>
            <a:off x="457200" y="1676400"/>
            <a:ext cx="8229600" cy="5029200"/>
          </a:xfrm>
        </p:spPr>
        <p:txBody>
          <a:bodyPr>
            <a:normAutofit fontScale="25000" lnSpcReduction="20000"/>
          </a:bodyPr>
          <a:lstStyle/>
          <a:p>
            <a:pPr lvl="0">
              <a:buClr>
                <a:schemeClr val="accent2">
                  <a:lumMod val="50000"/>
                </a:schemeClr>
              </a:buClr>
              <a:buFont typeface="Arial" pitchFamily="34" charset="0"/>
              <a:buChar char="•"/>
            </a:pPr>
            <a:r>
              <a:rPr lang="en-US" sz="6200" dirty="0"/>
              <a:t>Learn to Write a Press Release or Hire Someone to Write Them for You </a:t>
            </a:r>
          </a:p>
          <a:p>
            <a:pPr lvl="1">
              <a:buClr>
                <a:schemeClr val="accent2">
                  <a:lumMod val="50000"/>
                </a:schemeClr>
              </a:buClr>
              <a:buFont typeface="Courier New" panose="02070309020205020404" pitchFamily="49" charset="0"/>
              <a:buChar char="o"/>
            </a:pPr>
            <a:r>
              <a:rPr lang="en-US" sz="6200" dirty="0"/>
              <a:t>Press releases are the principal tool to get your news in front of the media </a:t>
            </a:r>
          </a:p>
          <a:p>
            <a:pPr lvl="1">
              <a:buClr>
                <a:schemeClr val="accent2">
                  <a:lumMod val="50000"/>
                </a:schemeClr>
              </a:buClr>
              <a:buFont typeface="Courier New" panose="02070309020205020404" pitchFamily="49" charset="0"/>
              <a:buChar char="o"/>
            </a:pPr>
            <a:r>
              <a:rPr lang="en-US" sz="6200" dirty="0"/>
              <a:t>What makes news:</a:t>
            </a:r>
          </a:p>
          <a:p>
            <a:pPr lvl="2">
              <a:buClr>
                <a:schemeClr val="accent2">
                  <a:lumMod val="50000"/>
                </a:schemeClr>
              </a:buClr>
              <a:buFont typeface="Courier New" panose="02070309020205020404" pitchFamily="49" charset="0"/>
              <a:buChar char="o"/>
            </a:pPr>
            <a:r>
              <a:rPr lang="en-US" sz="5900" dirty="0"/>
              <a:t>Timing – is it really new?</a:t>
            </a:r>
          </a:p>
          <a:p>
            <a:pPr lvl="2">
              <a:buClr>
                <a:schemeClr val="accent2">
                  <a:lumMod val="50000"/>
                </a:schemeClr>
              </a:buClr>
              <a:buFont typeface="Courier New" panose="02070309020205020404" pitchFamily="49" charset="0"/>
              <a:buChar char="o"/>
            </a:pPr>
            <a:r>
              <a:rPr lang="en-US" sz="5900" dirty="0"/>
              <a:t>Is a particular media interested in this topic?</a:t>
            </a:r>
          </a:p>
          <a:p>
            <a:pPr lvl="2">
              <a:buClr>
                <a:schemeClr val="accent2">
                  <a:lumMod val="50000"/>
                </a:schemeClr>
              </a:buClr>
              <a:buFont typeface="Courier New" panose="02070309020205020404" pitchFamily="49" charset="0"/>
              <a:buChar char="o"/>
            </a:pPr>
            <a:r>
              <a:rPr lang="en-US" sz="5900" dirty="0"/>
              <a:t>Is it significantly different from what already exists?</a:t>
            </a:r>
          </a:p>
          <a:p>
            <a:pPr lvl="2">
              <a:buClr>
                <a:schemeClr val="accent2">
                  <a:lumMod val="50000"/>
                </a:schemeClr>
              </a:buClr>
              <a:buFont typeface="Courier New" panose="02070309020205020404" pitchFamily="49" charset="0"/>
              <a:buChar char="o"/>
            </a:pPr>
            <a:r>
              <a:rPr lang="en-US" sz="5900" dirty="0"/>
              <a:t>Is it important in some way to a particular group of people?</a:t>
            </a:r>
          </a:p>
          <a:p>
            <a:pPr lvl="2">
              <a:buClr>
                <a:schemeClr val="accent2">
                  <a:lumMod val="50000"/>
                </a:schemeClr>
              </a:buClr>
              <a:buFont typeface="Courier New" panose="02070309020205020404" pitchFamily="49" charset="0"/>
              <a:buChar char="o"/>
            </a:pPr>
            <a:r>
              <a:rPr lang="en-US" sz="5900" dirty="0"/>
              <a:t>Here’s the link to a press release template </a:t>
            </a:r>
            <a:r>
              <a:rPr lang="en-US" sz="5900" dirty="0">
                <a:hlinkClick r:id="rId2"/>
              </a:rPr>
              <a:t>https://ereleases.com/press-release-template/</a:t>
            </a:r>
            <a:endParaRPr lang="en-US" sz="5900" dirty="0"/>
          </a:p>
          <a:p>
            <a:pPr lvl="0">
              <a:buClr>
                <a:schemeClr val="accent2">
                  <a:lumMod val="50000"/>
                </a:schemeClr>
              </a:buClr>
              <a:buFont typeface="Arial" panose="020B0604020202020204" pitchFamily="34" charset="0"/>
              <a:buChar char="•"/>
            </a:pPr>
            <a:r>
              <a:rPr lang="en-US" sz="6200" dirty="0"/>
              <a:t>Send Press Releases</a:t>
            </a:r>
          </a:p>
          <a:p>
            <a:pPr lvl="1">
              <a:buClr>
                <a:schemeClr val="accent2">
                  <a:lumMod val="50000"/>
                </a:schemeClr>
              </a:buClr>
              <a:buFont typeface="Courier New" panose="02070309020205020404" pitchFamily="49" charset="0"/>
              <a:buChar char="o"/>
            </a:pPr>
            <a:r>
              <a:rPr lang="en-US" sz="6200" dirty="0"/>
              <a:t>Use a paid PR service- dependable, but cost</a:t>
            </a:r>
          </a:p>
          <a:p>
            <a:pPr lvl="1">
              <a:buClr>
                <a:schemeClr val="accent2">
                  <a:lumMod val="50000"/>
                </a:schemeClr>
              </a:buClr>
              <a:buFont typeface="Courier New" panose="02070309020205020404" pitchFamily="49" charset="0"/>
              <a:buChar char="o"/>
            </a:pPr>
            <a:r>
              <a:rPr lang="en-US" sz="6200" dirty="0"/>
              <a:t>Use a free service – free but not all are reliable</a:t>
            </a:r>
          </a:p>
          <a:p>
            <a:pPr lvl="1">
              <a:buClr>
                <a:schemeClr val="accent2">
                  <a:lumMod val="50000"/>
                </a:schemeClr>
              </a:buClr>
              <a:buFont typeface="Courier New" panose="02070309020205020404" pitchFamily="49" charset="0"/>
              <a:buChar char="o"/>
            </a:pPr>
            <a:r>
              <a:rPr lang="en-US" sz="6200" dirty="0"/>
              <a:t>Create your own emailing list and send them yourself.</a:t>
            </a:r>
          </a:p>
          <a:p>
            <a:pPr lvl="1">
              <a:buClr>
                <a:schemeClr val="accent2">
                  <a:lumMod val="50000"/>
                </a:schemeClr>
              </a:buClr>
              <a:buFont typeface="Courier New" panose="02070309020205020404" pitchFamily="49" charset="0"/>
              <a:buChar char="o"/>
            </a:pPr>
            <a:r>
              <a:rPr lang="en-US" sz="6200" dirty="0"/>
              <a:t>BQB/WriteLife uses www.PRlog.org</a:t>
            </a:r>
          </a:p>
          <a:p>
            <a:pPr lvl="2">
              <a:buClr>
                <a:schemeClr val="accent2">
                  <a:lumMod val="50000"/>
                </a:schemeClr>
              </a:buClr>
              <a:buFont typeface="Courier New" panose="02070309020205020404" pitchFamily="49" charset="0"/>
              <a:buChar char="o"/>
            </a:pPr>
            <a:endParaRPr lang="en-US" sz="4500" dirty="0"/>
          </a:p>
          <a:p>
            <a:pPr marL="0" lvl="0" indent="0">
              <a:buClr>
                <a:schemeClr val="accent2">
                  <a:lumMod val="50000"/>
                </a:schemeClr>
              </a:buClr>
              <a:buNone/>
            </a:pPr>
            <a:endParaRPr lang="en-US" sz="1800" dirty="0"/>
          </a:p>
          <a:p>
            <a:pPr lvl="0">
              <a:buClr>
                <a:schemeClr val="accent2">
                  <a:lumMod val="50000"/>
                </a:schemeClr>
              </a:buClr>
              <a:buFont typeface="Arial" pitchFamily="34" charset="0"/>
              <a:buChar char="•"/>
            </a:pPr>
            <a:endParaRPr lang="en-US" sz="1800" dirty="0"/>
          </a:p>
          <a:p>
            <a:pPr marL="667512" lvl="2" indent="0">
              <a:buClr>
                <a:schemeClr val="accent2">
                  <a:lumMod val="50000"/>
                </a:schemeClr>
              </a:buClr>
              <a:buNone/>
            </a:pPr>
            <a:endParaRPr lang="en-US" sz="1800" dirty="0"/>
          </a:p>
          <a:p>
            <a:pPr lvl="2">
              <a:buClr>
                <a:schemeClr val="accent2">
                  <a:lumMod val="50000"/>
                </a:schemeClr>
              </a:buClr>
              <a:buFont typeface="Courier New" panose="02070309020205020404" pitchFamily="49" charset="0"/>
              <a:buChar char="o"/>
            </a:pPr>
            <a:endParaRPr lang="en-US" sz="1800" dirty="0"/>
          </a:p>
          <a:p>
            <a:pPr marL="0" lvl="0" indent="0">
              <a:buClr>
                <a:schemeClr val="accent2">
                  <a:lumMod val="50000"/>
                </a:schemeClr>
              </a:buClr>
              <a:buNone/>
            </a:pPr>
            <a:r>
              <a:rPr lang="en-US" sz="4000" dirty="0"/>
              <a:t> </a:t>
            </a:r>
          </a:p>
          <a:p>
            <a:pPr lvl="0">
              <a:buClr>
                <a:schemeClr val="accent2">
                  <a:lumMod val="50000"/>
                </a:schemeClr>
              </a:buClr>
              <a:buFont typeface="Arial" pitchFamily="34" charset="0"/>
              <a:buChar char="•"/>
            </a:pPr>
            <a:endParaRPr lang="en-US" sz="4000" dirty="0"/>
          </a:p>
          <a:p>
            <a:endParaRPr lang="en-US" dirty="0"/>
          </a:p>
        </p:txBody>
      </p:sp>
    </p:spTree>
    <p:extLst>
      <p:ext uri="{BB962C8B-B14F-4D97-AF65-F5344CB8AC3E}">
        <p14:creationId xmlns:p14="http://schemas.microsoft.com/office/powerpoint/2010/main" val="32329869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609600"/>
          </a:xfrm>
        </p:spPr>
        <p:txBody>
          <a:bodyPr>
            <a:normAutofit fontScale="90000"/>
          </a:bodyPr>
          <a:lstStyle/>
          <a:p>
            <a:r>
              <a:rPr lang="en-US" b="1" dirty="0"/>
              <a:t>Overview	</a:t>
            </a:r>
          </a:p>
        </p:txBody>
      </p:sp>
      <p:sp>
        <p:nvSpPr>
          <p:cNvPr id="3" name="Content Placeholder 2"/>
          <p:cNvSpPr>
            <a:spLocks noGrp="1"/>
          </p:cNvSpPr>
          <p:nvPr>
            <p:ph idx="1"/>
          </p:nvPr>
        </p:nvSpPr>
        <p:spPr>
          <a:xfrm>
            <a:off x="457200" y="1447800"/>
            <a:ext cx="8229600" cy="5410200"/>
          </a:xfrm>
        </p:spPr>
        <p:txBody>
          <a:bodyPr>
            <a:normAutofit/>
          </a:bodyPr>
          <a:lstStyle/>
          <a:p>
            <a:pPr lvl="0">
              <a:buClr>
                <a:schemeClr val="accent2">
                  <a:lumMod val="50000"/>
                </a:schemeClr>
              </a:buClr>
              <a:buFont typeface="Arial" pitchFamily="34" charset="0"/>
              <a:buChar char="•"/>
            </a:pPr>
            <a:r>
              <a:rPr lang="en-US" sz="4000" dirty="0"/>
              <a:t>What Does a Publicist Do?</a:t>
            </a:r>
          </a:p>
          <a:p>
            <a:pPr lvl="0">
              <a:buClr>
                <a:schemeClr val="accent2">
                  <a:lumMod val="50000"/>
                </a:schemeClr>
              </a:buClr>
              <a:buFont typeface="Arial" pitchFamily="34" charset="0"/>
              <a:buChar char="•"/>
            </a:pPr>
            <a:r>
              <a:rPr lang="en-US" sz="4000" dirty="0"/>
              <a:t>Why Do You Need a Publicist?</a:t>
            </a:r>
          </a:p>
          <a:p>
            <a:pPr lvl="0">
              <a:buClr>
                <a:schemeClr val="accent2">
                  <a:lumMod val="50000"/>
                </a:schemeClr>
              </a:buClr>
              <a:buFont typeface="Arial" pitchFamily="34" charset="0"/>
              <a:buChar char="•"/>
            </a:pPr>
            <a:r>
              <a:rPr lang="en-US" sz="4000" dirty="0"/>
              <a:t>Hire One or Become Your Own?</a:t>
            </a:r>
          </a:p>
          <a:p>
            <a:pPr lvl="0">
              <a:buClr>
                <a:schemeClr val="accent2">
                  <a:lumMod val="50000"/>
                </a:schemeClr>
              </a:buClr>
              <a:buFont typeface="Arial" pitchFamily="34" charset="0"/>
              <a:buChar char="•"/>
            </a:pPr>
            <a:r>
              <a:rPr lang="en-US" sz="4000" dirty="0"/>
              <a:t>How to Become Your Own Publicist.</a:t>
            </a:r>
          </a:p>
          <a:p>
            <a:pPr lvl="0">
              <a:buClr>
                <a:schemeClr val="accent2">
                  <a:lumMod val="50000"/>
                </a:schemeClr>
              </a:buClr>
              <a:buNone/>
            </a:pPr>
            <a:endParaRPr lang="en-US" sz="2000" dirty="0"/>
          </a:p>
          <a:p>
            <a:endParaRPr lang="en-US" dirty="0"/>
          </a:p>
        </p:txBody>
      </p:sp>
    </p:spTree>
    <p:extLst>
      <p:ext uri="{BB962C8B-B14F-4D97-AF65-F5344CB8AC3E}">
        <p14:creationId xmlns:p14="http://schemas.microsoft.com/office/powerpoint/2010/main" val="40771010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B975AC-E053-4B17-BB22-031E8D76ABDD}"/>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14C3ADF1-4C97-4038-A500-7FF89E247DA6}"/>
              </a:ext>
            </a:extLst>
          </p:cNvPr>
          <p:cNvPicPr>
            <a:picLocks noGrp="1" noChangeAspect="1"/>
          </p:cNvPicPr>
          <p:nvPr>
            <p:ph idx="1"/>
          </p:nvPr>
        </p:nvPicPr>
        <p:blipFill>
          <a:blip r:embed="rId2"/>
          <a:stretch>
            <a:fillRect/>
          </a:stretch>
        </p:blipFill>
        <p:spPr>
          <a:xfrm>
            <a:off x="670278" y="704089"/>
            <a:ext cx="7803443" cy="5620512"/>
          </a:xfrm>
          <a:prstGeom prst="rect">
            <a:avLst/>
          </a:prstGeom>
        </p:spPr>
      </p:pic>
    </p:spTree>
    <p:extLst>
      <p:ext uri="{BB962C8B-B14F-4D97-AF65-F5344CB8AC3E}">
        <p14:creationId xmlns:p14="http://schemas.microsoft.com/office/powerpoint/2010/main" val="29047595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3EB204-1185-450E-9081-BADC0503187D}"/>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78060CF9-F0B2-4B3D-B51B-0431BB7DA6E2}"/>
              </a:ext>
            </a:extLst>
          </p:cNvPr>
          <p:cNvPicPr>
            <a:picLocks noGrp="1" noChangeAspect="1"/>
          </p:cNvPicPr>
          <p:nvPr>
            <p:ph idx="1"/>
          </p:nvPr>
        </p:nvPicPr>
        <p:blipFill>
          <a:blip r:embed="rId2"/>
          <a:stretch>
            <a:fillRect/>
          </a:stretch>
        </p:blipFill>
        <p:spPr>
          <a:xfrm>
            <a:off x="670278" y="609601"/>
            <a:ext cx="7803443" cy="5715000"/>
          </a:xfrm>
          <a:prstGeom prst="rect">
            <a:avLst/>
          </a:prstGeom>
        </p:spPr>
      </p:pic>
    </p:spTree>
    <p:extLst>
      <p:ext uri="{BB962C8B-B14F-4D97-AF65-F5344CB8AC3E}">
        <p14:creationId xmlns:p14="http://schemas.microsoft.com/office/powerpoint/2010/main" val="16317351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14400"/>
            <a:ext cx="8229600" cy="609600"/>
          </a:xfrm>
        </p:spPr>
        <p:txBody>
          <a:bodyPr>
            <a:normAutofit fontScale="90000"/>
          </a:bodyPr>
          <a:lstStyle/>
          <a:p>
            <a:r>
              <a:rPr lang="en-US" sz="4000" b="1" dirty="0"/>
              <a:t>How to Become Your Own Publicist </a:t>
            </a:r>
            <a:r>
              <a:rPr lang="en-US" sz="2000" b="1" dirty="0"/>
              <a:t>(cont’d)</a:t>
            </a:r>
            <a:r>
              <a:rPr lang="en-US" b="1" dirty="0"/>
              <a:t>	</a:t>
            </a:r>
          </a:p>
        </p:txBody>
      </p:sp>
      <p:sp>
        <p:nvSpPr>
          <p:cNvPr id="3" name="Content Placeholder 2"/>
          <p:cNvSpPr>
            <a:spLocks noGrp="1"/>
          </p:cNvSpPr>
          <p:nvPr>
            <p:ph idx="1"/>
          </p:nvPr>
        </p:nvSpPr>
        <p:spPr>
          <a:xfrm>
            <a:off x="457200" y="1676400"/>
            <a:ext cx="8229600" cy="5029200"/>
          </a:xfrm>
        </p:spPr>
        <p:txBody>
          <a:bodyPr>
            <a:normAutofit fontScale="32500" lnSpcReduction="20000"/>
          </a:bodyPr>
          <a:lstStyle/>
          <a:p>
            <a:pPr lvl="0">
              <a:buClr>
                <a:schemeClr val="accent2">
                  <a:lumMod val="50000"/>
                </a:schemeClr>
              </a:buClr>
              <a:buFont typeface="Arial" panose="020B0604020202020204" pitchFamily="34" charset="0"/>
              <a:buChar char="•"/>
            </a:pPr>
            <a:r>
              <a:rPr lang="en-US" sz="6200" dirty="0"/>
              <a:t>Extend the Life of Your Media Coverage</a:t>
            </a:r>
          </a:p>
          <a:p>
            <a:pPr lvl="1">
              <a:buClr>
                <a:schemeClr val="accent2">
                  <a:lumMod val="50000"/>
                </a:schemeClr>
              </a:buClr>
              <a:buFont typeface="Courier New" panose="02070309020205020404" pitchFamily="49" charset="0"/>
              <a:buChar char="o"/>
            </a:pPr>
            <a:r>
              <a:rPr lang="en-US" sz="6200" dirty="0"/>
              <a:t>Turn each feature or interview into its own blog post</a:t>
            </a:r>
          </a:p>
          <a:p>
            <a:pPr lvl="1">
              <a:buClr>
                <a:schemeClr val="accent2">
                  <a:lumMod val="50000"/>
                </a:schemeClr>
              </a:buClr>
              <a:buFont typeface="Courier New" panose="02070309020205020404" pitchFamily="49" charset="0"/>
              <a:buChar char="o"/>
            </a:pPr>
            <a:r>
              <a:rPr lang="en-US" sz="6200" dirty="0"/>
              <a:t>Share behind-the-scenes photos, footage or anecdotes</a:t>
            </a:r>
          </a:p>
          <a:p>
            <a:pPr lvl="1">
              <a:buClr>
                <a:schemeClr val="accent2">
                  <a:lumMod val="50000"/>
                </a:schemeClr>
              </a:buClr>
              <a:buFont typeface="Courier New" panose="02070309020205020404" pitchFamily="49" charset="0"/>
              <a:buChar char="o"/>
            </a:pPr>
            <a:r>
              <a:rPr lang="en-US" sz="6200" dirty="0"/>
              <a:t>Create a monthly or year-end slideshow of media highlights and milestones to post online</a:t>
            </a:r>
          </a:p>
          <a:p>
            <a:pPr lvl="1">
              <a:buClr>
                <a:schemeClr val="accent2">
                  <a:lumMod val="50000"/>
                </a:schemeClr>
              </a:buClr>
              <a:buFont typeface="Courier New" panose="02070309020205020404" pitchFamily="49" charset="0"/>
              <a:buChar char="o"/>
            </a:pPr>
            <a:r>
              <a:rPr lang="en-US" sz="6200" dirty="0"/>
              <a:t>BQB/WriteLife uses www.PRlog.org</a:t>
            </a:r>
          </a:p>
          <a:p>
            <a:pPr lvl="0">
              <a:buClr>
                <a:schemeClr val="accent2">
                  <a:lumMod val="50000"/>
                </a:schemeClr>
              </a:buClr>
              <a:buFont typeface="Arial" pitchFamily="34" charset="0"/>
              <a:buChar char="•"/>
            </a:pPr>
            <a:r>
              <a:rPr lang="en-US" sz="6200" dirty="0"/>
              <a:t>Find creative ways to talk about yourself as an author and your book(s)</a:t>
            </a:r>
          </a:p>
          <a:p>
            <a:pPr lvl="0">
              <a:buClr>
                <a:schemeClr val="accent2">
                  <a:lumMod val="50000"/>
                </a:schemeClr>
              </a:buClr>
              <a:buFont typeface="Arial" pitchFamily="34" charset="0"/>
              <a:buChar char="•"/>
            </a:pPr>
            <a:r>
              <a:rPr lang="en-US" sz="6200" dirty="0"/>
              <a:t>If you can’t come up with ideas, search for ideas others have used and build on them </a:t>
            </a:r>
            <a:r>
              <a:rPr lang="en-US" sz="6200" dirty="0">
                <a:hlinkClick r:id="rId2"/>
              </a:rPr>
              <a:t>http://brainzooming.com/7-ways-to-borrow-creative-ideas-with-a-clear-conscience/7342/</a:t>
            </a:r>
            <a:r>
              <a:rPr lang="en-US" sz="6200" dirty="0"/>
              <a:t> </a:t>
            </a:r>
            <a:endParaRPr lang="en-US" sz="6000" dirty="0"/>
          </a:p>
          <a:p>
            <a:pPr lvl="2">
              <a:buClr>
                <a:schemeClr val="accent2">
                  <a:lumMod val="50000"/>
                </a:schemeClr>
              </a:buClr>
              <a:buFont typeface="Courier New" panose="02070309020205020404" pitchFamily="49" charset="0"/>
              <a:buChar char="o"/>
            </a:pPr>
            <a:endParaRPr lang="en-US" sz="4500" dirty="0"/>
          </a:p>
          <a:p>
            <a:pPr marL="0" lvl="0" indent="0">
              <a:buClr>
                <a:schemeClr val="accent2">
                  <a:lumMod val="50000"/>
                </a:schemeClr>
              </a:buClr>
              <a:buNone/>
            </a:pPr>
            <a:endParaRPr lang="en-US" sz="1800" dirty="0"/>
          </a:p>
          <a:p>
            <a:pPr lvl="0">
              <a:buClr>
                <a:schemeClr val="accent2">
                  <a:lumMod val="50000"/>
                </a:schemeClr>
              </a:buClr>
              <a:buFont typeface="Arial" pitchFamily="34" charset="0"/>
              <a:buChar char="•"/>
            </a:pPr>
            <a:endParaRPr lang="en-US" sz="1800" dirty="0"/>
          </a:p>
          <a:p>
            <a:pPr marL="667512" lvl="2" indent="0">
              <a:buClr>
                <a:schemeClr val="accent2">
                  <a:lumMod val="50000"/>
                </a:schemeClr>
              </a:buClr>
              <a:buNone/>
            </a:pPr>
            <a:endParaRPr lang="en-US" sz="1800" dirty="0"/>
          </a:p>
          <a:p>
            <a:pPr lvl="2">
              <a:buClr>
                <a:schemeClr val="accent2">
                  <a:lumMod val="50000"/>
                </a:schemeClr>
              </a:buClr>
              <a:buFont typeface="Courier New" panose="02070309020205020404" pitchFamily="49" charset="0"/>
              <a:buChar char="o"/>
            </a:pPr>
            <a:endParaRPr lang="en-US" sz="1800" dirty="0"/>
          </a:p>
          <a:p>
            <a:pPr marL="0" lvl="0" indent="0">
              <a:buClr>
                <a:schemeClr val="accent2">
                  <a:lumMod val="50000"/>
                </a:schemeClr>
              </a:buClr>
              <a:buNone/>
            </a:pPr>
            <a:r>
              <a:rPr lang="en-US" sz="4000" dirty="0"/>
              <a:t> </a:t>
            </a:r>
          </a:p>
          <a:p>
            <a:pPr lvl="0">
              <a:buClr>
                <a:schemeClr val="accent2">
                  <a:lumMod val="50000"/>
                </a:schemeClr>
              </a:buClr>
              <a:buFont typeface="Arial" pitchFamily="34" charset="0"/>
              <a:buChar char="•"/>
            </a:pPr>
            <a:endParaRPr lang="en-US" sz="4000" dirty="0"/>
          </a:p>
          <a:p>
            <a:endParaRPr lang="en-US" dirty="0"/>
          </a:p>
        </p:txBody>
      </p:sp>
    </p:spTree>
    <p:extLst>
      <p:ext uri="{BB962C8B-B14F-4D97-AF65-F5344CB8AC3E}">
        <p14:creationId xmlns:p14="http://schemas.microsoft.com/office/powerpoint/2010/main" val="31178746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14400"/>
            <a:ext cx="8229600" cy="609600"/>
          </a:xfrm>
        </p:spPr>
        <p:txBody>
          <a:bodyPr>
            <a:normAutofit fontScale="90000"/>
          </a:bodyPr>
          <a:lstStyle/>
          <a:p>
            <a:r>
              <a:rPr lang="en-US" sz="4000" b="1" dirty="0"/>
              <a:t>How to Become Your Own Publicist </a:t>
            </a:r>
            <a:r>
              <a:rPr lang="en-US" sz="1800" b="1" dirty="0"/>
              <a:t>(cont’d)</a:t>
            </a:r>
            <a:r>
              <a:rPr lang="en-US" b="1" dirty="0"/>
              <a:t>	</a:t>
            </a:r>
          </a:p>
        </p:txBody>
      </p:sp>
      <p:sp>
        <p:nvSpPr>
          <p:cNvPr id="3" name="Content Placeholder 2"/>
          <p:cNvSpPr>
            <a:spLocks noGrp="1"/>
          </p:cNvSpPr>
          <p:nvPr>
            <p:ph idx="1"/>
          </p:nvPr>
        </p:nvSpPr>
        <p:spPr>
          <a:xfrm>
            <a:off x="457200" y="1524000"/>
            <a:ext cx="8229600" cy="5181600"/>
          </a:xfrm>
        </p:spPr>
        <p:txBody>
          <a:bodyPr>
            <a:normAutofit fontScale="92500" lnSpcReduction="10000"/>
          </a:bodyPr>
          <a:lstStyle/>
          <a:p>
            <a:pPr marL="0" lvl="0" indent="0">
              <a:buClr>
                <a:schemeClr val="accent2">
                  <a:lumMod val="50000"/>
                </a:schemeClr>
              </a:buClr>
              <a:buNone/>
            </a:pPr>
            <a:r>
              <a:rPr lang="en-US" b="1" dirty="0"/>
              <a:t>Setting Up Events</a:t>
            </a:r>
          </a:p>
          <a:p>
            <a:pPr lvl="0">
              <a:buClr>
                <a:schemeClr val="accent2">
                  <a:lumMod val="50000"/>
                </a:schemeClr>
              </a:buClr>
              <a:buFont typeface="Arial" panose="020B0604020202020204" pitchFamily="34" charset="0"/>
              <a:buChar char="•"/>
            </a:pPr>
            <a:r>
              <a:rPr lang="en-US" dirty="0"/>
              <a:t>Bookstore events (There are detailed Slides in our author portal on how to do this).</a:t>
            </a:r>
          </a:p>
          <a:p>
            <a:pPr lvl="0">
              <a:buClr>
                <a:schemeClr val="accent2">
                  <a:lumMod val="50000"/>
                </a:schemeClr>
              </a:buClr>
              <a:buFont typeface="Arial" panose="020B0604020202020204" pitchFamily="34" charset="0"/>
              <a:buChar char="•"/>
            </a:pPr>
            <a:r>
              <a:rPr lang="en-US" dirty="0"/>
              <a:t>All BQB/WriteLife books are in the databases of all bookstores.</a:t>
            </a:r>
          </a:p>
          <a:p>
            <a:pPr lvl="0">
              <a:buClr>
                <a:schemeClr val="accent2">
                  <a:lumMod val="50000"/>
                </a:schemeClr>
              </a:buClr>
              <a:buFont typeface="Arial" panose="020B0604020202020204" pitchFamily="34" charset="0"/>
              <a:buChar char="•"/>
            </a:pPr>
            <a:r>
              <a:rPr lang="en-US" dirty="0"/>
              <a:t>Check out library events as well.</a:t>
            </a:r>
          </a:p>
          <a:p>
            <a:pPr lvl="0">
              <a:buClr>
                <a:schemeClr val="accent2">
                  <a:lumMod val="50000"/>
                </a:schemeClr>
              </a:buClr>
              <a:buFont typeface="Arial" panose="020B0604020202020204" pitchFamily="34" charset="0"/>
              <a:buChar char="•"/>
            </a:pPr>
            <a:r>
              <a:rPr lang="en-US" dirty="0"/>
              <a:t>If bookstores or libraries have book clubs or reading groups, offer to speak at them. </a:t>
            </a:r>
          </a:p>
          <a:p>
            <a:pPr lvl="0">
              <a:buClr>
                <a:schemeClr val="accent2">
                  <a:lumMod val="50000"/>
                </a:schemeClr>
              </a:buClr>
              <a:buFont typeface="Arial" panose="020B0604020202020204" pitchFamily="34" charset="0"/>
              <a:buChar char="•"/>
            </a:pPr>
            <a:r>
              <a:rPr lang="en-US" dirty="0"/>
              <a:t>Think outside the box to schools, business events, book festivals</a:t>
            </a:r>
          </a:p>
          <a:p>
            <a:pPr lvl="0">
              <a:buClr>
                <a:schemeClr val="accent2">
                  <a:lumMod val="50000"/>
                </a:schemeClr>
              </a:buClr>
              <a:buFont typeface="Arial" panose="020B0604020202020204" pitchFamily="34" charset="0"/>
              <a:buChar char="•"/>
            </a:pPr>
            <a:r>
              <a:rPr lang="en-US" dirty="0"/>
              <a:t>Work with nonprofits to promote their cause</a:t>
            </a:r>
          </a:p>
          <a:p>
            <a:pPr lvl="0">
              <a:buClr>
                <a:schemeClr val="accent2">
                  <a:lumMod val="50000"/>
                </a:schemeClr>
              </a:buClr>
              <a:buFont typeface="Arial" panose="020B0604020202020204" pitchFamily="34" charset="0"/>
              <a:buChar char="•"/>
            </a:pPr>
            <a:r>
              <a:rPr lang="en-US" dirty="0"/>
              <a:t>Work with causes you believe in </a:t>
            </a:r>
          </a:p>
          <a:p>
            <a:pPr lvl="0">
              <a:buClr>
                <a:schemeClr val="accent2">
                  <a:lumMod val="50000"/>
                </a:schemeClr>
              </a:buClr>
              <a:buFont typeface="Arial" panose="020B0604020202020204" pitchFamily="34" charset="0"/>
              <a:buChar char="•"/>
            </a:pPr>
            <a:r>
              <a:rPr lang="en-US" dirty="0"/>
              <a:t>Consider a booth at live events </a:t>
            </a:r>
          </a:p>
          <a:p>
            <a:endParaRPr lang="en-US" dirty="0"/>
          </a:p>
        </p:txBody>
      </p:sp>
      <p:pic>
        <p:nvPicPr>
          <p:cNvPr id="4098" name="Picture 2" descr="Author Brent Jones Meet-and-Greet Events: May 2017 ...">
            <a:extLst>
              <a:ext uri="{FF2B5EF4-FFF2-40B4-BE49-F238E27FC236}">
                <a16:creationId xmlns:a16="http://schemas.microsoft.com/office/drawing/2014/main" id="{5684A369-BC17-46FA-A203-C86A659518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800" y="3009900"/>
            <a:ext cx="1609725" cy="876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94166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14400"/>
            <a:ext cx="8229600" cy="609600"/>
          </a:xfrm>
        </p:spPr>
        <p:txBody>
          <a:bodyPr>
            <a:normAutofit fontScale="90000"/>
          </a:bodyPr>
          <a:lstStyle/>
          <a:p>
            <a:r>
              <a:rPr lang="en-US" sz="4000" b="1" dirty="0"/>
              <a:t>How to Become Your Own Publicist </a:t>
            </a:r>
            <a:r>
              <a:rPr lang="en-US" sz="1800" b="1" dirty="0"/>
              <a:t>(cont’d)</a:t>
            </a:r>
            <a:r>
              <a:rPr lang="en-US" b="1" dirty="0"/>
              <a:t>	</a:t>
            </a:r>
          </a:p>
        </p:txBody>
      </p:sp>
      <p:sp>
        <p:nvSpPr>
          <p:cNvPr id="3" name="Content Placeholder 2"/>
          <p:cNvSpPr>
            <a:spLocks noGrp="1"/>
          </p:cNvSpPr>
          <p:nvPr>
            <p:ph idx="1"/>
          </p:nvPr>
        </p:nvSpPr>
        <p:spPr>
          <a:xfrm>
            <a:off x="457200" y="1524000"/>
            <a:ext cx="8229600" cy="5181600"/>
          </a:xfrm>
        </p:spPr>
        <p:txBody>
          <a:bodyPr>
            <a:normAutofit/>
          </a:bodyPr>
          <a:lstStyle/>
          <a:p>
            <a:pPr marL="0" lvl="0" indent="0">
              <a:buClr>
                <a:schemeClr val="accent2">
                  <a:lumMod val="50000"/>
                </a:schemeClr>
              </a:buClr>
              <a:buNone/>
            </a:pPr>
            <a:r>
              <a:rPr lang="en-US" b="1" dirty="0"/>
              <a:t>Setting Up Events</a:t>
            </a:r>
          </a:p>
          <a:p>
            <a:pPr lvl="0">
              <a:buClr>
                <a:schemeClr val="accent2">
                  <a:lumMod val="50000"/>
                </a:schemeClr>
              </a:buClr>
              <a:buFont typeface="Arial" panose="020B0604020202020204" pitchFamily="34" charset="0"/>
              <a:buChar char="•"/>
            </a:pPr>
            <a:r>
              <a:rPr lang="en-US" dirty="0"/>
              <a:t>Check out local, regional, and national book events and find out how to apply to be a featured author; then make your pitch</a:t>
            </a:r>
          </a:p>
          <a:p>
            <a:pPr lvl="1">
              <a:buClr>
                <a:schemeClr val="accent2">
                  <a:lumMod val="50000"/>
                </a:schemeClr>
              </a:buClr>
              <a:buFont typeface="Arial" panose="020B0604020202020204" pitchFamily="34" charset="0"/>
              <a:buChar char="•"/>
            </a:pPr>
            <a:r>
              <a:rPr lang="en-US" dirty="0"/>
              <a:t>BQB/WriteLife gets opportunities through IPG and when appropriate, passes them on to our authors </a:t>
            </a:r>
          </a:p>
          <a:p>
            <a:pPr lvl="0">
              <a:buClr>
                <a:schemeClr val="accent2">
                  <a:lumMod val="50000"/>
                </a:schemeClr>
              </a:buClr>
              <a:buFont typeface="Arial" panose="020B0604020202020204" pitchFamily="34" charset="0"/>
              <a:buChar char="•"/>
            </a:pPr>
            <a:r>
              <a:rPr lang="en-US" dirty="0"/>
              <a:t>Keep in mind that when publicists are searching out and setting up events, their main goal for any event is to build your brand and your fanbase, not sell books. Once a brand and fanbase are built, the book sales will follow. </a:t>
            </a:r>
          </a:p>
          <a:p>
            <a:pPr marL="0" lvl="0" indent="0">
              <a:buClr>
                <a:schemeClr val="accent2">
                  <a:lumMod val="50000"/>
                </a:schemeClr>
              </a:buClr>
              <a:buNone/>
            </a:pPr>
            <a:r>
              <a:rPr lang="en-US" dirty="0"/>
              <a:t> </a:t>
            </a:r>
          </a:p>
          <a:p>
            <a:endParaRPr lang="en-US" dirty="0"/>
          </a:p>
        </p:txBody>
      </p:sp>
    </p:spTree>
    <p:extLst>
      <p:ext uri="{BB962C8B-B14F-4D97-AF65-F5344CB8AC3E}">
        <p14:creationId xmlns:p14="http://schemas.microsoft.com/office/powerpoint/2010/main" val="552713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14400"/>
            <a:ext cx="8229600" cy="609600"/>
          </a:xfrm>
        </p:spPr>
        <p:txBody>
          <a:bodyPr>
            <a:normAutofit fontScale="90000"/>
          </a:bodyPr>
          <a:lstStyle/>
          <a:p>
            <a:r>
              <a:rPr lang="en-US" sz="4000" b="1" dirty="0"/>
              <a:t>How to Become Your Own Publicist </a:t>
            </a:r>
            <a:r>
              <a:rPr lang="en-US" sz="1800" b="1" dirty="0"/>
              <a:t>(cont’d)</a:t>
            </a:r>
            <a:r>
              <a:rPr lang="en-US" b="1" dirty="0"/>
              <a:t>	</a:t>
            </a:r>
          </a:p>
        </p:txBody>
      </p:sp>
      <p:sp>
        <p:nvSpPr>
          <p:cNvPr id="3" name="Content Placeholder 2"/>
          <p:cNvSpPr>
            <a:spLocks noGrp="1"/>
          </p:cNvSpPr>
          <p:nvPr>
            <p:ph idx="1"/>
          </p:nvPr>
        </p:nvSpPr>
        <p:spPr>
          <a:xfrm>
            <a:off x="457200" y="1524000"/>
            <a:ext cx="8229600" cy="5181600"/>
          </a:xfrm>
        </p:spPr>
        <p:txBody>
          <a:bodyPr>
            <a:normAutofit fontScale="25000" lnSpcReduction="20000"/>
          </a:bodyPr>
          <a:lstStyle/>
          <a:p>
            <a:pPr marL="0" lvl="0" indent="0">
              <a:buClr>
                <a:schemeClr val="accent2">
                  <a:lumMod val="50000"/>
                </a:schemeClr>
              </a:buClr>
              <a:buNone/>
            </a:pPr>
            <a:r>
              <a:rPr lang="en-US" sz="8000" b="1" dirty="0"/>
              <a:t>Organizing a Book Tour</a:t>
            </a:r>
          </a:p>
          <a:p>
            <a:pPr lvl="0">
              <a:buClr>
                <a:schemeClr val="accent2">
                  <a:lumMod val="50000"/>
                </a:schemeClr>
              </a:buClr>
              <a:buFont typeface="Arial" panose="020B0604020202020204" pitchFamily="34" charset="0"/>
              <a:buChar char="•"/>
            </a:pPr>
            <a:r>
              <a:rPr lang="en-US" sz="8000" dirty="0"/>
              <a:t>Create a timeframe for your tour</a:t>
            </a:r>
          </a:p>
          <a:p>
            <a:pPr lvl="0">
              <a:buClr>
                <a:schemeClr val="accent2">
                  <a:lumMod val="50000"/>
                </a:schemeClr>
              </a:buClr>
              <a:buFont typeface="Arial" panose="020B0604020202020204" pitchFamily="34" charset="0"/>
              <a:buChar char="•"/>
            </a:pPr>
            <a:r>
              <a:rPr lang="en-US" sz="8000" dirty="0"/>
              <a:t>Allow a 2-3 month lead time for setting up events</a:t>
            </a:r>
          </a:p>
          <a:p>
            <a:pPr lvl="0">
              <a:buClr>
                <a:schemeClr val="accent2">
                  <a:lumMod val="50000"/>
                </a:schemeClr>
              </a:buClr>
              <a:buFont typeface="Arial" panose="020B0604020202020204" pitchFamily="34" charset="0"/>
              <a:buChar char="•"/>
            </a:pPr>
            <a:r>
              <a:rPr lang="en-US" sz="8000" dirty="0"/>
              <a:t>Decide on the geographical area of your tour</a:t>
            </a:r>
          </a:p>
          <a:p>
            <a:pPr lvl="0">
              <a:buClr>
                <a:schemeClr val="accent2">
                  <a:lumMod val="50000"/>
                </a:schemeClr>
              </a:buClr>
              <a:buFont typeface="Arial" panose="020B0604020202020204" pitchFamily="34" charset="0"/>
              <a:buChar char="•"/>
            </a:pPr>
            <a:r>
              <a:rPr lang="en-US" sz="8000" dirty="0"/>
              <a:t>Designate the cities and/or towns you want to consider</a:t>
            </a:r>
          </a:p>
          <a:p>
            <a:pPr lvl="0">
              <a:buClr>
                <a:schemeClr val="accent2">
                  <a:lumMod val="50000"/>
                </a:schemeClr>
              </a:buClr>
              <a:buFont typeface="Arial" panose="020B0604020202020204" pitchFamily="34" charset="0"/>
              <a:buChar char="•"/>
            </a:pPr>
            <a:r>
              <a:rPr lang="en-US" sz="8000" dirty="0"/>
              <a:t>Make a list of the bookstores/events that you’d like to do</a:t>
            </a:r>
          </a:p>
          <a:p>
            <a:pPr lvl="0">
              <a:buClr>
                <a:schemeClr val="accent2">
                  <a:lumMod val="50000"/>
                </a:schemeClr>
              </a:buClr>
              <a:buFont typeface="Arial" panose="020B0604020202020204" pitchFamily="34" charset="0"/>
              <a:buChar char="•"/>
            </a:pPr>
            <a:r>
              <a:rPr lang="en-US" sz="8000" dirty="0"/>
              <a:t>Think outside the box – depending on your book and book topic</a:t>
            </a:r>
          </a:p>
          <a:p>
            <a:pPr lvl="0">
              <a:buClr>
                <a:schemeClr val="accent2">
                  <a:lumMod val="50000"/>
                </a:schemeClr>
              </a:buClr>
              <a:buFont typeface="Arial" panose="020B0604020202020204" pitchFamily="34" charset="0"/>
              <a:buChar char="•"/>
            </a:pPr>
            <a:r>
              <a:rPr lang="en-US" sz="8000" dirty="0"/>
              <a:t>Send out author press kits and a copy of your book to those you’d like to set up an event with along with a letter that expresses your interest and the date(s) you will be in their area</a:t>
            </a:r>
          </a:p>
          <a:p>
            <a:pPr lvl="0">
              <a:buClr>
                <a:schemeClr val="accent2">
                  <a:lumMod val="50000"/>
                </a:schemeClr>
              </a:buClr>
              <a:buFont typeface="Arial" panose="020B0604020202020204" pitchFamily="34" charset="0"/>
              <a:buChar char="•"/>
            </a:pPr>
            <a:r>
              <a:rPr lang="en-US" sz="8000" dirty="0"/>
              <a:t>Place follow up calls to the bookstores/venues</a:t>
            </a:r>
          </a:p>
          <a:p>
            <a:pPr lvl="0">
              <a:buClr>
                <a:schemeClr val="accent2">
                  <a:lumMod val="50000"/>
                </a:schemeClr>
              </a:buClr>
              <a:buFont typeface="Arial" panose="020B0604020202020204" pitchFamily="34" charset="0"/>
              <a:buChar char="•"/>
            </a:pPr>
            <a:r>
              <a:rPr lang="en-US" sz="8000" dirty="0"/>
              <a:t>After events are set, plan your travel itinerary</a:t>
            </a:r>
          </a:p>
          <a:p>
            <a:pPr lvl="1">
              <a:buClr>
                <a:schemeClr val="accent2">
                  <a:lumMod val="50000"/>
                </a:schemeClr>
              </a:buClr>
              <a:buFont typeface="Arial" panose="020B0604020202020204" pitchFamily="34" charset="0"/>
              <a:buChar char="•"/>
            </a:pPr>
            <a:r>
              <a:rPr lang="en-US" sz="8000" dirty="0"/>
              <a:t>There are inexpensive ways to travel and stay – don’t let budget stop you from doing a book tour</a:t>
            </a:r>
          </a:p>
          <a:p>
            <a:pPr lvl="1">
              <a:buClr>
                <a:schemeClr val="accent2">
                  <a:lumMod val="50000"/>
                </a:schemeClr>
              </a:buClr>
              <a:buFont typeface="Arial" panose="020B0604020202020204" pitchFamily="34" charset="0"/>
              <a:buChar char="•"/>
            </a:pPr>
            <a:r>
              <a:rPr lang="en-US" sz="8000" dirty="0"/>
              <a:t>One author I know drove, camped, and stayed with friends</a:t>
            </a:r>
          </a:p>
          <a:p>
            <a:pPr lvl="2">
              <a:buClr>
                <a:schemeClr val="accent2">
                  <a:lumMod val="50000"/>
                </a:schemeClr>
              </a:buClr>
              <a:buFont typeface="Courier New" panose="02070309020205020404" pitchFamily="49" charset="0"/>
              <a:buChar char="o"/>
            </a:pPr>
            <a:endParaRPr lang="en-US" sz="4500" dirty="0"/>
          </a:p>
          <a:p>
            <a:pPr marL="0" lvl="0" indent="0">
              <a:buClr>
                <a:schemeClr val="accent2">
                  <a:lumMod val="50000"/>
                </a:schemeClr>
              </a:buClr>
              <a:buNone/>
            </a:pPr>
            <a:endParaRPr lang="en-US" sz="1800" dirty="0"/>
          </a:p>
          <a:p>
            <a:pPr lvl="0">
              <a:buClr>
                <a:schemeClr val="accent2">
                  <a:lumMod val="50000"/>
                </a:schemeClr>
              </a:buClr>
              <a:buFont typeface="Arial" pitchFamily="34" charset="0"/>
              <a:buChar char="•"/>
            </a:pPr>
            <a:endParaRPr lang="en-US" sz="1800" dirty="0"/>
          </a:p>
          <a:p>
            <a:pPr marL="667512" lvl="2" indent="0">
              <a:buClr>
                <a:schemeClr val="accent2">
                  <a:lumMod val="50000"/>
                </a:schemeClr>
              </a:buClr>
              <a:buNone/>
            </a:pPr>
            <a:endParaRPr lang="en-US" sz="1800" dirty="0"/>
          </a:p>
          <a:p>
            <a:pPr lvl="2">
              <a:buClr>
                <a:schemeClr val="accent2">
                  <a:lumMod val="50000"/>
                </a:schemeClr>
              </a:buClr>
              <a:buFont typeface="Courier New" panose="02070309020205020404" pitchFamily="49" charset="0"/>
              <a:buChar char="o"/>
            </a:pPr>
            <a:endParaRPr lang="en-US" sz="1800" dirty="0"/>
          </a:p>
          <a:p>
            <a:pPr marL="0" lvl="0" indent="0">
              <a:buClr>
                <a:schemeClr val="accent2">
                  <a:lumMod val="50000"/>
                </a:schemeClr>
              </a:buClr>
              <a:buNone/>
            </a:pPr>
            <a:r>
              <a:rPr lang="en-US" sz="4000" dirty="0"/>
              <a:t> </a:t>
            </a:r>
          </a:p>
          <a:p>
            <a:pPr lvl="0">
              <a:buClr>
                <a:schemeClr val="accent2">
                  <a:lumMod val="50000"/>
                </a:schemeClr>
              </a:buClr>
              <a:buFont typeface="Arial" pitchFamily="34" charset="0"/>
              <a:buChar char="•"/>
            </a:pPr>
            <a:endParaRPr lang="en-US" sz="4000" dirty="0"/>
          </a:p>
          <a:p>
            <a:endParaRPr lang="en-US" dirty="0"/>
          </a:p>
        </p:txBody>
      </p:sp>
    </p:spTree>
    <p:extLst>
      <p:ext uri="{BB962C8B-B14F-4D97-AF65-F5344CB8AC3E}">
        <p14:creationId xmlns:p14="http://schemas.microsoft.com/office/powerpoint/2010/main" val="15586040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14400"/>
            <a:ext cx="8229600" cy="609600"/>
          </a:xfrm>
        </p:spPr>
        <p:txBody>
          <a:bodyPr>
            <a:normAutofit fontScale="90000"/>
          </a:bodyPr>
          <a:lstStyle/>
          <a:p>
            <a:r>
              <a:rPr lang="en-US" sz="4000" b="1" dirty="0"/>
              <a:t>How to Become Your Own Publicist </a:t>
            </a:r>
            <a:r>
              <a:rPr lang="en-US" sz="1800" b="1" dirty="0"/>
              <a:t>(cont’d)</a:t>
            </a:r>
            <a:r>
              <a:rPr lang="en-US" b="1" dirty="0"/>
              <a:t>	</a:t>
            </a:r>
          </a:p>
        </p:txBody>
      </p:sp>
      <p:sp>
        <p:nvSpPr>
          <p:cNvPr id="3" name="Content Placeholder 2"/>
          <p:cNvSpPr>
            <a:spLocks noGrp="1"/>
          </p:cNvSpPr>
          <p:nvPr>
            <p:ph idx="1"/>
          </p:nvPr>
        </p:nvSpPr>
        <p:spPr>
          <a:xfrm>
            <a:off x="457200" y="1524000"/>
            <a:ext cx="8229600" cy="5181600"/>
          </a:xfrm>
        </p:spPr>
        <p:txBody>
          <a:bodyPr>
            <a:normAutofit/>
          </a:bodyPr>
          <a:lstStyle/>
          <a:p>
            <a:pPr>
              <a:buClr>
                <a:schemeClr val="accent2">
                  <a:lumMod val="50000"/>
                </a:schemeClr>
              </a:buClr>
              <a:buFont typeface="Arial" panose="020B0604020202020204" pitchFamily="34" charset="0"/>
              <a:buChar char="•"/>
            </a:pPr>
            <a:r>
              <a:rPr lang="en-US" sz="2000" dirty="0"/>
              <a:t>When your tour begins, contact book-oriented radio shows, newspaper lifestyle sections, and alternative weeklies along the way. Media typically needs just a few days notice.</a:t>
            </a:r>
          </a:p>
          <a:p>
            <a:pPr lvl="0">
              <a:buClr>
                <a:schemeClr val="accent2">
                  <a:lumMod val="50000"/>
                </a:schemeClr>
              </a:buClr>
              <a:buFont typeface="Arial" panose="020B0604020202020204" pitchFamily="34" charset="0"/>
              <a:buChar char="•"/>
            </a:pPr>
            <a:r>
              <a:rPr lang="en-US" sz="2000" dirty="0"/>
              <a:t>If you are going to try to pitch TV shows in the different areas you will be visiting, that needs to be done well in advance. </a:t>
            </a:r>
          </a:p>
          <a:p>
            <a:pPr lvl="0">
              <a:buClr>
                <a:schemeClr val="accent2">
                  <a:lumMod val="50000"/>
                </a:schemeClr>
              </a:buClr>
              <a:buFont typeface="Arial" panose="020B0604020202020204" pitchFamily="34" charset="0"/>
              <a:buChar char="•"/>
            </a:pPr>
            <a:r>
              <a:rPr lang="en-US" sz="2000" dirty="0"/>
              <a:t>Use social media to promote your events as well.</a:t>
            </a:r>
          </a:p>
          <a:p>
            <a:pPr lvl="2">
              <a:buClr>
                <a:schemeClr val="accent2">
                  <a:lumMod val="50000"/>
                </a:schemeClr>
              </a:buClr>
              <a:buFont typeface="Courier New" panose="02070309020205020404" pitchFamily="49" charset="0"/>
              <a:buChar char="o"/>
            </a:pPr>
            <a:endParaRPr lang="en-US" sz="4500" dirty="0"/>
          </a:p>
          <a:p>
            <a:pPr marL="0" lvl="0" indent="0">
              <a:buClr>
                <a:schemeClr val="accent2">
                  <a:lumMod val="50000"/>
                </a:schemeClr>
              </a:buClr>
              <a:buNone/>
            </a:pPr>
            <a:endParaRPr lang="en-US" sz="1800" dirty="0"/>
          </a:p>
          <a:p>
            <a:pPr lvl="0">
              <a:buClr>
                <a:schemeClr val="accent2">
                  <a:lumMod val="50000"/>
                </a:schemeClr>
              </a:buClr>
              <a:buFont typeface="Arial" pitchFamily="34" charset="0"/>
              <a:buChar char="•"/>
            </a:pPr>
            <a:endParaRPr lang="en-US" sz="1800" dirty="0"/>
          </a:p>
          <a:p>
            <a:pPr marL="667512" lvl="2" indent="0">
              <a:buClr>
                <a:schemeClr val="accent2">
                  <a:lumMod val="50000"/>
                </a:schemeClr>
              </a:buClr>
              <a:buNone/>
            </a:pPr>
            <a:endParaRPr lang="en-US" sz="1800" dirty="0"/>
          </a:p>
          <a:p>
            <a:pPr lvl="2">
              <a:buClr>
                <a:schemeClr val="accent2">
                  <a:lumMod val="50000"/>
                </a:schemeClr>
              </a:buClr>
              <a:buFont typeface="Courier New" panose="02070309020205020404" pitchFamily="49" charset="0"/>
              <a:buChar char="o"/>
            </a:pPr>
            <a:endParaRPr lang="en-US" sz="1800" dirty="0"/>
          </a:p>
          <a:p>
            <a:pPr marL="0" lvl="0" indent="0">
              <a:buClr>
                <a:schemeClr val="accent2">
                  <a:lumMod val="50000"/>
                </a:schemeClr>
              </a:buClr>
              <a:buNone/>
            </a:pPr>
            <a:r>
              <a:rPr lang="en-US" sz="4000" dirty="0"/>
              <a:t> </a:t>
            </a:r>
          </a:p>
          <a:p>
            <a:pPr lvl="0">
              <a:buClr>
                <a:schemeClr val="accent2">
                  <a:lumMod val="50000"/>
                </a:schemeClr>
              </a:buClr>
              <a:buFont typeface="Arial" pitchFamily="34" charset="0"/>
              <a:buChar char="•"/>
            </a:pPr>
            <a:endParaRPr lang="en-US" sz="4000" dirty="0"/>
          </a:p>
          <a:p>
            <a:endParaRPr lang="en-US" dirty="0"/>
          </a:p>
        </p:txBody>
      </p:sp>
    </p:spTree>
    <p:extLst>
      <p:ext uri="{BB962C8B-B14F-4D97-AF65-F5344CB8AC3E}">
        <p14:creationId xmlns:p14="http://schemas.microsoft.com/office/powerpoint/2010/main" val="39285718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773B9A-B48F-4856-8648-EDB9D3010E65}"/>
              </a:ext>
            </a:extLst>
          </p:cNvPr>
          <p:cNvSpPr>
            <a:spLocks noGrp="1"/>
          </p:cNvSpPr>
          <p:nvPr>
            <p:ph type="title"/>
          </p:nvPr>
        </p:nvSpPr>
        <p:spPr/>
        <p:txBody>
          <a:bodyPr/>
          <a:lstStyle/>
          <a:p>
            <a:endParaRPr lang="en-US"/>
          </a:p>
        </p:txBody>
      </p:sp>
      <p:pic>
        <p:nvPicPr>
          <p:cNvPr id="5122" name="Picture 2" descr="http://ic.pics.livejournal.com/sjmaas/709898/76327/76327_600.jpg">
            <a:extLst>
              <a:ext uri="{FF2B5EF4-FFF2-40B4-BE49-F238E27FC236}">
                <a16:creationId xmlns:a16="http://schemas.microsoft.com/office/drawing/2014/main" id="{93755E76-DF9C-44EF-ADAC-9B44DE595B3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533400"/>
            <a:ext cx="8381999" cy="6248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39523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14400"/>
            <a:ext cx="8229600" cy="609600"/>
          </a:xfrm>
        </p:spPr>
        <p:txBody>
          <a:bodyPr>
            <a:normAutofit fontScale="90000"/>
          </a:bodyPr>
          <a:lstStyle/>
          <a:p>
            <a:r>
              <a:rPr lang="en-US" sz="4000" b="1" dirty="0"/>
              <a:t>How to Become Your Own Publicist </a:t>
            </a:r>
            <a:r>
              <a:rPr lang="en-US" sz="1800" b="1" dirty="0"/>
              <a:t>(cont’d)</a:t>
            </a:r>
            <a:r>
              <a:rPr lang="en-US" b="1" dirty="0"/>
              <a:t>	</a:t>
            </a:r>
          </a:p>
        </p:txBody>
      </p:sp>
      <p:sp>
        <p:nvSpPr>
          <p:cNvPr id="3" name="Content Placeholder 2"/>
          <p:cNvSpPr>
            <a:spLocks noGrp="1"/>
          </p:cNvSpPr>
          <p:nvPr>
            <p:ph idx="1"/>
          </p:nvPr>
        </p:nvSpPr>
        <p:spPr>
          <a:xfrm>
            <a:off x="457200" y="1524000"/>
            <a:ext cx="8229600" cy="5181600"/>
          </a:xfrm>
        </p:spPr>
        <p:txBody>
          <a:bodyPr>
            <a:normAutofit/>
          </a:bodyPr>
          <a:lstStyle/>
          <a:p>
            <a:pPr marL="0" lvl="0" indent="0">
              <a:buClr>
                <a:schemeClr val="accent2">
                  <a:lumMod val="50000"/>
                </a:schemeClr>
              </a:buClr>
              <a:buNone/>
            </a:pPr>
            <a:r>
              <a:rPr lang="en-US" sz="1800" b="1" dirty="0"/>
              <a:t>Award Applications</a:t>
            </a:r>
          </a:p>
          <a:p>
            <a:pPr marL="0" lvl="0" indent="0">
              <a:buClr>
                <a:schemeClr val="accent2">
                  <a:lumMod val="50000"/>
                </a:schemeClr>
              </a:buClr>
              <a:buNone/>
            </a:pPr>
            <a:r>
              <a:rPr lang="en-US" sz="1800" dirty="0"/>
              <a:t>Research award programs and apply where appropriate</a:t>
            </a:r>
          </a:p>
          <a:p>
            <a:pPr lvl="0">
              <a:buClr>
                <a:schemeClr val="accent2">
                  <a:lumMod val="50000"/>
                </a:schemeClr>
              </a:buClr>
              <a:buFont typeface="Arial" panose="020B0604020202020204" pitchFamily="34" charset="0"/>
              <a:buChar char="•"/>
            </a:pPr>
            <a:r>
              <a:rPr lang="en-US" sz="1800" dirty="0"/>
              <a:t>Check out award program information sent out by BQB/WriteLife</a:t>
            </a:r>
          </a:p>
          <a:p>
            <a:pPr lvl="0">
              <a:buClr>
                <a:schemeClr val="accent2">
                  <a:lumMod val="50000"/>
                </a:schemeClr>
              </a:buClr>
              <a:buFont typeface="Arial" panose="020B0604020202020204" pitchFamily="34" charset="0"/>
              <a:buChar char="•"/>
            </a:pPr>
            <a:r>
              <a:rPr lang="en-US" sz="1800" dirty="0"/>
              <a:t>Keep Jennifer, Terri, and John informed of any awards you are nominated for, place in, or win. </a:t>
            </a:r>
          </a:p>
          <a:p>
            <a:pPr lvl="1">
              <a:buClr>
                <a:schemeClr val="accent2">
                  <a:lumMod val="50000"/>
                </a:schemeClr>
              </a:buClr>
              <a:buFont typeface="Arial" panose="020B0604020202020204" pitchFamily="34" charset="0"/>
              <a:buChar char="•"/>
            </a:pPr>
            <a:r>
              <a:rPr lang="en-US" sz="1800" dirty="0"/>
              <a:t>This information is passed on to IPG, put on social media, placed in our newsletter, and sometimes put out in a press release</a:t>
            </a:r>
          </a:p>
          <a:p>
            <a:pPr lvl="1">
              <a:buClr>
                <a:schemeClr val="accent2">
                  <a:lumMod val="50000"/>
                </a:schemeClr>
              </a:buClr>
              <a:buFont typeface="Arial" panose="020B0604020202020204" pitchFamily="34" charset="0"/>
              <a:buChar char="•"/>
            </a:pPr>
            <a:r>
              <a:rPr lang="en-US" sz="1800" dirty="0"/>
              <a:t>If pdf is provided, we’ll put the emblem on your book cover file </a:t>
            </a:r>
          </a:p>
          <a:p>
            <a:pPr lvl="0">
              <a:buClr>
                <a:schemeClr val="accent2">
                  <a:lumMod val="50000"/>
                </a:schemeClr>
              </a:buClr>
              <a:buFont typeface="Arial" panose="020B0604020202020204" pitchFamily="34" charset="0"/>
              <a:buChar char="•"/>
            </a:pPr>
            <a:r>
              <a:rPr lang="en-US" sz="1800" dirty="0"/>
              <a:t>Use your media list to announce any awards you place in or win</a:t>
            </a:r>
          </a:p>
          <a:p>
            <a:pPr marL="0" lvl="0" indent="0">
              <a:buClr>
                <a:schemeClr val="accent2">
                  <a:lumMod val="50000"/>
                </a:schemeClr>
              </a:buClr>
              <a:buNone/>
            </a:pPr>
            <a:endParaRPr lang="en-US" sz="4000" dirty="0"/>
          </a:p>
          <a:p>
            <a:r>
              <a:rPr lang="en-US" dirty="0"/>
              <a:t>                             </a:t>
            </a:r>
          </a:p>
        </p:txBody>
      </p:sp>
      <p:pic>
        <p:nvPicPr>
          <p:cNvPr id="5" name="Picture 4">
            <a:extLst>
              <a:ext uri="{FF2B5EF4-FFF2-40B4-BE49-F238E27FC236}">
                <a16:creationId xmlns:a16="http://schemas.microsoft.com/office/drawing/2014/main" id="{496864A6-C9D8-4644-A2FB-FEE1EA78FA8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745" y="4567360"/>
            <a:ext cx="1181028" cy="1772198"/>
          </a:xfrm>
          <a:prstGeom prst="rect">
            <a:avLst/>
          </a:prstGeom>
        </p:spPr>
      </p:pic>
      <p:pic>
        <p:nvPicPr>
          <p:cNvPr id="7" name="Picture 6">
            <a:extLst>
              <a:ext uri="{FF2B5EF4-FFF2-40B4-BE49-F238E27FC236}">
                <a16:creationId xmlns:a16="http://schemas.microsoft.com/office/drawing/2014/main" id="{C42B24B2-0D93-4F4C-8040-F54EB01665C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00400" y="4567360"/>
            <a:ext cx="1180284" cy="1772198"/>
          </a:xfrm>
          <a:prstGeom prst="rect">
            <a:avLst/>
          </a:prstGeom>
        </p:spPr>
      </p:pic>
      <p:pic>
        <p:nvPicPr>
          <p:cNvPr id="9" name="Picture 8">
            <a:extLst>
              <a:ext uri="{FF2B5EF4-FFF2-40B4-BE49-F238E27FC236}">
                <a16:creationId xmlns:a16="http://schemas.microsoft.com/office/drawing/2014/main" id="{49ED6361-06E7-4C2E-9965-FBFB1B68976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59102" y="4598434"/>
            <a:ext cx="1180284" cy="1770426"/>
          </a:xfrm>
          <a:prstGeom prst="rect">
            <a:avLst/>
          </a:prstGeom>
        </p:spPr>
      </p:pic>
      <p:pic>
        <p:nvPicPr>
          <p:cNvPr id="17" name="Picture 16">
            <a:extLst>
              <a:ext uri="{FF2B5EF4-FFF2-40B4-BE49-F238E27FC236}">
                <a16:creationId xmlns:a16="http://schemas.microsoft.com/office/drawing/2014/main" id="{6699B519-6968-45BF-89EA-5EA6231D08B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29400" y="4591178"/>
            <a:ext cx="1165586" cy="1748380"/>
          </a:xfrm>
          <a:prstGeom prst="rect">
            <a:avLst/>
          </a:prstGeom>
        </p:spPr>
      </p:pic>
    </p:spTree>
    <p:extLst>
      <p:ext uri="{BB962C8B-B14F-4D97-AF65-F5344CB8AC3E}">
        <p14:creationId xmlns:p14="http://schemas.microsoft.com/office/powerpoint/2010/main" val="8844836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14400"/>
            <a:ext cx="8229600" cy="609600"/>
          </a:xfrm>
        </p:spPr>
        <p:txBody>
          <a:bodyPr>
            <a:normAutofit fontScale="90000"/>
          </a:bodyPr>
          <a:lstStyle/>
          <a:p>
            <a:r>
              <a:rPr lang="en-US" sz="4000" b="1" dirty="0"/>
              <a:t>How to Become Your Own Publicist </a:t>
            </a:r>
            <a:r>
              <a:rPr lang="en-US" sz="1800" b="1" dirty="0"/>
              <a:t>(cont’d)</a:t>
            </a:r>
            <a:r>
              <a:rPr lang="en-US" b="1" dirty="0"/>
              <a:t>	</a:t>
            </a:r>
          </a:p>
        </p:txBody>
      </p:sp>
      <p:sp>
        <p:nvSpPr>
          <p:cNvPr id="3" name="Content Placeholder 2"/>
          <p:cNvSpPr>
            <a:spLocks noGrp="1"/>
          </p:cNvSpPr>
          <p:nvPr>
            <p:ph idx="1"/>
          </p:nvPr>
        </p:nvSpPr>
        <p:spPr>
          <a:xfrm>
            <a:off x="457200" y="1524000"/>
            <a:ext cx="8229600" cy="5181600"/>
          </a:xfrm>
        </p:spPr>
        <p:txBody>
          <a:bodyPr>
            <a:normAutofit fontScale="55000" lnSpcReduction="20000"/>
          </a:bodyPr>
          <a:lstStyle/>
          <a:p>
            <a:pPr marL="0" indent="0">
              <a:buClr>
                <a:schemeClr val="accent2">
                  <a:lumMod val="50000"/>
                </a:schemeClr>
              </a:buClr>
              <a:buNone/>
            </a:pPr>
            <a:r>
              <a:rPr lang="en-US" sz="3300" b="1" dirty="0"/>
              <a:t>Buzz Strategies</a:t>
            </a:r>
          </a:p>
          <a:p>
            <a:pPr marL="0" lvl="0" indent="0">
              <a:buClr>
                <a:schemeClr val="accent2">
                  <a:lumMod val="50000"/>
                </a:schemeClr>
              </a:buClr>
              <a:buNone/>
            </a:pPr>
            <a:r>
              <a:rPr lang="en-US" sz="3300" dirty="0"/>
              <a:t>Buzz strategies are those that get people talking about you and your book(s)</a:t>
            </a:r>
          </a:p>
          <a:p>
            <a:pPr lvl="0">
              <a:buClr>
                <a:schemeClr val="accent2">
                  <a:lumMod val="50000"/>
                </a:schemeClr>
              </a:buClr>
              <a:buFont typeface="Arial" panose="020B0604020202020204" pitchFamily="34" charset="0"/>
              <a:buChar char="•"/>
            </a:pPr>
            <a:r>
              <a:rPr lang="en-US" sz="3100" dirty="0"/>
              <a:t>According to the Word of Mouth Marketing Association, marketing strategies that have the following attributes keep customers happy and make it easy for them to discuss a product or service with their friends and peers. Such marketing methods:</a:t>
            </a:r>
          </a:p>
          <a:p>
            <a:pPr lvl="1">
              <a:buClr>
                <a:srgbClr val="9F3748"/>
              </a:buClr>
              <a:buFont typeface="Courier New" panose="02070309020205020404" pitchFamily="49" charset="0"/>
              <a:buChar char="o"/>
            </a:pPr>
            <a:r>
              <a:rPr lang="en-US" sz="3100" dirty="0"/>
              <a:t>Encourage communications through website forums and social networks.</a:t>
            </a:r>
          </a:p>
          <a:p>
            <a:pPr lvl="1">
              <a:buClr>
                <a:srgbClr val="9F3748"/>
              </a:buClr>
              <a:buFont typeface="Courier New" panose="02070309020205020404" pitchFamily="49" charset="0"/>
              <a:buChar char="o"/>
            </a:pPr>
            <a:r>
              <a:rPr lang="en-US" sz="3100" dirty="0"/>
              <a:t>Give people something to talk about with information that can be easily shared or forwarded and publicity events that inspire people to tell others about what they saw or experienced.</a:t>
            </a:r>
          </a:p>
          <a:p>
            <a:pPr lvl="1">
              <a:buClr>
                <a:srgbClr val="9F3748"/>
              </a:buClr>
              <a:buFont typeface="Courier New" panose="02070309020205020404" pitchFamily="49" charset="0"/>
              <a:buChar char="o"/>
            </a:pPr>
            <a:r>
              <a:rPr lang="en-US" sz="3100" dirty="0"/>
              <a:t>Create communities and connect people such as user groups, fan clubs, and message boards.</a:t>
            </a:r>
          </a:p>
          <a:p>
            <a:pPr lvl="1">
              <a:buClr>
                <a:srgbClr val="9F3748"/>
              </a:buClr>
              <a:buFont typeface="Courier New" panose="02070309020205020404" pitchFamily="49" charset="0"/>
              <a:buChar char="o"/>
            </a:pPr>
            <a:r>
              <a:rPr lang="en-US" sz="3100" dirty="0"/>
              <a:t>Work with influential communities by identifying influential people and informing them about the company’s plans and encouraging them to share such data.</a:t>
            </a:r>
          </a:p>
          <a:p>
            <a:pPr lvl="1">
              <a:buClr>
                <a:srgbClr val="9F3748"/>
              </a:buClr>
              <a:buFont typeface="Courier New" panose="02070309020205020404" pitchFamily="49" charset="0"/>
              <a:buChar char="o"/>
            </a:pPr>
            <a:r>
              <a:rPr lang="en-US" sz="3100" dirty="0"/>
              <a:t>Research and listen to customer feedback which can be done by tracking online comments to social networks and collecting survey data.</a:t>
            </a:r>
          </a:p>
          <a:p>
            <a:pPr lvl="1">
              <a:buClr>
                <a:srgbClr val="9F3748"/>
              </a:buClr>
              <a:buFont typeface="Courier New" panose="02070309020205020404" pitchFamily="49" charset="0"/>
              <a:buChar char="o"/>
            </a:pPr>
            <a:r>
              <a:rPr lang="en-US" sz="3100" dirty="0"/>
              <a:t>Engage in conversation by establishing blogs and a social media presence and contributing to them on a regular basis.</a:t>
            </a:r>
            <a:r>
              <a:rPr lang="en-US" sz="4000" dirty="0"/>
              <a:t> </a:t>
            </a:r>
          </a:p>
          <a:p>
            <a:pPr marL="0" lvl="0" indent="0">
              <a:buClr>
                <a:schemeClr val="accent2">
                  <a:lumMod val="50000"/>
                </a:schemeClr>
              </a:buClr>
              <a:buNone/>
            </a:pPr>
            <a:endParaRPr lang="en-US" sz="4000" dirty="0"/>
          </a:p>
          <a:p>
            <a:endParaRPr lang="en-US" dirty="0"/>
          </a:p>
        </p:txBody>
      </p:sp>
    </p:spTree>
    <p:extLst>
      <p:ext uri="{BB962C8B-B14F-4D97-AF65-F5344CB8AC3E}">
        <p14:creationId xmlns:p14="http://schemas.microsoft.com/office/powerpoint/2010/main" val="15517016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54388-F830-44FC-B6B4-E5ED8E8064D7}"/>
              </a:ext>
            </a:extLst>
          </p:cNvPr>
          <p:cNvSpPr>
            <a:spLocks noGrp="1"/>
          </p:cNvSpPr>
          <p:nvPr>
            <p:ph type="title"/>
          </p:nvPr>
        </p:nvSpPr>
        <p:spPr/>
        <p:txBody>
          <a:bodyPr>
            <a:normAutofit/>
          </a:bodyPr>
          <a:lstStyle/>
          <a:p>
            <a:pPr algn="ctr"/>
            <a:r>
              <a:rPr lang="en-US" dirty="0"/>
              <a:t>What Does a Book Publicist Do?</a:t>
            </a:r>
          </a:p>
        </p:txBody>
      </p:sp>
      <p:sp>
        <p:nvSpPr>
          <p:cNvPr id="3" name="Content Placeholder 2">
            <a:extLst>
              <a:ext uri="{FF2B5EF4-FFF2-40B4-BE49-F238E27FC236}">
                <a16:creationId xmlns:a16="http://schemas.microsoft.com/office/drawing/2014/main" id="{8435CCE1-5480-4D3D-AB7F-CE137C563D5B}"/>
              </a:ext>
            </a:extLst>
          </p:cNvPr>
          <p:cNvSpPr>
            <a:spLocks noGrp="1"/>
          </p:cNvSpPr>
          <p:nvPr>
            <p:ph idx="1"/>
          </p:nvPr>
        </p:nvSpPr>
        <p:spPr>
          <a:xfrm>
            <a:off x="314325" y="1935479"/>
            <a:ext cx="8229600" cy="4389120"/>
          </a:xfrm>
        </p:spPr>
        <p:txBody>
          <a:bodyPr>
            <a:normAutofit/>
          </a:bodyPr>
          <a:lstStyle/>
          <a:p>
            <a:pPr lvl="1">
              <a:buClr>
                <a:srgbClr val="9F3748"/>
              </a:buClr>
              <a:buFont typeface="Arial" panose="020B0604020202020204" pitchFamily="34" charset="0"/>
              <a:buChar char="•"/>
            </a:pPr>
            <a:r>
              <a:rPr lang="en-US" sz="1800" dirty="0"/>
              <a:t>Devise and execute the book platform</a:t>
            </a:r>
          </a:p>
          <a:p>
            <a:pPr lvl="1">
              <a:buClr>
                <a:srgbClr val="9F3748"/>
              </a:buClr>
              <a:buFont typeface="Arial" panose="020B0604020202020204" pitchFamily="34" charset="0"/>
              <a:buChar char="•"/>
            </a:pPr>
            <a:r>
              <a:rPr lang="en-US" sz="1800" dirty="0"/>
              <a:t>Branding</a:t>
            </a:r>
          </a:p>
          <a:p>
            <a:pPr lvl="1">
              <a:buClr>
                <a:srgbClr val="9F3748"/>
              </a:buClr>
              <a:buFont typeface="Arial" panose="020B0604020202020204" pitchFamily="34" charset="0"/>
              <a:buChar char="•"/>
            </a:pPr>
            <a:r>
              <a:rPr lang="en-US" sz="1800" dirty="0"/>
              <a:t>Acquire Endorsements                                                      </a:t>
            </a:r>
          </a:p>
          <a:p>
            <a:pPr lvl="1">
              <a:buClr>
                <a:srgbClr val="9F3748"/>
              </a:buClr>
              <a:buFont typeface="Arial" panose="020B0604020202020204" pitchFamily="34" charset="0"/>
              <a:buChar char="•"/>
            </a:pPr>
            <a:r>
              <a:rPr lang="en-US" sz="1800" dirty="0"/>
              <a:t>Buzz strategies</a:t>
            </a:r>
          </a:p>
          <a:p>
            <a:pPr lvl="1">
              <a:buClr>
                <a:srgbClr val="9F3748"/>
              </a:buClr>
              <a:buFont typeface="Arial" panose="020B0604020202020204" pitchFamily="34" charset="0"/>
              <a:buChar char="•"/>
            </a:pPr>
            <a:r>
              <a:rPr lang="en-US" sz="1800" dirty="0"/>
              <a:t>Placements on TV, radio, in  print, with bloggers</a:t>
            </a:r>
          </a:p>
          <a:p>
            <a:pPr lvl="1">
              <a:buClr>
                <a:srgbClr val="9F3748"/>
              </a:buClr>
              <a:buFont typeface="Arial" panose="020B0604020202020204" pitchFamily="34" charset="0"/>
              <a:buChar char="•"/>
            </a:pPr>
            <a:r>
              <a:rPr lang="en-US" sz="1800" dirty="0"/>
              <a:t>Ad copy</a:t>
            </a:r>
          </a:p>
          <a:p>
            <a:pPr lvl="1">
              <a:buClr>
                <a:srgbClr val="9F3748"/>
              </a:buClr>
              <a:buFont typeface="Arial" panose="020B0604020202020204" pitchFamily="34" charset="0"/>
              <a:buChar char="•"/>
            </a:pPr>
            <a:r>
              <a:rPr lang="en-US" sz="1800" dirty="0"/>
              <a:t>Event Coordination</a:t>
            </a:r>
          </a:p>
          <a:p>
            <a:pPr lvl="1">
              <a:buClr>
                <a:srgbClr val="9F3748"/>
              </a:buClr>
              <a:buFont typeface="Arial" panose="020B0604020202020204" pitchFamily="34" charset="0"/>
              <a:buChar char="•"/>
            </a:pPr>
            <a:r>
              <a:rPr lang="en-US" sz="1800" dirty="0"/>
              <a:t>Book reading tours</a:t>
            </a:r>
          </a:p>
          <a:p>
            <a:pPr lvl="1">
              <a:buClr>
                <a:srgbClr val="9F3748"/>
              </a:buClr>
              <a:buFont typeface="Arial" panose="020B0604020202020204" pitchFamily="34" charset="0"/>
              <a:buChar char="•"/>
            </a:pPr>
            <a:r>
              <a:rPr lang="en-US" sz="1800" dirty="0"/>
              <a:t>Award Applications</a:t>
            </a:r>
          </a:p>
          <a:p>
            <a:pPr lvl="1">
              <a:buClr>
                <a:srgbClr val="9F3748"/>
              </a:buClr>
              <a:buFont typeface="Arial" panose="020B0604020202020204" pitchFamily="34" charset="0"/>
              <a:buChar char="•"/>
            </a:pPr>
            <a:r>
              <a:rPr lang="en-US" sz="1800" dirty="0"/>
              <a:t>Book Trailers </a:t>
            </a:r>
          </a:p>
          <a:p>
            <a:pPr marL="393192" lvl="1" indent="0">
              <a:buClr>
                <a:srgbClr val="9F3748"/>
              </a:buClr>
              <a:buNone/>
            </a:pPr>
            <a:endParaRPr lang="en-US" sz="1800" dirty="0"/>
          </a:p>
        </p:txBody>
      </p:sp>
      <p:pic>
        <p:nvPicPr>
          <p:cNvPr id="8194" name="Picture 2" descr="Do You Know What a Book Publicist Does? ebook | Weltbild.de">
            <a:extLst>
              <a:ext uri="{FF2B5EF4-FFF2-40B4-BE49-F238E27FC236}">
                <a16:creationId xmlns:a16="http://schemas.microsoft.com/office/drawing/2014/main" id="{E09E733A-5173-4F58-86EC-4520E07B31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4600" y="2083956"/>
            <a:ext cx="2422556" cy="37072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96275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CB34E2-7F67-4CE2-8AC7-863BFC8672FC}"/>
              </a:ext>
            </a:extLst>
          </p:cNvPr>
          <p:cNvSpPr>
            <a:spLocks noGrp="1"/>
          </p:cNvSpPr>
          <p:nvPr>
            <p:ph type="title"/>
          </p:nvPr>
        </p:nvSpPr>
        <p:spPr>
          <a:xfrm flipV="1">
            <a:off x="457200" y="658369"/>
            <a:ext cx="8229600" cy="45719"/>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96642509-A2F9-466F-AC9E-E2D18ACD3900}"/>
              </a:ext>
            </a:extLst>
          </p:cNvPr>
          <p:cNvSpPr>
            <a:spLocks noGrp="1"/>
          </p:cNvSpPr>
          <p:nvPr>
            <p:ph idx="1"/>
          </p:nvPr>
        </p:nvSpPr>
        <p:spPr>
          <a:xfrm>
            <a:off x="457200" y="914400"/>
            <a:ext cx="8229600" cy="5410200"/>
          </a:xfrm>
        </p:spPr>
        <p:txBody>
          <a:bodyPr/>
          <a:lstStyle/>
          <a:p>
            <a:endParaRPr lang="en-US" dirty="0"/>
          </a:p>
          <a:p>
            <a:endParaRPr lang="en-US" dirty="0"/>
          </a:p>
          <a:p>
            <a:pPr algn="ctr"/>
            <a:r>
              <a:rPr lang="en-US" dirty="0"/>
              <a:t>MOST IMPORTANT TAKEAWAY FOR TODAY –</a:t>
            </a:r>
          </a:p>
          <a:p>
            <a:pPr algn="ctr"/>
            <a:endParaRPr lang="en-US" dirty="0"/>
          </a:p>
          <a:p>
            <a:pPr algn="ctr"/>
            <a:r>
              <a:rPr lang="en-US" sz="4000" b="1" dirty="0">
                <a:solidFill>
                  <a:srgbClr val="FF0000"/>
                </a:solidFill>
              </a:rPr>
              <a:t>If You Can’t Hire a Publicist or Do Everything a Publicist Does – Do Something!</a:t>
            </a:r>
          </a:p>
        </p:txBody>
      </p:sp>
    </p:spTree>
    <p:extLst>
      <p:ext uri="{BB962C8B-B14F-4D97-AF65-F5344CB8AC3E}">
        <p14:creationId xmlns:p14="http://schemas.microsoft.com/office/powerpoint/2010/main" val="7201994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Questions?</a:t>
            </a:r>
          </a:p>
        </p:txBody>
      </p:sp>
      <p:sp>
        <p:nvSpPr>
          <p:cNvPr id="3" name="Content Placeholder 2"/>
          <p:cNvSpPr>
            <a:spLocks noGrp="1"/>
          </p:cNvSpPr>
          <p:nvPr>
            <p:ph idx="1"/>
          </p:nvPr>
        </p:nvSpPr>
        <p:spPr/>
        <p:txBody>
          <a:bodyPr/>
          <a:lstStyle/>
          <a:p>
            <a:pPr marL="0" indent="0">
              <a:buNone/>
            </a:pPr>
            <a:r>
              <a:rPr lang="en-US" dirty="0"/>
              <a:t>Type any questions in the chat feature here!</a:t>
            </a:r>
          </a:p>
          <a:p>
            <a:endParaRPr lang="en-US" dirty="0"/>
          </a:p>
        </p:txBody>
      </p:sp>
      <p:cxnSp>
        <p:nvCxnSpPr>
          <p:cNvPr id="5" name="Straight Arrow Connector 4"/>
          <p:cNvCxnSpPr/>
          <p:nvPr/>
        </p:nvCxnSpPr>
        <p:spPr>
          <a:xfrm flipH="1">
            <a:off x="2057400" y="3581400"/>
            <a:ext cx="2286000" cy="838200"/>
          </a:xfrm>
          <a:prstGeom prst="straightConnector1">
            <a:avLst/>
          </a:prstGeom>
          <a:ln w="117475">
            <a:solidFill>
              <a:schemeClr val="accent2">
                <a:lumMod val="50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42200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14400"/>
            <a:ext cx="8229600" cy="609600"/>
          </a:xfrm>
        </p:spPr>
        <p:txBody>
          <a:bodyPr>
            <a:normAutofit fontScale="90000"/>
          </a:bodyPr>
          <a:lstStyle/>
          <a:p>
            <a:r>
              <a:rPr lang="en-US" b="1" dirty="0"/>
              <a:t>NEXT MONTH’S WEBINAR</a:t>
            </a:r>
          </a:p>
        </p:txBody>
      </p:sp>
      <p:sp>
        <p:nvSpPr>
          <p:cNvPr id="3" name="Content Placeholder 2"/>
          <p:cNvSpPr>
            <a:spLocks noGrp="1"/>
          </p:cNvSpPr>
          <p:nvPr>
            <p:ph idx="1"/>
          </p:nvPr>
        </p:nvSpPr>
        <p:spPr>
          <a:xfrm>
            <a:off x="457200" y="1676400"/>
            <a:ext cx="8229600" cy="5029200"/>
          </a:xfrm>
        </p:spPr>
        <p:txBody>
          <a:bodyPr>
            <a:normAutofit/>
          </a:bodyPr>
          <a:lstStyle/>
          <a:p>
            <a:pPr marL="393192" lvl="1" indent="0" algn="ctr">
              <a:buClr>
                <a:schemeClr val="accent2">
                  <a:lumMod val="50000"/>
                </a:schemeClr>
              </a:buClr>
              <a:buNone/>
            </a:pPr>
            <a:r>
              <a:rPr lang="en-US" sz="3200" dirty="0"/>
              <a:t>	</a:t>
            </a:r>
          </a:p>
          <a:p>
            <a:pPr marL="393192" lvl="1" indent="0" algn="ctr">
              <a:buClr>
                <a:schemeClr val="accent2">
                  <a:lumMod val="50000"/>
                </a:schemeClr>
              </a:buClr>
              <a:buNone/>
            </a:pPr>
            <a:r>
              <a:rPr lang="en-US" sz="3200" dirty="0"/>
              <a:t>“Social Media Sales Tricks”</a:t>
            </a:r>
          </a:p>
          <a:p>
            <a:pPr marL="393192" lvl="1" indent="0" algn="ctr">
              <a:buClr>
                <a:schemeClr val="accent2">
                  <a:lumMod val="50000"/>
                </a:schemeClr>
              </a:buClr>
              <a:buNone/>
            </a:pPr>
            <a:r>
              <a:rPr lang="en-US" sz="3200" dirty="0"/>
              <a:t>   Saturday, June 9th, 11:00 a.m. EST</a:t>
            </a:r>
          </a:p>
          <a:p>
            <a:pPr marL="393192" lvl="1" indent="0" algn="ctr">
              <a:buClr>
                <a:schemeClr val="accent2">
                  <a:lumMod val="50000"/>
                </a:schemeClr>
              </a:buClr>
              <a:buNone/>
            </a:pPr>
            <a:r>
              <a:rPr lang="en-US" sz="3200" dirty="0"/>
              <a:t>Our guest speaker will be:</a:t>
            </a:r>
          </a:p>
          <a:p>
            <a:pPr marL="393192" lvl="1" indent="0" algn="ctr">
              <a:buClr>
                <a:schemeClr val="accent2">
                  <a:lumMod val="50000"/>
                </a:schemeClr>
              </a:buClr>
              <a:buNone/>
            </a:pPr>
            <a:r>
              <a:rPr lang="en-US" sz="3200" dirty="0"/>
              <a:t>John Daly, BQB  Author and Social Media Manager </a:t>
            </a:r>
          </a:p>
          <a:p>
            <a:pPr marL="393192" lvl="1" indent="0" algn="ctr">
              <a:buClr>
                <a:schemeClr val="accent2">
                  <a:lumMod val="50000"/>
                </a:schemeClr>
              </a:buClr>
              <a:buNone/>
            </a:pPr>
            <a:endParaRPr lang="en-US" sz="3200" dirty="0"/>
          </a:p>
          <a:p>
            <a:pPr marL="393192" lvl="1" indent="0">
              <a:buClr>
                <a:schemeClr val="accent2">
                  <a:lumMod val="50000"/>
                </a:schemeClr>
              </a:buClr>
              <a:buNone/>
            </a:pPr>
            <a:endParaRPr lang="en-US" sz="3200" dirty="0"/>
          </a:p>
          <a:p>
            <a:pPr lvl="1">
              <a:buClr>
                <a:schemeClr val="accent2">
                  <a:lumMod val="50000"/>
                </a:schemeClr>
              </a:buClr>
              <a:buFont typeface="Arial" pitchFamily="34" charset="0"/>
              <a:buChar char="•"/>
            </a:pPr>
            <a:endParaRPr lang="en-US" sz="3200" dirty="0"/>
          </a:p>
          <a:p>
            <a:pPr marL="667512" lvl="2" indent="0">
              <a:buClr>
                <a:schemeClr val="accent2">
                  <a:lumMod val="50000"/>
                </a:schemeClr>
              </a:buClr>
              <a:buNone/>
            </a:pPr>
            <a:endParaRPr lang="en-US" dirty="0"/>
          </a:p>
          <a:p>
            <a:pPr lvl="1">
              <a:buClr>
                <a:schemeClr val="accent2">
                  <a:lumMod val="50000"/>
                </a:schemeClr>
              </a:buClr>
              <a:buFont typeface="Arial" pitchFamily="34" charset="0"/>
              <a:buChar char="•"/>
            </a:pPr>
            <a:endParaRPr lang="en-US" dirty="0"/>
          </a:p>
          <a:p>
            <a:endParaRPr lang="en-US" dirty="0"/>
          </a:p>
        </p:txBody>
      </p:sp>
    </p:spTree>
    <p:extLst>
      <p:ext uri="{BB962C8B-B14F-4D97-AF65-F5344CB8AC3E}">
        <p14:creationId xmlns:p14="http://schemas.microsoft.com/office/powerpoint/2010/main" val="38996264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09600" y="1905000"/>
            <a:ext cx="10439400" cy="5105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pPr algn="ctr"/>
            <a:r>
              <a:rPr lang="en-US" b="1" dirty="0"/>
              <a:t>Thanks for joining us!</a:t>
            </a:r>
          </a:p>
        </p:txBody>
      </p:sp>
      <p:sp>
        <p:nvSpPr>
          <p:cNvPr id="3" name="Content Placeholder 2"/>
          <p:cNvSpPr>
            <a:spLocks noGrp="1"/>
          </p:cNvSpPr>
          <p:nvPr>
            <p:ph idx="1"/>
          </p:nvPr>
        </p:nvSpPr>
        <p:spPr>
          <a:xfrm>
            <a:off x="152400" y="2011680"/>
            <a:ext cx="8229600" cy="4693920"/>
          </a:xfrm>
        </p:spPr>
        <p:txBody>
          <a:bodyPr>
            <a:normAutofit lnSpcReduction="10000"/>
          </a:bodyPr>
          <a:lstStyle/>
          <a:p>
            <a:pPr marL="0" indent="0" algn="ctr">
              <a:buNone/>
            </a:pPr>
            <a:r>
              <a:rPr lang="en-US" dirty="0"/>
              <a:t>Have a great weekend!</a:t>
            </a:r>
          </a:p>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en-US" dirty="0"/>
          </a:p>
          <a:p>
            <a:pPr marL="0" indent="0" algn="ctr">
              <a:buNone/>
            </a:pPr>
            <a:r>
              <a:rPr lang="en-US" dirty="0"/>
              <a:t>Bqbpublishing.com</a:t>
            </a:r>
          </a:p>
          <a:p>
            <a:pPr marL="0" indent="0" algn="ctr">
              <a:buNone/>
            </a:pPr>
            <a:r>
              <a:rPr lang="en-US" dirty="0"/>
              <a:t>Writelife.com</a:t>
            </a:r>
          </a:p>
        </p:txBody>
      </p:sp>
      <p:pic>
        <p:nvPicPr>
          <p:cNvPr id="4" name="Picture 3"/>
          <p:cNvPicPr>
            <a:picLocks noChangeAspect="1"/>
          </p:cNvPicPr>
          <p:nvPr/>
        </p:nvPicPr>
        <p:blipFill>
          <a:blip r:embed="rId2" cstate="print"/>
          <a:stretch>
            <a:fillRect/>
          </a:stretch>
        </p:blipFill>
        <p:spPr>
          <a:xfrm>
            <a:off x="2514600" y="3009261"/>
            <a:ext cx="4191000" cy="2357437"/>
          </a:xfrm>
          <a:prstGeom prst="rect">
            <a:avLst/>
          </a:prstGeom>
        </p:spPr>
      </p:pic>
    </p:spTree>
    <p:extLst>
      <p:ext uri="{BB962C8B-B14F-4D97-AF65-F5344CB8AC3E}">
        <p14:creationId xmlns:p14="http://schemas.microsoft.com/office/powerpoint/2010/main" val="1582061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54388-F830-44FC-B6B4-E5ED8E8064D7}"/>
              </a:ext>
            </a:extLst>
          </p:cNvPr>
          <p:cNvSpPr>
            <a:spLocks noGrp="1"/>
          </p:cNvSpPr>
          <p:nvPr>
            <p:ph type="title"/>
          </p:nvPr>
        </p:nvSpPr>
        <p:spPr/>
        <p:txBody>
          <a:bodyPr>
            <a:normAutofit/>
          </a:bodyPr>
          <a:lstStyle/>
          <a:p>
            <a:pPr algn="ctr"/>
            <a:r>
              <a:rPr lang="en-US" sz="4000" dirty="0"/>
              <a:t>What Does a Book Publicist Do? </a:t>
            </a:r>
            <a:r>
              <a:rPr lang="en-US" sz="1800" dirty="0"/>
              <a:t>(cont’d)</a:t>
            </a:r>
            <a:endParaRPr lang="en-US" sz="4000" dirty="0"/>
          </a:p>
        </p:txBody>
      </p:sp>
      <p:sp>
        <p:nvSpPr>
          <p:cNvPr id="3" name="Content Placeholder 2">
            <a:extLst>
              <a:ext uri="{FF2B5EF4-FFF2-40B4-BE49-F238E27FC236}">
                <a16:creationId xmlns:a16="http://schemas.microsoft.com/office/drawing/2014/main" id="{8435CCE1-5480-4D3D-AB7F-CE137C563D5B}"/>
              </a:ext>
            </a:extLst>
          </p:cNvPr>
          <p:cNvSpPr>
            <a:spLocks noGrp="1"/>
          </p:cNvSpPr>
          <p:nvPr>
            <p:ph idx="1"/>
          </p:nvPr>
        </p:nvSpPr>
        <p:spPr/>
        <p:txBody>
          <a:bodyPr>
            <a:normAutofit/>
          </a:bodyPr>
          <a:lstStyle/>
          <a:p>
            <a:pPr lvl="1">
              <a:buClr>
                <a:srgbClr val="9F3748"/>
              </a:buClr>
              <a:buFont typeface="Arial" panose="020B0604020202020204" pitchFamily="34" charset="0"/>
              <a:buChar char="•"/>
            </a:pPr>
            <a:r>
              <a:rPr lang="en-US" sz="1800" dirty="0"/>
              <a:t>Create a strategy for the author’s book blog</a:t>
            </a:r>
          </a:p>
          <a:p>
            <a:pPr lvl="1">
              <a:buClr>
                <a:srgbClr val="9F3748"/>
              </a:buClr>
              <a:buFont typeface="Arial" panose="020B0604020202020204" pitchFamily="34" charset="0"/>
              <a:buChar char="•"/>
            </a:pPr>
            <a:r>
              <a:rPr lang="en-US" sz="1800" dirty="0"/>
              <a:t>Assemble a media kit</a:t>
            </a:r>
          </a:p>
          <a:p>
            <a:pPr lvl="1">
              <a:buClr>
                <a:srgbClr val="9F3748"/>
              </a:buClr>
              <a:buFont typeface="Arial" panose="020B0604020202020204" pitchFamily="34" charset="0"/>
              <a:buChar char="•"/>
            </a:pPr>
            <a:r>
              <a:rPr lang="en-US" sz="1800" dirty="0"/>
              <a:t>Pitch interviews and features</a:t>
            </a:r>
          </a:p>
          <a:p>
            <a:pPr lvl="1">
              <a:buClr>
                <a:srgbClr val="9F3748"/>
              </a:buClr>
              <a:buFont typeface="Arial" panose="020B0604020202020204" pitchFamily="34" charset="0"/>
              <a:buChar char="•"/>
            </a:pPr>
            <a:r>
              <a:rPr lang="en-US" sz="1800" dirty="0"/>
              <a:t>Plan the book’s launch event and book talk </a:t>
            </a:r>
          </a:p>
          <a:p>
            <a:pPr lvl="1">
              <a:buClr>
                <a:srgbClr val="9F3748"/>
              </a:buClr>
              <a:buFont typeface="Arial" panose="020B0604020202020204" pitchFamily="34" charset="0"/>
              <a:buChar char="•"/>
            </a:pPr>
            <a:r>
              <a:rPr lang="en-US" sz="1800" dirty="0"/>
              <a:t>Schedule, host, and promote the book’s virtual tour</a:t>
            </a:r>
          </a:p>
          <a:p>
            <a:pPr lvl="1">
              <a:buClr>
                <a:srgbClr val="9F3748"/>
              </a:buClr>
              <a:buFont typeface="Arial" panose="020B0604020202020204" pitchFamily="34" charset="0"/>
              <a:buChar char="•"/>
            </a:pPr>
            <a:r>
              <a:rPr lang="en-US" sz="1800" dirty="0"/>
              <a:t>Position the title for addition to a books’ list</a:t>
            </a:r>
          </a:p>
          <a:p>
            <a:pPr lvl="1">
              <a:buClr>
                <a:srgbClr val="9F3748"/>
              </a:buClr>
              <a:buFont typeface="Arial" panose="020B0604020202020204" pitchFamily="34" charset="0"/>
              <a:buChar char="•"/>
            </a:pPr>
            <a:r>
              <a:rPr lang="en-US" sz="1800" dirty="0"/>
              <a:t>Formulate the author’s talking points</a:t>
            </a:r>
          </a:p>
          <a:p>
            <a:pPr lvl="1">
              <a:buClr>
                <a:srgbClr val="9F3748"/>
              </a:buClr>
              <a:buFont typeface="Arial" panose="020B0604020202020204" pitchFamily="34" charset="0"/>
              <a:buChar char="•"/>
            </a:pPr>
            <a:r>
              <a:rPr lang="en-US" sz="1800" dirty="0"/>
              <a:t>Recommend venues with high traffic author events</a:t>
            </a:r>
          </a:p>
          <a:p>
            <a:pPr lvl="1">
              <a:buClr>
                <a:srgbClr val="9F3748"/>
              </a:buClr>
              <a:buFont typeface="Arial" panose="020B0604020202020204" pitchFamily="34" charset="0"/>
              <a:buChar char="•"/>
            </a:pPr>
            <a:r>
              <a:rPr lang="en-US" sz="1800" dirty="0"/>
              <a:t>Leverage the interest of special audiences &amp; book groups</a:t>
            </a:r>
          </a:p>
          <a:p>
            <a:pPr marL="393192" lvl="1" indent="0">
              <a:buClr>
                <a:srgbClr val="9F3748"/>
              </a:buClr>
              <a:buNone/>
            </a:pPr>
            <a:endParaRPr lang="en-US" sz="1800" dirty="0"/>
          </a:p>
        </p:txBody>
      </p:sp>
    </p:spTree>
    <p:extLst>
      <p:ext uri="{BB962C8B-B14F-4D97-AF65-F5344CB8AC3E}">
        <p14:creationId xmlns:p14="http://schemas.microsoft.com/office/powerpoint/2010/main" val="20585393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54388-F830-44FC-B6B4-E5ED8E8064D7}"/>
              </a:ext>
            </a:extLst>
          </p:cNvPr>
          <p:cNvSpPr>
            <a:spLocks noGrp="1"/>
          </p:cNvSpPr>
          <p:nvPr>
            <p:ph type="title"/>
          </p:nvPr>
        </p:nvSpPr>
        <p:spPr/>
        <p:txBody>
          <a:bodyPr>
            <a:normAutofit/>
          </a:bodyPr>
          <a:lstStyle/>
          <a:p>
            <a:r>
              <a:rPr lang="en-US" dirty="0"/>
              <a:t>Why Do You Need a Publicist?</a:t>
            </a:r>
          </a:p>
        </p:txBody>
      </p:sp>
      <p:sp>
        <p:nvSpPr>
          <p:cNvPr id="3" name="Content Placeholder 2">
            <a:extLst>
              <a:ext uri="{FF2B5EF4-FFF2-40B4-BE49-F238E27FC236}">
                <a16:creationId xmlns:a16="http://schemas.microsoft.com/office/drawing/2014/main" id="{8435CCE1-5480-4D3D-AB7F-CE137C563D5B}"/>
              </a:ext>
            </a:extLst>
          </p:cNvPr>
          <p:cNvSpPr>
            <a:spLocks noGrp="1"/>
          </p:cNvSpPr>
          <p:nvPr>
            <p:ph idx="1"/>
          </p:nvPr>
        </p:nvSpPr>
        <p:spPr/>
        <p:txBody>
          <a:bodyPr>
            <a:normAutofit/>
          </a:bodyPr>
          <a:lstStyle/>
          <a:p>
            <a:pPr lvl="1">
              <a:buClr>
                <a:srgbClr val="9F3748"/>
              </a:buClr>
              <a:buFont typeface="Arial" panose="020B0604020202020204" pitchFamily="34" charset="0"/>
              <a:buChar char="•"/>
            </a:pPr>
            <a:endParaRPr lang="en-US" dirty="0"/>
          </a:p>
          <a:p>
            <a:pPr lvl="1">
              <a:buClr>
                <a:srgbClr val="9F3748"/>
              </a:buClr>
              <a:buFont typeface="Arial" panose="020B0604020202020204" pitchFamily="34" charset="0"/>
              <a:buChar char="•"/>
            </a:pPr>
            <a:r>
              <a:rPr lang="en-US" sz="2800" dirty="0"/>
              <a:t>Publicity is about using various sources and means to  create a Buzz and fanbase for your book and creating a brand for you as an author.</a:t>
            </a:r>
          </a:p>
          <a:p>
            <a:pPr lvl="1">
              <a:buClr>
                <a:srgbClr val="9F3748"/>
              </a:buClr>
              <a:buFont typeface="Arial" panose="020B0604020202020204" pitchFamily="34" charset="0"/>
              <a:buChar char="•"/>
            </a:pPr>
            <a:r>
              <a:rPr lang="en-US" sz="2800" dirty="0"/>
              <a:t>Publicity always has and still is considered the core element of any book marketing campaign</a:t>
            </a:r>
          </a:p>
          <a:p>
            <a:pPr lvl="2">
              <a:buClr>
                <a:srgbClr val="9F3748"/>
              </a:buClr>
              <a:buFont typeface="Arial" panose="020B0604020202020204" pitchFamily="34" charset="0"/>
              <a:buChar char="•"/>
            </a:pPr>
            <a:endParaRPr lang="en-US" sz="1800" dirty="0"/>
          </a:p>
        </p:txBody>
      </p:sp>
    </p:spTree>
    <p:extLst>
      <p:ext uri="{BB962C8B-B14F-4D97-AF65-F5344CB8AC3E}">
        <p14:creationId xmlns:p14="http://schemas.microsoft.com/office/powerpoint/2010/main" val="37304458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3A3289-F221-4012-B9DF-4F4128A6A67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1ED7276-A7B9-4286-A17F-40E7AD24A9DD}"/>
              </a:ext>
            </a:extLst>
          </p:cNvPr>
          <p:cNvSpPr>
            <a:spLocks noGrp="1"/>
          </p:cNvSpPr>
          <p:nvPr>
            <p:ph idx="1"/>
          </p:nvPr>
        </p:nvSpPr>
        <p:spPr/>
        <p:txBody>
          <a:bodyPr/>
          <a:lstStyle/>
          <a:p>
            <a:endParaRPr lang="en-US"/>
          </a:p>
        </p:txBody>
      </p:sp>
      <p:pic>
        <p:nvPicPr>
          <p:cNvPr id="1026" name="Picture 2" descr="Publicity,Public relations,Personal Selling, IMC">
            <a:extLst>
              <a:ext uri="{FF2B5EF4-FFF2-40B4-BE49-F238E27FC236}">
                <a16:creationId xmlns:a16="http://schemas.microsoft.com/office/drawing/2014/main" id="{F884CA24-57C2-4D3A-BD48-6CDF02AC24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237448"/>
            <a:ext cx="7239000" cy="49164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29660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0210" y="838200"/>
            <a:ext cx="8229600" cy="685800"/>
          </a:xfrm>
        </p:spPr>
        <p:txBody>
          <a:bodyPr>
            <a:normAutofit fontScale="90000"/>
          </a:bodyPr>
          <a:lstStyle/>
          <a:p>
            <a:pPr algn="ctr"/>
            <a:r>
              <a:rPr lang="en-US" sz="4000" b="1" dirty="0"/>
              <a:t>Should You Hire One or Become Your Own? </a:t>
            </a:r>
            <a:endParaRPr lang="en-US" b="1" dirty="0"/>
          </a:p>
        </p:txBody>
      </p:sp>
      <p:sp>
        <p:nvSpPr>
          <p:cNvPr id="3" name="Content Placeholder 2"/>
          <p:cNvSpPr>
            <a:spLocks noGrp="1"/>
          </p:cNvSpPr>
          <p:nvPr>
            <p:ph idx="1"/>
          </p:nvPr>
        </p:nvSpPr>
        <p:spPr>
          <a:xfrm>
            <a:off x="457200" y="1752600"/>
            <a:ext cx="8229600" cy="5105400"/>
          </a:xfrm>
        </p:spPr>
        <p:txBody>
          <a:bodyPr>
            <a:normAutofit/>
          </a:bodyPr>
          <a:lstStyle/>
          <a:p>
            <a:pPr lvl="0">
              <a:buClr>
                <a:schemeClr val="accent2">
                  <a:lumMod val="50000"/>
                </a:schemeClr>
              </a:buClr>
              <a:buFont typeface="Arial" pitchFamily="34" charset="0"/>
              <a:buChar char="•"/>
            </a:pPr>
            <a:r>
              <a:rPr lang="en-US" sz="2000" dirty="0"/>
              <a:t>Generally, publicists run from $2,000 - $5,000 per month with a three-month minimum contract.</a:t>
            </a:r>
          </a:p>
          <a:p>
            <a:pPr lvl="0">
              <a:buClr>
                <a:schemeClr val="accent2">
                  <a:lumMod val="50000"/>
                </a:schemeClr>
              </a:buClr>
              <a:buFont typeface="Arial" pitchFamily="34" charset="0"/>
              <a:buChar char="•"/>
            </a:pPr>
            <a:r>
              <a:rPr lang="en-US" sz="2000" dirty="0"/>
              <a:t>There is no guarantee of results. </a:t>
            </a:r>
          </a:p>
          <a:p>
            <a:pPr lvl="0">
              <a:buClr>
                <a:schemeClr val="accent2">
                  <a:lumMod val="50000"/>
                </a:schemeClr>
              </a:buClr>
              <a:buFont typeface="Arial" pitchFamily="34" charset="0"/>
              <a:buChar char="•"/>
            </a:pPr>
            <a:r>
              <a:rPr lang="en-US" sz="2000" dirty="0"/>
              <a:t>There are good publicists and not so good ones.</a:t>
            </a:r>
          </a:p>
          <a:p>
            <a:pPr lvl="0">
              <a:buClr>
                <a:schemeClr val="accent2">
                  <a:lumMod val="50000"/>
                </a:schemeClr>
              </a:buClr>
              <a:buFont typeface="Arial" pitchFamily="34" charset="0"/>
              <a:buChar char="•"/>
            </a:pPr>
            <a:r>
              <a:rPr lang="en-US" sz="2000" dirty="0"/>
              <a:t>If you hire a publicist, make sure it is a book publicist and use the previous list to determine what they do. </a:t>
            </a:r>
          </a:p>
          <a:p>
            <a:pPr lvl="0">
              <a:buClr>
                <a:schemeClr val="accent2">
                  <a:lumMod val="50000"/>
                </a:schemeClr>
              </a:buClr>
              <a:buFont typeface="Arial" pitchFamily="34" charset="0"/>
              <a:buChar char="•"/>
            </a:pPr>
            <a:r>
              <a:rPr lang="en-US" sz="2000" dirty="0"/>
              <a:t>If you decide to do your own publicity, you need to be able to do (or be willing to learn to do) the things on the list.  </a:t>
            </a:r>
          </a:p>
          <a:p>
            <a:pPr lvl="0">
              <a:buClr>
                <a:schemeClr val="accent2">
                  <a:lumMod val="50000"/>
                </a:schemeClr>
              </a:buClr>
              <a:buFont typeface="Arial" pitchFamily="34" charset="0"/>
              <a:buChar char="•"/>
            </a:pPr>
            <a:endParaRPr lang="en-US" sz="3600" dirty="0"/>
          </a:p>
          <a:p>
            <a:pPr marL="0" lvl="0" indent="0">
              <a:buClr>
                <a:schemeClr val="accent2">
                  <a:lumMod val="50000"/>
                </a:schemeClr>
              </a:buClr>
              <a:buNone/>
            </a:pPr>
            <a:endParaRPr lang="en-US" sz="2000" dirty="0"/>
          </a:p>
          <a:p>
            <a:pPr>
              <a:buClr>
                <a:schemeClr val="accent2">
                  <a:lumMod val="50000"/>
                </a:schemeClr>
              </a:buClr>
              <a:buFont typeface="Arial" panose="020B0604020202020204" pitchFamily="34" charset="0"/>
              <a:buChar char="•"/>
            </a:pPr>
            <a:endParaRPr lang="en-US" sz="1600" dirty="0"/>
          </a:p>
          <a:p>
            <a:pPr>
              <a:buClr>
                <a:schemeClr val="accent2">
                  <a:lumMod val="50000"/>
                </a:schemeClr>
              </a:buClr>
              <a:buFont typeface="Arial" panose="020B0604020202020204" pitchFamily="34" charset="0"/>
              <a:buChar char="•"/>
            </a:pPr>
            <a:endParaRPr lang="en-US" sz="1600" dirty="0"/>
          </a:p>
          <a:p>
            <a:endParaRPr lang="en-US" dirty="0"/>
          </a:p>
        </p:txBody>
      </p:sp>
    </p:spTree>
    <p:extLst>
      <p:ext uri="{BB962C8B-B14F-4D97-AF65-F5344CB8AC3E}">
        <p14:creationId xmlns:p14="http://schemas.microsoft.com/office/powerpoint/2010/main" val="41361648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14400"/>
            <a:ext cx="8229600" cy="609600"/>
          </a:xfrm>
        </p:spPr>
        <p:txBody>
          <a:bodyPr>
            <a:normAutofit fontScale="90000"/>
          </a:bodyPr>
          <a:lstStyle/>
          <a:p>
            <a:r>
              <a:rPr lang="en-US" sz="4000" b="1" dirty="0"/>
              <a:t>How to Become Your Own Publicist </a:t>
            </a:r>
            <a:r>
              <a:rPr lang="en-US" b="1" dirty="0"/>
              <a:t>	</a:t>
            </a:r>
          </a:p>
        </p:txBody>
      </p:sp>
      <p:sp>
        <p:nvSpPr>
          <p:cNvPr id="3" name="Content Placeholder 2"/>
          <p:cNvSpPr>
            <a:spLocks noGrp="1"/>
          </p:cNvSpPr>
          <p:nvPr>
            <p:ph idx="1"/>
          </p:nvPr>
        </p:nvSpPr>
        <p:spPr>
          <a:xfrm>
            <a:off x="300037" y="1571624"/>
            <a:ext cx="8229600" cy="5029200"/>
          </a:xfrm>
        </p:spPr>
        <p:txBody>
          <a:bodyPr>
            <a:normAutofit fontScale="25000" lnSpcReduction="20000"/>
          </a:bodyPr>
          <a:lstStyle/>
          <a:p>
            <a:pPr marL="0" lvl="0" indent="0">
              <a:buClr>
                <a:schemeClr val="accent2">
                  <a:lumMod val="50000"/>
                </a:schemeClr>
              </a:buClr>
              <a:buNone/>
            </a:pPr>
            <a:r>
              <a:rPr lang="en-US" sz="8000" b="1" dirty="0"/>
              <a:t>Devise and Execute Your Book Platform</a:t>
            </a:r>
          </a:p>
          <a:p>
            <a:pPr lvl="0">
              <a:buClr>
                <a:schemeClr val="accent2">
                  <a:lumMod val="50000"/>
                </a:schemeClr>
              </a:buClr>
              <a:buFont typeface="Arial" panose="020B0604020202020204" pitchFamily="34" charset="0"/>
              <a:buChar char="•"/>
            </a:pPr>
            <a:r>
              <a:rPr lang="en-US" sz="8000" dirty="0"/>
              <a:t>What Is An Author Platform?</a:t>
            </a:r>
          </a:p>
          <a:p>
            <a:pPr lvl="1">
              <a:buClr>
                <a:schemeClr val="accent2">
                  <a:lumMod val="50000"/>
                </a:schemeClr>
              </a:buClr>
              <a:buFont typeface="Courier New" panose="02070309020205020404" pitchFamily="49" charset="0"/>
              <a:buChar char="o"/>
            </a:pPr>
            <a:r>
              <a:rPr lang="en-US" sz="8000" dirty="0"/>
              <a:t>It is simply all the ways you are visible and appealing to your future, potential, or actual readership. </a:t>
            </a:r>
          </a:p>
          <a:p>
            <a:pPr lvl="2">
              <a:buClr>
                <a:schemeClr val="accent2">
                  <a:lumMod val="50000"/>
                </a:schemeClr>
              </a:buClr>
              <a:buFont typeface="Wingdings" panose="05000000000000000000" pitchFamily="2" charset="2"/>
              <a:buChar char="§"/>
            </a:pPr>
            <a:r>
              <a:rPr lang="en-US" sz="8000" dirty="0"/>
              <a:t>A Platform is your tribe that consists of communities of interest</a:t>
            </a:r>
          </a:p>
          <a:p>
            <a:pPr lvl="3">
              <a:buClr>
                <a:schemeClr val="accent2">
                  <a:lumMod val="50000"/>
                </a:schemeClr>
              </a:buClr>
              <a:buFont typeface="Courier New" panose="02070309020205020404" pitchFamily="49" charset="0"/>
              <a:buChar char="o"/>
            </a:pPr>
            <a:r>
              <a:rPr lang="en-US" sz="8000" dirty="0"/>
              <a:t>Author blogs</a:t>
            </a:r>
          </a:p>
          <a:p>
            <a:pPr lvl="3">
              <a:buClr>
                <a:schemeClr val="accent2">
                  <a:lumMod val="50000"/>
                </a:schemeClr>
              </a:buClr>
              <a:buFont typeface="Courier New" panose="02070309020205020404" pitchFamily="49" charset="0"/>
              <a:buChar char="o"/>
            </a:pPr>
            <a:r>
              <a:rPr lang="en-US" sz="8000" dirty="0"/>
              <a:t>Writing forums</a:t>
            </a:r>
          </a:p>
          <a:p>
            <a:pPr lvl="3">
              <a:buClr>
                <a:schemeClr val="accent2">
                  <a:lumMod val="50000"/>
                </a:schemeClr>
              </a:buClr>
              <a:buFont typeface="Courier New" panose="02070309020205020404" pitchFamily="49" charset="0"/>
              <a:buChar char="o"/>
            </a:pPr>
            <a:r>
              <a:rPr lang="en-US" sz="8000" dirty="0"/>
              <a:t>Other people’s blogs</a:t>
            </a:r>
          </a:p>
          <a:p>
            <a:pPr lvl="3">
              <a:buClr>
                <a:schemeClr val="accent2">
                  <a:lumMod val="50000"/>
                </a:schemeClr>
              </a:buClr>
              <a:buFont typeface="Courier New" panose="02070309020205020404" pitchFamily="49" charset="0"/>
              <a:buChar char="o"/>
            </a:pPr>
            <a:r>
              <a:rPr lang="en-US" sz="8000" dirty="0"/>
              <a:t>Facebook groups and pages</a:t>
            </a:r>
          </a:p>
          <a:p>
            <a:pPr lvl="3">
              <a:buClr>
                <a:schemeClr val="accent2">
                  <a:lumMod val="50000"/>
                </a:schemeClr>
              </a:buClr>
              <a:buFont typeface="Courier New" panose="02070309020205020404" pitchFamily="49" charset="0"/>
              <a:buChar char="o"/>
            </a:pPr>
            <a:r>
              <a:rPr lang="en-US" sz="8000" dirty="0"/>
              <a:t>LinkedIn Discussion groups</a:t>
            </a:r>
          </a:p>
          <a:p>
            <a:pPr lvl="3">
              <a:buClr>
                <a:schemeClr val="accent2">
                  <a:lumMod val="50000"/>
                </a:schemeClr>
              </a:buClr>
              <a:buFont typeface="Courier New" panose="02070309020205020404" pitchFamily="49" charset="0"/>
              <a:buChar char="o"/>
            </a:pPr>
            <a:r>
              <a:rPr lang="en-US" sz="8000" dirty="0"/>
              <a:t>Twitter #discussions and lists</a:t>
            </a:r>
          </a:p>
          <a:p>
            <a:pPr lvl="3">
              <a:buClr>
                <a:schemeClr val="accent2">
                  <a:lumMod val="50000"/>
                </a:schemeClr>
              </a:buClr>
              <a:buFont typeface="Courier New" panose="02070309020205020404" pitchFamily="49" charset="0"/>
              <a:buChar char="o"/>
            </a:pPr>
            <a:r>
              <a:rPr lang="en-US" sz="8000" dirty="0"/>
              <a:t>Specialized social groups like </a:t>
            </a:r>
            <a:r>
              <a:rPr lang="en-US" sz="8000" dirty="0" err="1"/>
              <a:t>ning</a:t>
            </a:r>
            <a:r>
              <a:rPr lang="en-US" sz="8000" dirty="0"/>
              <a:t> networks</a:t>
            </a:r>
          </a:p>
          <a:p>
            <a:pPr lvl="3">
              <a:buClr>
                <a:schemeClr val="accent2">
                  <a:lumMod val="50000"/>
                </a:schemeClr>
              </a:buClr>
              <a:buFont typeface="Courier New" panose="02070309020205020404" pitchFamily="49" charset="0"/>
              <a:buChar char="o"/>
            </a:pPr>
            <a:r>
              <a:rPr lang="en-US" sz="8000" dirty="0"/>
              <a:t>Speaking you do</a:t>
            </a:r>
          </a:p>
          <a:p>
            <a:pPr lvl="3">
              <a:buClr>
                <a:schemeClr val="accent2">
                  <a:lumMod val="50000"/>
                </a:schemeClr>
              </a:buClr>
              <a:buFont typeface="Courier New" panose="02070309020205020404" pitchFamily="49" charset="0"/>
              <a:buChar char="o"/>
            </a:pPr>
            <a:r>
              <a:rPr lang="en-US" sz="8000" dirty="0"/>
              <a:t>Classes you teach </a:t>
            </a:r>
          </a:p>
          <a:p>
            <a:pPr lvl="3">
              <a:buClr>
                <a:schemeClr val="accent2">
                  <a:lumMod val="50000"/>
                </a:schemeClr>
              </a:buClr>
              <a:buFont typeface="Courier New" panose="02070309020205020404" pitchFamily="49" charset="0"/>
              <a:buChar char="o"/>
            </a:pPr>
            <a:r>
              <a:rPr lang="en-US" sz="8000" dirty="0"/>
              <a:t>Public appearances   </a:t>
            </a:r>
          </a:p>
          <a:p>
            <a:pPr marL="978408" lvl="3" indent="0">
              <a:buClr>
                <a:schemeClr val="accent2">
                  <a:lumMod val="50000"/>
                </a:schemeClr>
              </a:buClr>
              <a:buNone/>
            </a:pPr>
            <a:endParaRPr lang="en-US" sz="5800" dirty="0"/>
          </a:p>
          <a:p>
            <a:pPr lvl="2">
              <a:buClr>
                <a:schemeClr val="accent2">
                  <a:lumMod val="50000"/>
                </a:schemeClr>
              </a:buClr>
              <a:buFont typeface="Courier New" panose="02070309020205020404" pitchFamily="49" charset="0"/>
              <a:buChar char="o"/>
            </a:pPr>
            <a:endParaRPr lang="en-US" sz="4500" dirty="0"/>
          </a:p>
          <a:p>
            <a:pPr marL="0" lvl="0" indent="0">
              <a:buClr>
                <a:schemeClr val="accent2">
                  <a:lumMod val="50000"/>
                </a:schemeClr>
              </a:buClr>
              <a:buNone/>
            </a:pPr>
            <a:endParaRPr lang="en-US" sz="1800" dirty="0"/>
          </a:p>
          <a:p>
            <a:pPr lvl="0">
              <a:buClr>
                <a:schemeClr val="accent2">
                  <a:lumMod val="50000"/>
                </a:schemeClr>
              </a:buClr>
              <a:buFont typeface="Arial" pitchFamily="34" charset="0"/>
              <a:buChar char="•"/>
            </a:pPr>
            <a:endParaRPr lang="en-US" sz="1800" dirty="0"/>
          </a:p>
          <a:p>
            <a:pPr marL="667512" lvl="2" indent="0">
              <a:buClr>
                <a:schemeClr val="accent2">
                  <a:lumMod val="50000"/>
                </a:schemeClr>
              </a:buClr>
              <a:buNone/>
            </a:pPr>
            <a:endParaRPr lang="en-US" sz="1800" dirty="0"/>
          </a:p>
          <a:p>
            <a:pPr lvl="2">
              <a:buClr>
                <a:schemeClr val="accent2">
                  <a:lumMod val="50000"/>
                </a:schemeClr>
              </a:buClr>
              <a:buFont typeface="Courier New" panose="02070309020205020404" pitchFamily="49" charset="0"/>
              <a:buChar char="o"/>
            </a:pPr>
            <a:endParaRPr lang="en-US" sz="1800" dirty="0"/>
          </a:p>
          <a:p>
            <a:pPr marL="0" lvl="0" indent="0">
              <a:buClr>
                <a:schemeClr val="accent2">
                  <a:lumMod val="50000"/>
                </a:schemeClr>
              </a:buClr>
              <a:buNone/>
            </a:pPr>
            <a:r>
              <a:rPr lang="en-US" sz="4000" dirty="0"/>
              <a:t> </a:t>
            </a:r>
          </a:p>
          <a:p>
            <a:pPr lvl="0">
              <a:buClr>
                <a:schemeClr val="accent2">
                  <a:lumMod val="50000"/>
                </a:schemeClr>
              </a:buClr>
              <a:buFont typeface="Arial" pitchFamily="34" charset="0"/>
              <a:buChar char="•"/>
            </a:pPr>
            <a:endParaRPr lang="en-US" sz="4000" dirty="0"/>
          </a:p>
          <a:p>
            <a:endParaRPr lang="en-US" dirty="0"/>
          </a:p>
        </p:txBody>
      </p:sp>
      <p:pic>
        <p:nvPicPr>
          <p:cNvPr id="2050" name="Picture 2" descr="social media Archives | SoftLoom IT Solutions">
            <a:extLst>
              <a:ext uri="{FF2B5EF4-FFF2-40B4-BE49-F238E27FC236}">
                <a16:creationId xmlns:a16="http://schemas.microsoft.com/office/drawing/2014/main" id="{5A03B58D-FAAB-4119-B8CC-2440A57522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3200400"/>
            <a:ext cx="2289510" cy="1279432"/>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 Page 2">
            <a:extLst>
              <a:ext uri="{FF2B5EF4-FFF2-40B4-BE49-F238E27FC236}">
                <a16:creationId xmlns:a16="http://schemas.microsoft.com/office/drawing/2014/main" id="{A12C317A-D85D-4017-A7E9-ABF03849F9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4954540"/>
            <a:ext cx="1057275" cy="1171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29647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14400"/>
            <a:ext cx="8229600" cy="609600"/>
          </a:xfrm>
        </p:spPr>
        <p:txBody>
          <a:bodyPr>
            <a:normAutofit fontScale="90000"/>
          </a:bodyPr>
          <a:lstStyle/>
          <a:p>
            <a:r>
              <a:rPr lang="en-US" sz="4000" b="1" dirty="0"/>
              <a:t>How to Become Your Own Publicist </a:t>
            </a:r>
            <a:r>
              <a:rPr lang="en-US" sz="1800" b="1" dirty="0"/>
              <a:t>(cont’d)</a:t>
            </a:r>
            <a:r>
              <a:rPr lang="en-US" sz="4000" b="1" dirty="0"/>
              <a:t> </a:t>
            </a:r>
            <a:r>
              <a:rPr lang="en-US" b="1" dirty="0"/>
              <a:t>	</a:t>
            </a:r>
          </a:p>
        </p:txBody>
      </p:sp>
      <p:sp>
        <p:nvSpPr>
          <p:cNvPr id="3" name="Content Placeholder 2"/>
          <p:cNvSpPr>
            <a:spLocks noGrp="1"/>
          </p:cNvSpPr>
          <p:nvPr>
            <p:ph idx="1"/>
          </p:nvPr>
        </p:nvSpPr>
        <p:spPr>
          <a:xfrm>
            <a:off x="457200" y="1676400"/>
            <a:ext cx="8229600" cy="5029200"/>
          </a:xfrm>
        </p:spPr>
        <p:txBody>
          <a:bodyPr>
            <a:normAutofit fontScale="25000" lnSpcReduction="20000"/>
          </a:bodyPr>
          <a:lstStyle/>
          <a:p>
            <a:pPr marL="0" lvl="0" indent="0">
              <a:buClr>
                <a:schemeClr val="accent2">
                  <a:lumMod val="50000"/>
                </a:schemeClr>
              </a:buClr>
              <a:buNone/>
            </a:pPr>
            <a:r>
              <a:rPr lang="en-US" sz="8000" b="1" dirty="0"/>
              <a:t>Build Your Brand</a:t>
            </a:r>
          </a:p>
          <a:p>
            <a:pPr marL="0" indent="0">
              <a:buClr>
                <a:schemeClr val="accent2">
                  <a:lumMod val="50000"/>
                </a:schemeClr>
              </a:buClr>
              <a:buNone/>
            </a:pPr>
            <a:r>
              <a:rPr lang="en-US" sz="8000" dirty="0"/>
              <a:t>Your brand is your promise to your audience. It tells them what they can expect from you and your work, and it differentiates what you have to offer from that of your competitors</a:t>
            </a:r>
          </a:p>
          <a:p>
            <a:pPr lvl="1">
              <a:buClr>
                <a:schemeClr val="accent2">
                  <a:lumMod val="50000"/>
                </a:schemeClr>
              </a:buClr>
              <a:buFont typeface="Arial" panose="020B0604020202020204" pitchFamily="34" charset="0"/>
              <a:buChar char="•"/>
            </a:pPr>
            <a:r>
              <a:rPr lang="en-US" sz="8000" dirty="0"/>
              <a:t>Determine how you want to be known. </a:t>
            </a:r>
          </a:p>
          <a:p>
            <a:pPr lvl="2">
              <a:buClr>
                <a:schemeClr val="accent2">
                  <a:lumMod val="50000"/>
                </a:schemeClr>
              </a:buClr>
              <a:buFont typeface="Courier New" panose="02070309020205020404" pitchFamily="49" charset="0"/>
              <a:buChar char="o"/>
            </a:pPr>
            <a:r>
              <a:rPr lang="en-US" sz="8000" dirty="0"/>
              <a:t>What words, ideas, concepts and feelings do you want people to associate with you?</a:t>
            </a:r>
          </a:p>
          <a:p>
            <a:pPr lvl="2">
              <a:buClr>
                <a:schemeClr val="accent2">
                  <a:lumMod val="50000"/>
                </a:schemeClr>
              </a:buClr>
              <a:buFont typeface="Courier New" panose="02070309020205020404" pitchFamily="49" charset="0"/>
              <a:buChar char="o"/>
            </a:pPr>
            <a:r>
              <a:rPr lang="en-US" sz="8000" dirty="0"/>
              <a:t>Simplify what truly represents you and your writing best. </a:t>
            </a:r>
          </a:p>
          <a:p>
            <a:pPr lvl="3">
              <a:buClr>
                <a:schemeClr val="accent2">
                  <a:lumMod val="50000"/>
                </a:schemeClr>
              </a:buClr>
              <a:buFont typeface="Wingdings" panose="05000000000000000000" pitchFamily="2" charset="2"/>
              <a:buChar char="§"/>
            </a:pPr>
            <a:r>
              <a:rPr lang="en-US" sz="8000" dirty="0"/>
              <a:t>Your values, interests, passion, and purpose        </a:t>
            </a:r>
          </a:p>
          <a:p>
            <a:pPr lvl="3">
              <a:buClr>
                <a:schemeClr val="accent2">
                  <a:lumMod val="50000"/>
                </a:schemeClr>
              </a:buClr>
              <a:buFont typeface="Wingdings" panose="05000000000000000000" pitchFamily="2" charset="2"/>
              <a:buChar char="§"/>
            </a:pPr>
            <a:r>
              <a:rPr lang="en-US" sz="8000" dirty="0"/>
              <a:t>The types of writing you want to do</a:t>
            </a:r>
          </a:p>
          <a:p>
            <a:pPr lvl="3">
              <a:buClr>
                <a:schemeClr val="accent2">
                  <a:lumMod val="50000"/>
                </a:schemeClr>
              </a:buClr>
              <a:buFont typeface="Wingdings" panose="05000000000000000000" pitchFamily="2" charset="2"/>
              <a:buChar char="§"/>
            </a:pPr>
            <a:r>
              <a:rPr lang="en-US" sz="8000" dirty="0"/>
              <a:t>The readers you want to attract</a:t>
            </a:r>
          </a:p>
          <a:p>
            <a:pPr lvl="1">
              <a:buClr>
                <a:schemeClr val="accent2">
                  <a:lumMod val="50000"/>
                </a:schemeClr>
              </a:buClr>
              <a:buFont typeface="Arial" panose="020B0604020202020204" pitchFamily="34" charset="0"/>
              <a:buChar char="•"/>
            </a:pPr>
            <a:r>
              <a:rPr lang="en-US" sz="8000" dirty="0"/>
              <a:t>Check out websites of authors, bloggers, and other creatives. What attracts you? Notice what they are doing effectively and try adapting some of those concepts to your own brand </a:t>
            </a:r>
          </a:p>
          <a:p>
            <a:pPr lvl="1">
              <a:buClr>
                <a:schemeClr val="accent2">
                  <a:lumMod val="50000"/>
                </a:schemeClr>
              </a:buClr>
              <a:buFont typeface="Courier New" panose="02070309020205020404" pitchFamily="49" charset="0"/>
              <a:buChar char="o"/>
            </a:pPr>
            <a:r>
              <a:rPr lang="en-US" sz="8000" dirty="0"/>
              <a:t>Create a website and/or blog that helps build and strengthen your brand. </a:t>
            </a:r>
          </a:p>
          <a:p>
            <a:pPr lvl="2">
              <a:buClr>
                <a:schemeClr val="accent2">
                  <a:lumMod val="50000"/>
                </a:schemeClr>
              </a:buClr>
              <a:buFont typeface="Courier New" panose="02070309020205020404" pitchFamily="49" charset="0"/>
              <a:buChar char="o"/>
            </a:pPr>
            <a:endParaRPr lang="en-US" sz="4500" dirty="0"/>
          </a:p>
          <a:p>
            <a:pPr marL="0" lvl="0" indent="0">
              <a:buClr>
                <a:schemeClr val="accent2">
                  <a:lumMod val="50000"/>
                </a:schemeClr>
              </a:buClr>
              <a:buNone/>
            </a:pPr>
            <a:endParaRPr lang="en-US" sz="1800" dirty="0"/>
          </a:p>
          <a:p>
            <a:pPr lvl="0">
              <a:buClr>
                <a:schemeClr val="accent2">
                  <a:lumMod val="50000"/>
                </a:schemeClr>
              </a:buClr>
              <a:buFont typeface="Arial" pitchFamily="34" charset="0"/>
              <a:buChar char="•"/>
            </a:pPr>
            <a:endParaRPr lang="en-US" sz="1800" dirty="0"/>
          </a:p>
          <a:p>
            <a:pPr marL="667512" lvl="2" indent="0">
              <a:buClr>
                <a:schemeClr val="accent2">
                  <a:lumMod val="50000"/>
                </a:schemeClr>
              </a:buClr>
              <a:buNone/>
            </a:pPr>
            <a:endParaRPr lang="en-US" sz="1800" dirty="0"/>
          </a:p>
          <a:p>
            <a:pPr lvl="2">
              <a:buClr>
                <a:schemeClr val="accent2">
                  <a:lumMod val="50000"/>
                </a:schemeClr>
              </a:buClr>
              <a:buFont typeface="Courier New" panose="02070309020205020404" pitchFamily="49" charset="0"/>
              <a:buChar char="o"/>
            </a:pPr>
            <a:endParaRPr lang="en-US" sz="1800" dirty="0"/>
          </a:p>
          <a:p>
            <a:pPr marL="0" lvl="0" indent="0">
              <a:buClr>
                <a:schemeClr val="accent2">
                  <a:lumMod val="50000"/>
                </a:schemeClr>
              </a:buClr>
              <a:buNone/>
            </a:pPr>
            <a:r>
              <a:rPr lang="en-US" sz="4000" dirty="0"/>
              <a:t> </a:t>
            </a:r>
          </a:p>
          <a:p>
            <a:pPr lvl="0">
              <a:buClr>
                <a:schemeClr val="accent2">
                  <a:lumMod val="50000"/>
                </a:schemeClr>
              </a:buClr>
              <a:buFont typeface="Arial" pitchFamily="34" charset="0"/>
              <a:buChar char="•"/>
            </a:pPr>
            <a:endParaRPr lang="en-US" sz="4000" dirty="0"/>
          </a:p>
          <a:p>
            <a:endParaRPr lang="en-US" dirty="0"/>
          </a:p>
        </p:txBody>
      </p:sp>
      <p:pic>
        <p:nvPicPr>
          <p:cNvPr id="3074" name="Picture 2" descr="GBSH Insights: Branding Insider Series 1: Brand Equity">
            <a:extLst>
              <a:ext uri="{FF2B5EF4-FFF2-40B4-BE49-F238E27FC236}">
                <a16:creationId xmlns:a16="http://schemas.microsoft.com/office/drawing/2014/main" id="{8682C236-8B5E-44C7-B9DC-8201E1147E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4452" y="3581400"/>
            <a:ext cx="1190625" cy="1047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733997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Custom 2">
      <a:dk1>
        <a:sysClr val="windowText" lastClr="000000"/>
      </a:dk1>
      <a:lt1>
        <a:sysClr val="window" lastClr="FFFFFF"/>
      </a:lt1>
      <a:dk2>
        <a:srgbClr val="666666"/>
      </a:dk2>
      <a:lt2>
        <a:srgbClr val="D2D2D2"/>
      </a:lt2>
      <a:accent1>
        <a:srgbClr val="FF388C"/>
      </a:accent1>
      <a:accent2>
        <a:srgbClr val="E40059"/>
      </a:accent2>
      <a:accent3>
        <a:srgbClr val="FFFFFF"/>
      </a:accent3>
      <a:accent4>
        <a:srgbClr val="68007F"/>
      </a:accent4>
      <a:accent5>
        <a:srgbClr val="005BD3"/>
      </a:accent5>
      <a:accent6>
        <a:srgbClr val="00349E"/>
      </a:accent6>
      <a:hlink>
        <a:srgbClr val="17BBFD"/>
      </a:hlink>
      <a:folHlink>
        <a:srgbClr val="751D58"/>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18659</TotalTime>
  <Words>2272</Words>
  <Application>Microsoft Office PowerPoint</Application>
  <PresentationFormat>On-screen Show (4:3)</PresentationFormat>
  <Paragraphs>303</Paragraphs>
  <Slides>33</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33</vt:i4>
      </vt:variant>
    </vt:vector>
  </HeadingPairs>
  <TitlesOfParts>
    <vt:vector size="41" baseType="lpstr">
      <vt:lpstr>Arial</vt:lpstr>
      <vt:lpstr>Calibri</vt:lpstr>
      <vt:lpstr>Cambria</vt:lpstr>
      <vt:lpstr>Constantia</vt:lpstr>
      <vt:lpstr>Courier New</vt:lpstr>
      <vt:lpstr>Wingdings</vt:lpstr>
      <vt:lpstr>Wingdings 2</vt:lpstr>
      <vt:lpstr>Flow</vt:lpstr>
      <vt:lpstr>How to Become Your Own Publicist </vt:lpstr>
      <vt:lpstr>Overview </vt:lpstr>
      <vt:lpstr>What Does a Book Publicist Do?</vt:lpstr>
      <vt:lpstr>What Does a Book Publicist Do? (cont’d)</vt:lpstr>
      <vt:lpstr>Why Do You Need a Publicist?</vt:lpstr>
      <vt:lpstr>PowerPoint Presentation</vt:lpstr>
      <vt:lpstr>Should You Hire One or Become Your Own? </vt:lpstr>
      <vt:lpstr>How to Become Your Own Publicist  </vt:lpstr>
      <vt:lpstr>How to Become Your Own Publicist (cont’d)  </vt:lpstr>
      <vt:lpstr>PowerPoint Presentation</vt:lpstr>
      <vt:lpstr>PowerPoint Presentation</vt:lpstr>
      <vt:lpstr>PowerPoint Presentation</vt:lpstr>
      <vt:lpstr>PowerPoint Presentation</vt:lpstr>
      <vt:lpstr>How to Become Your Own Publicist  </vt:lpstr>
      <vt:lpstr>How to Become Your Own Publicist (cont’d) </vt:lpstr>
      <vt:lpstr>How to Become Your Own Publicist (cont’d) </vt:lpstr>
      <vt:lpstr>How to Become Your Own Publicist (cont’d) </vt:lpstr>
      <vt:lpstr>How to Become Your Own Publicist (cont’d) </vt:lpstr>
      <vt:lpstr>How to Become Your Own Publicist (cont’d) </vt:lpstr>
      <vt:lpstr>PowerPoint Presentation</vt:lpstr>
      <vt:lpstr>PowerPoint Presentation</vt:lpstr>
      <vt:lpstr>How to Become Your Own Publicist (cont’d) </vt:lpstr>
      <vt:lpstr>How to Become Your Own Publicist (cont’d) </vt:lpstr>
      <vt:lpstr>How to Become Your Own Publicist (cont’d) </vt:lpstr>
      <vt:lpstr>How to Become Your Own Publicist (cont’d) </vt:lpstr>
      <vt:lpstr>How to Become Your Own Publicist (cont’d) </vt:lpstr>
      <vt:lpstr>PowerPoint Presentation</vt:lpstr>
      <vt:lpstr>How to Become Your Own Publicist (cont’d) </vt:lpstr>
      <vt:lpstr>How to Become Your Own Publicist (cont’d) </vt:lpstr>
      <vt:lpstr>PowerPoint Presentation</vt:lpstr>
      <vt:lpstr>Questions?</vt:lpstr>
      <vt:lpstr>NEXT MONTH’S WEBINAR</vt:lpstr>
      <vt:lpstr>Thanks for joining us!</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Julie &amp; Marc</dc:creator>
  <cp:lastModifiedBy>Terri Leidich</cp:lastModifiedBy>
  <cp:revision>712</cp:revision>
  <cp:lastPrinted>2018-05-09T15:39:08Z</cp:lastPrinted>
  <dcterms:created xsi:type="dcterms:W3CDTF">2013-04-11T21:57:35Z</dcterms:created>
  <dcterms:modified xsi:type="dcterms:W3CDTF">2018-05-10T12:47:19Z</dcterms:modified>
</cp:coreProperties>
</file>