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5" r:id="rId3"/>
    <p:sldId id="270" r:id="rId4"/>
    <p:sldId id="271" r:id="rId5"/>
    <p:sldId id="272" r:id="rId6"/>
    <p:sldId id="266" r:id="rId7"/>
    <p:sldId id="267" r:id="rId8"/>
    <p:sldId id="273" r:id="rId9"/>
    <p:sldId id="268" r:id="rId10"/>
    <p:sldId id="269" r:id="rId11"/>
    <p:sldId id="258" r:id="rId12"/>
    <p:sldId id="259" r:id="rId13"/>
    <p:sldId id="260" r:id="rId14"/>
    <p:sldId id="261" r:id="rId15"/>
    <p:sldId id="264" r:id="rId16"/>
    <p:sldId id="262" r:id="rId17"/>
    <p:sldId id="263" r:id="rId18"/>
    <p:sldId id="274" r:id="rId19"/>
    <p:sldId id="275" r:id="rId20"/>
    <p:sldId id="276"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74" d="100"/>
          <a:sy n="74" d="100"/>
        </p:scale>
        <p:origin x="4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5/30/2018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5/30/2018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5/30/2018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5/30/2018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5/30/2018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5/30/2018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5/30/2018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5/30/2018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5/30/2018</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5/30/2018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5/30/2018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5/30/2018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5/30/2018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5/30/2018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5/30/2018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5/30/2018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5/30/2018</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Social Media Sales Tricks</a:t>
            </a:r>
          </a:p>
        </p:txBody>
      </p:sp>
      <p:sp>
        <p:nvSpPr>
          <p:cNvPr id="3" name="Subtitle 2"/>
          <p:cNvSpPr>
            <a:spLocks noGrp="1"/>
          </p:cNvSpPr>
          <p:nvPr>
            <p:ph type="subTitle" idx="1"/>
          </p:nvPr>
        </p:nvSpPr>
        <p:spPr/>
        <p:txBody>
          <a:bodyPr/>
          <a:lstStyle/>
          <a:p>
            <a:r>
              <a:rPr lang="en-US" dirty="0" smtClean="0"/>
              <a:t>BQB / </a:t>
            </a:r>
            <a:r>
              <a:rPr lang="en-US" dirty="0" err="1" smtClean="0"/>
              <a:t>WriteLife</a:t>
            </a:r>
            <a:r>
              <a:rPr lang="en-US" dirty="0" smtClean="0"/>
              <a:t> Publishing social media hacks to increase book sales</a:t>
            </a:r>
          </a:p>
          <a:p>
            <a:r>
              <a:rPr lang="en-US" dirty="0" smtClean="0"/>
              <a:t>By John Daly</a:t>
            </a:r>
            <a:endParaRPr lang="en-US" dirty="0"/>
          </a:p>
        </p:txBody>
      </p:sp>
    </p:spTree>
    <p:extLst>
      <p:ext uri="{BB962C8B-B14F-4D97-AF65-F5344CB8AC3E}">
        <p14:creationId xmlns:p14="http://schemas.microsoft.com/office/powerpoint/2010/main" val="203261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lstStyle/>
          <a:p>
            <a:r>
              <a:rPr lang="en-US" dirty="0" smtClean="0"/>
              <a:t>Sprucing up your posts</a:t>
            </a:r>
            <a:br>
              <a:rPr lang="en-US" dirty="0" smtClean="0"/>
            </a:br>
            <a:r>
              <a:rPr lang="en-US" dirty="0" smtClean="0">
                <a:solidFill>
                  <a:srgbClr val="FFC000"/>
                </a:solidFill>
              </a:rPr>
              <a:t>(</a:t>
            </a:r>
            <a:r>
              <a:rPr lang="en-US" dirty="0" smtClean="0">
                <a:solidFill>
                  <a:srgbClr val="FFC000"/>
                </a:solidFill>
              </a:rPr>
              <a:t>a </a:t>
            </a:r>
            <a:r>
              <a:rPr lang="en-US" dirty="0" smtClean="0">
                <a:solidFill>
                  <a:srgbClr val="FFC000"/>
                </a:solidFill>
              </a:rPr>
              <a:t>picture is worth a thousand </a:t>
            </a:r>
            <a:r>
              <a:rPr lang="en-US" dirty="0" smtClean="0">
                <a:solidFill>
                  <a:srgbClr val="FFC000"/>
                </a:solidFill>
              </a:rPr>
              <a:t>words)</a:t>
            </a:r>
            <a:endParaRPr lang="en-US" dirty="0">
              <a:solidFill>
                <a:srgbClr val="FFC000"/>
              </a:solidFill>
            </a:endParaRPr>
          </a:p>
        </p:txBody>
      </p:sp>
      <p:sp>
        <p:nvSpPr>
          <p:cNvPr id="3" name="TextBox 2"/>
          <p:cNvSpPr txBox="1"/>
          <p:nvPr/>
        </p:nvSpPr>
        <p:spPr>
          <a:xfrm>
            <a:off x="254244" y="2056353"/>
            <a:ext cx="5026094" cy="4031873"/>
          </a:xfrm>
          <a:prstGeom prst="rect">
            <a:avLst/>
          </a:prstGeom>
          <a:noFill/>
        </p:spPr>
        <p:txBody>
          <a:bodyPr wrap="square" rtlCol="0">
            <a:spAutoFit/>
          </a:bodyPr>
          <a:lstStyle/>
          <a:p>
            <a:r>
              <a:rPr lang="en-US" sz="2800" b="1" dirty="0" smtClean="0"/>
              <a:t>Some statistics:</a:t>
            </a:r>
          </a:p>
          <a:p>
            <a:endParaRPr lang="en-US" sz="2800" dirty="0"/>
          </a:p>
          <a:p>
            <a:r>
              <a:rPr lang="en-US" sz="2000" dirty="0" smtClean="0"/>
              <a:t>Instagram </a:t>
            </a:r>
            <a:r>
              <a:rPr lang="en-US" sz="2000" dirty="0" smtClean="0"/>
              <a:t>has </a:t>
            </a:r>
            <a:r>
              <a:rPr lang="en-US" sz="2000" dirty="0" smtClean="0"/>
              <a:t>become the second most popular social media network in the world.</a:t>
            </a:r>
          </a:p>
          <a:p>
            <a:endParaRPr lang="en-US" sz="2000" dirty="0"/>
          </a:p>
          <a:p>
            <a:r>
              <a:rPr lang="en-US" sz="2000" dirty="0" smtClean="0"/>
              <a:t>Facebook </a:t>
            </a:r>
            <a:r>
              <a:rPr lang="en-US" sz="2000" dirty="0"/>
              <a:t>posts with photos </a:t>
            </a:r>
            <a:r>
              <a:rPr lang="en-US" sz="2000" dirty="0" smtClean="0"/>
              <a:t>get three times </a:t>
            </a:r>
            <a:r>
              <a:rPr lang="en-US" sz="2000" dirty="0"/>
              <a:t>more engagement than those without </a:t>
            </a:r>
            <a:r>
              <a:rPr lang="en-US" sz="2000" dirty="0" smtClean="0"/>
              <a:t>them.</a:t>
            </a:r>
          </a:p>
          <a:p>
            <a:endParaRPr lang="en-US" sz="2000" dirty="0"/>
          </a:p>
          <a:p>
            <a:r>
              <a:rPr lang="en-US" sz="2000" dirty="0" smtClean="0"/>
              <a:t>On Twitter, tweets </a:t>
            </a:r>
            <a:r>
              <a:rPr lang="en-US" sz="2000" dirty="0"/>
              <a:t>with </a:t>
            </a:r>
            <a:r>
              <a:rPr lang="en-US" sz="2000" dirty="0" smtClean="0"/>
              <a:t>images </a:t>
            </a:r>
            <a:r>
              <a:rPr lang="en-US" sz="2000" dirty="0"/>
              <a:t>get shared 150% more than text-only </a:t>
            </a:r>
            <a:r>
              <a:rPr lang="en-US" sz="2000" dirty="0" smtClean="0"/>
              <a:t>tweets.</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060" y="2369712"/>
            <a:ext cx="6098147" cy="4065431"/>
          </a:xfrm>
          <a:prstGeom prst="rect">
            <a:avLst/>
          </a:prstGeom>
        </p:spPr>
      </p:pic>
    </p:spTree>
    <p:extLst>
      <p:ext uri="{BB962C8B-B14F-4D97-AF65-F5344CB8AC3E}">
        <p14:creationId xmlns:p14="http://schemas.microsoft.com/office/powerpoint/2010/main" val="35943836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0" y="753228"/>
            <a:ext cx="9613861" cy="1080938"/>
          </a:xfrm>
        </p:spPr>
        <p:txBody>
          <a:bodyPr/>
          <a:lstStyle/>
          <a:p>
            <a:r>
              <a:rPr lang="en-US" dirty="0" smtClean="0"/>
              <a:t>Some cool </a:t>
            </a:r>
            <a:r>
              <a:rPr lang="en-US" dirty="0" smtClean="0">
                <a:solidFill>
                  <a:srgbClr val="FFC000"/>
                </a:solidFill>
              </a:rPr>
              <a:t>(and free) </a:t>
            </a:r>
            <a:r>
              <a:rPr lang="en-US" dirty="0" smtClean="0"/>
              <a:t>picture tools to make your social media posts look great!</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30312" y="2336800"/>
            <a:ext cx="3598863" cy="359886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94350" y="2568145"/>
            <a:ext cx="4700588" cy="3136173"/>
          </a:xfrm>
        </p:spPr>
      </p:pic>
    </p:spTree>
    <p:extLst>
      <p:ext uri="{BB962C8B-B14F-4D97-AF65-F5344CB8AC3E}">
        <p14:creationId xmlns:p14="http://schemas.microsoft.com/office/powerpoint/2010/main" val="127730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Canva</a:t>
            </a:r>
            <a:r>
              <a:rPr lang="en-US" dirty="0" smtClean="0"/>
              <a:t> is a free online tool that lets you easily create snappy-looking memes and ads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7647" y="2352564"/>
            <a:ext cx="4142828" cy="4142828"/>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952" y="2352564"/>
            <a:ext cx="4142827" cy="4142827"/>
          </a:xfrm>
          <a:prstGeom prst="rect">
            <a:avLst/>
          </a:prstGeom>
        </p:spPr>
      </p:pic>
    </p:spTree>
    <p:extLst>
      <p:ext uri="{BB962C8B-B14F-4D97-AF65-F5344CB8AC3E}">
        <p14:creationId xmlns:p14="http://schemas.microsoft.com/office/powerpoint/2010/main" val="977715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Just go to </a:t>
            </a:r>
            <a:r>
              <a:rPr lang="en-US" dirty="0" smtClean="0">
                <a:solidFill>
                  <a:srgbClr val="FFC000"/>
                </a:solidFill>
              </a:rPr>
              <a:t>canva.com</a:t>
            </a:r>
            <a:r>
              <a:rPr lang="en-US" dirty="0" smtClean="0"/>
              <a:t>, create a free account, and start creating your designs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5557" y="2226437"/>
            <a:ext cx="6274675" cy="4227057"/>
          </a:xfrm>
        </p:spPr>
      </p:pic>
      <p:sp>
        <p:nvSpPr>
          <p:cNvPr id="5" name="TextBox 4"/>
          <p:cNvSpPr txBox="1"/>
          <p:nvPr/>
        </p:nvSpPr>
        <p:spPr>
          <a:xfrm>
            <a:off x="7520151" y="2207170"/>
            <a:ext cx="4067503" cy="4154984"/>
          </a:xfrm>
          <a:prstGeom prst="rect">
            <a:avLst/>
          </a:prstGeom>
          <a:noFill/>
        </p:spPr>
        <p:txBody>
          <a:bodyPr wrap="square" rtlCol="0">
            <a:spAutoFit/>
          </a:bodyPr>
          <a:lstStyle/>
          <a:p>
            <a:r>
              <a:rPr lang="en-US" sz="2400" b="1" dirty="0" err="1" smtClean="0"/>
              <a:t>Canva</a:t>
            </a:r>
            <a:r>
              <a:rPr lang="en-US" sz="2400" b="1" dirty="0" smtClean="0"/>
              <a:t> </a:t>
            </a:r>
            <a:r>
              <a:rPr lang="en-US" sz="2400" b="1" dirty="0" smtClean="0"/>
              <a:t>lets you select from pre-made templates that are optimized (in size and shape) for Facebook, Twitter, Instagram and other social media sites.</a:t>
            </a:r>
          </a:p>
          <a:p>
            <a:endParaRPr lang="en-US" sz="2400" b="1" dirty="0" smtClean="0"/>
          </a:p>
          <a:p>
            <a:r>
              <a:rPr lang="en-US" sz="2400" b="1" dirty="0" smtClean="0"/>
              <a:t>OR</a:t>
            </a:r>
          </a:p>
          <a:p>
            <a:endParaRPr lang="en-US" sz="2400" b="1" dirty="0"/>
          </a:p>
          <a:p>
            <a:r>
              <a:rPr lang="en-US" sz="2400" b="1" dirty="0" smtClean="0"/>
              <a:t>You can create a design from scratch!</a:t>
            </a:r>
            <a:endParaRPr lang="en-US" sz="2400" dirty="0"/>
          </a:p>
        </p:txBody>
      </p:sp>
    </p:spTree>
    <p:extLst>
      <p:ext uri="{BB962C8B-B14F-4D97-AF65-F5344CB8AC3E}">
        <p14:creationId xmlns:p14="http://schemas.microsoft.com/office/powerpoint/2010/main" val="31151260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Canvas’ design/editing tools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569" y="2336800"/>
            <a:ext cx="6561245" cy="3598863"/>
          </a:xfrm>
        </p:spPr>
      </p:pic>
      <p:sp>
        <p:nvSpPr>
          <p:cNvPr id="4" name="TextBox 3"/>
          <p:cNvSpPr txBox="1"/>
          <p:nvPr/>
        </p:nvSpPr>
        <p:spPr>
          <a:xfrm>
            <a:off x="7646276" y="2333295"/>
            <a:ext cx="3831021"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Stock photos</a:t>
            </a:r>
          </a:p>
          <a:p>
            <a:pPr marL="285750" indent="-285750">
              <a:buFont typeface="Arial" panose="020B0604020202020204" pitchFamily="34" charset="0"/>
              <a:buChar char="•"/>
            </a:pPr>
            <a:r>
              <a:rPr lang="en-US" dirty="0" smtClean="0"/>
              <a:t>Backgrounds and Image Filters</a:t>
            </a:r>
          </a:p>
          <a:p>
            <a:pPr marL="285750" indent="-285750">
              <a:buFont typeface="Arial" panose="020B0604020202020204" pitchFamily="34" charset="0"/>
              <a:buChar char="•"/>
            </a:pPr>
            <a:r>
              <a:rPr lang="en-US" dirty="0" smtClean="0"/>
              <a:t>Layout Grids</a:t>
            </a:r>
          </a:p>
          <a:p>
            <a:pPr marL="285750" indent="-285750">
              <a:buFont typeface="Arial" panose="020B0604020202020204" pitchFamily="34" charset="0"/>
              <a:buChar char="•"/>
            </a:pPr>
            <a:r>
              <a:rPr lang="en-US" dirty="0" smtClean="0"/>
              <a:t>Fancy Text</a:t>
            </a:r>
          </a:p>
          <a:p>
            <a:pPr marL="285750" indent="-285750">
              <a:buFont typeface="Arial" panose="020B0604020202020204" pitchFamily="34" charset="0"/>
              <a:buChar char="•"/>
            </a:pPr>
            <a:r>
              <a:rPr lang="en-US" dirty="0" smtClean="0"/>
              <a:t>Shapes</a:t>
            </a:r>
          </a:p>
          <a:p>
            <a:pPr marL="285750" indent="-285750">
              <a:buFont typeface="Arial" panose="020B0604020202020204" pitchFamily="34" charset="0"/>
              <a:buChar char="•"/>
            </a:pPr>
            <a:r>
              <a:rPr lang="en-US" dirty="0" smtClean="0"/>
              <a:t>Icons</a:t>
            </a:r>
            <a:endParaRPr lang="en-US" dirty="0"/>
          </a:p>
          <a:p>
            <a:pPr marL="285750" indent="-285750">
              <a:buFont typeface="Arial" panose="020B0604020202020204" pitchFamily="34" charset="0"/>
              <a:buChar char="•"/>
            </a:pPr>
            <a:r>
              <a:rPr lang="en-US" dirty="0" smtClean="0"/>
              <a:t>Lines</a:t>
            </a:r>
          </a:p>
          <a:p>
            <a:pPr marL="285750" indent="-285750">
              <a:buFont typeface="Arial" panose="020B0604020202020204" pitchFamily="34" charset="0"/>
              <a:buChar char="•"/>
            </a:pPr>
            <a:r>
              <a:rPr lang="en-US" dirty="0" smtClean="0"/>
              <a:t>More!</a:t>
            </a:r>
          </a:p>
          <a:p>
            <a:pPr marL="285750" indent="-285750">
              <a:buFont typeface="Arial" panose="020B0604020202020204" pitchFamily="34" charset="0"/>
              <a:buChar char="•"/>
            </a:pPr>
            <a:endParaRPr lang="en-US" dirty="0"/>
          </a:p>
          <a:p>
            <a:r>
              <a:rPr lang="en-US" dirty="0" smtClean="0"/>
              <a:t>While you CAN purchase advanced layouts and tools for a small price, there’s plenty you can do with just the free stuff.</a:t>
            </a:r>
            <a:endParaRPr lang="en-US" dirty="0"/>
          </a:p>
        </p:txBody>
      </p:sp>
    </p:spTree>
    <p:extLst>
      <p:ext uri="{BB962C8B-B14F-4D97-AF65-F5344CB8AC3E}">
        <p14:creationId xmlns:p14="http://schemas.microsoft.com/office/powerpoint/2010/main" val="33327079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Canva</a:t>
            </a:r>
            <a:r>
              <a:rPr lang="en-US" dirty="0" smtClean="0"/>
              <a:t> offers lots of free stock photos, but for many more, try </a:t>
            </a:r>
            <a:r>
              <a:rPr lang="en-US" dirty="0" smtClean="0">
                <a:solidFill>
                  <a:srgbClr val="FFC000"/>
                </a:solidFill>
              </a:rPr>
              <a:t>Unsplash.com</a:t>
            </a:r>
            <a:endParaRPr lang="en-US" dirty="0">
              <a:solidFill>
                <a:srgbClr val="FFC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543" y="3200399"/>
            <a:ext cx="4587382" cy="305851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843" y="2197182"/>
            <a:ext cx="4310200" cy="28253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9419" y="3634522"/>
            <a:ext cx="4161924" cy="2776012"/>
          </a:xfrm>
          <a:prstGeom prst="rect">
            <a:avLst/>
          </a:prstGeom>
        </p:spPr>
      </p:pic>
    </p:spTree>
    <p:extLst>
      <p:ext uri="{BB962C8B-B14F-4D97-AF65-F5344CB8AC3E}">
        <p14:creationId xmlns:p14="http://schemas.microsoft.com/office/powerpoint/2010/main" val="4756184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 to brand your work!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853" y="2353144"/>
            <a:ext cx="4020209" cy="4020209"/>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903" y="2353144"/>
            <a:ext cx="2896004" cy="657317"/>
          </a:xfrm>
          <a:prstGeom prst="rect">
            <a:avLst/>
          </a:prstGeom>
        </p:spPr>
      </p:pic>
      <p:sp>
        <p:nvSpPr>
          <p:cNvPr id="12" name="Down Arrow 11"/>
          <p:cNvSpPr/>
          <p:nvPr/>
        </p:nvSpPr>
        <p:spPr>
          <a:xfrm rot="1738506">
            <a:off x="4719963" y="2725708"/>
            <a:ext cx="397758" cy="358222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ndParaRPr>
          </a:p>
        </p:txBody>
      </p:sp>
      <p:sp>
        <p:nvSpPr>
          <p:cNvPr id="13" name="TextBox 12"/>
          <p:cNvSpPr txBox="1"/>
          <p:nvPr/>
        </p:nvSpPr>
        <p:spPr>
          <a:xfrm>
            <a:off x="5770685" y="3121565"/>
            <a:ext cx="5911563" cy="3416320"/>
          </a:xfrm>
          <a:prstGeom prst="rect">
            <a:avLst/>
          </a:prstGeom>
          <a:noFill/>
        </p:spPr>
        <p:txBody>
          <a:bodyPr wrap="square" rtlCol="0">
            <a:spAutoFit/>
          </a:bodyPr>
          <a:lstStyle/>
          <a:p>
            <a:r>
              <a:rPr lang="en-US" sz="2400" dirty="0" smtClean="0"/>
              <a:t>When you’re done with your design, you can download it to your computer as an image file. </a:t>
            </a:r>
          </a:p>
          <a:p>
            <a:endParaRPr lang="en-US" sz="2400" dirty="0"/>
          </a:p>
          <a:p>
            <a:r>
              <a:rPr lang="en-US" sz="2400" dirty="0" smtClean="0"/>
              <a:t>But before you do that, make sure you’ve branded your work (preferably with your website URL). That way, potential readers can easily figure out how to find out more about you and your book(s)!</a:t>
            </a:r>
            <a:endParaRPr lang="en-US" sz="2400" dirty="0"/>
          </a:p>
        </p:txBody>
      </p:sp>
    </p:spTree>
    <p:extLst>
      <p:ext uri="{BB962C8B-B14F-4D97-AF65-F5344CB8AC3E}">
        <p14:creationId xmlns:p14="http://schemas.microsoft.com/office/powerpoint/2010/main" val="3350554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Incorporate </a:t>
            </a:r>
            <a:r>
              <a:rPr lang="en-US" dirty="0" smtClean="0"/>
              <a:t>your creations in your social media </a:t>
            </a:r>
            <a:r>
              <a:rPr lang="en-US" dirty="0" smtClean="0"/>
              <a:t>posts, along with othe</a:t>
            </a:r>
            <a:r>
              <a:rPr lang="en-US" dirty="0" smtClean="0"/>
              <a:t>r shareable elements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747" y="2336800"/>
            <a:ext cx="6053129" cy="4087422"/>
          </a:xfrm>
        </p:spPr>
      </p:pic>
      <p:sp>
        <p:nvSpPr>
          <p:cNvPr id="5" name="TextBox 4"/>
          <p:cNvSpPr txBox="1"/>
          <p:nvPr/>
        </p:nvSpPr>
        <p:spPr>
          <a:xfrm>
            <a:off x="6936826" y="2506710"/>
            <a:ext cx="4966139" cy="3816429"/>
          </a:xfrm>
          <a:prstGeom prst="rect">
            <a:avLst/>
          </a:prstGeom>
          <a:noFill/>
        </p:spPr>
        <p:txBody>
          <a:bodyPr wrap="square" rtlCol="0">
            <a:spAutoFit/>
          </a:bodyPr>
          <a:lstStyle/>
          <a:p>
            <a:r>
              <a:rPr lang="en-US" sz="2200" dirty="0" smtClean="0"/>
              <a:t>Adding </a:t>
            </a:r>
            <a:r>
              <a:rPr lang="en-US" sz="2200" dirty="0" smtClean="0">
                <a:solidFill>
                  <a:srgbClr val="FFC000"/>
                </a:solidFill>
              </a:rPr>
              <a:t>#hashtags </a:t>
            </a:r>
            <a:r>
              <a:rPr lang="en-US" sz="2200" dirty="0" smtClean="0"/>
              <a:t>to your posts make them more searchable by relevant keywords or phrases (like your title, genre, topic, etc.), but don’t go crazy with them. Too many hashtags make a post look </a:t>
            </a:r>
            <a:r>
              <a:rPr lang="en-US" sz="2200" dirty="0" err="1" smtClean="0"/>
              <a:t>spammy</a:t>
            </a:r>
            <a:r>
              <a:rPr lang="en-US" sz="2200" dirty="0" smtClean="0"/>
              <a:t>.</a:t>
            </a:r>
          </a:p>
          <a:p>
            <a:endParaRPr lang="en-US" sz="2200" dirty="0"/>
          </a:p>
          <a:p>
            <a:r>
              <a:rPr lang="en-US" sz="2200" dirty="0" smtClean="0">
                <a:solidFill>
                  <a:srgbClr val="FFC000"/>
                </a:solidFill>
              </a:rPr>
              <a:t>@Tag </a:t>
            </a:r>
            <a:r>
              <a:rPr lang="en-US" sz="2200" dirty="0" smtClean="0"/>
              <a:t>relevant people, companies, or organizations in your posts. They’ll be alerted, and they might even share your posts. </a:t>
            </a:r>
            <a:endParaRPr lang="en-US" sz="2200" dirty="0"/>
          </a:p>
        </p:txBody>
      </p:sp>
    </p:spTree>
    <p:extLst>
      <p:ext uri="{BB962C8B-B14F-4D97-AF65-F5344CB8AC3E}">
        <p14:creationId xmlns:p14="http://schemas.microsoft.com/office/powerpoint/2010/main" val="2497546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a:t>
            </a:r>
            <a:r>
              <a:rPr lang="en-US" dirty="0" smtClean="0">
                <a:solidFill>
                  <a:srgbClr val="FFC000"/>
                </a:solidFill>
              </a:rPr>
              <a:t>“tag”</a:t>
            </a:r>
            <a:r>
              <a:rPr lang="en-US" dirty="0" smtClean="0"/>
              <a:t> a person or organization on social media?</a:t>
            </a:r>
            <a:endParaRPr lang="en-US" dirty="0"/>
          </a:p>
        </p:txBody>
      </p:sp>
      <p:sp>
        <p:nvSpPr>
          <p:cNvPr id="3" name="TextBox 2"/>
          <p:cNvSpPr txBox="1"/>
          <p:nvPr/>
        </p:nvSpPr>
        <p:spPr>
          <a:xfrm>
            <a:off x="680320" y="2034864"/>
            <a:ext cx="10859149" cy="1384995"/>
          </a:xfrm>
          <a:prstGeom prst="rect">
            <a:avLst/>
          </a:prstGeom>
          <a:noFill/>
        </p:spPr>
        <p:txBody>
          <a:bodyPr wrap="square" rtlCol="0">
            <a:spAutoFit/>
          </a:bodyPr>
          <a:lstStyle/>
          <a:p>
            <a:r>
              <a:rPr lang="en-US" sz="2400" dirty="0" smtClean="0"/>
              <a:t>Whether you’re on Twitter, Facebook, or Instagram, just type an ‘</a:t>
            </a:r>
            <a:r>
              <a:rPr lang="en-US" sz="3600" dirty="0" smtClean="0">
                <a:solidFill>
                  <a:srgbClr val="FFC000"/>
                </a:solidFill>
              </a:rPr>
              <a:t>@</a:t>
            </a:r>
            <a:r>
              <a:rPr lang="en-US" sz="2400" dirty="0" smtClean="0"/>
              <a:t>’ before typing in the name of the person or organization you want to tag. Once the desired account appears in the pop-up combo-box, </a:t>
            </a:r>
            <a:r>
              <a:rPr lang="en-US" sz="2400" dirty="0" smtClean="0">
                <a:solidFill>
                  <a:srgbClr val="FFC000"/>
                </a:solidFill>
              </a:rPr>
              <a:t>select it</a:t>
            </a:r>
            <a:r>
              <a:rPr lang="en-US" sz="2400" dirty="0" smtClean="0"/>
              <a:t>!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900" y="3620557"/>
            <a:ext cx="8471282" cy="2861161"/>
          </a:xfrm>
          <a:prstGeom prst="rect">
            <a:avLst/>
          </a:prstGeom>
        </p:spPr>
      </p:pic>
    </p:spTree>
    <p:extLst>
      <p:ext uri="{BB962C8B-B14F-4D97-AF65-F5344CB8AC3E}">
        <p14:creationId xmlns:p14="http://schemas.microsoft.com/office/powerpoint/2010/main" val="2457348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you want BQB or </a:t>
            </a:r>
            <a:r>
              <a:rPr lang="en-US" dirty="0" err="1" smtClean="0"/>
              <a:t>WriteLife</a:t>
            </a:r>
            <a:r>
              <a:rPr lang="en-US" dirty="0" smtClean="0"/>
              <a:t> to share one of your posts, just tag us (We’ll help spread the word!)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555" y="2768879"/>
            <a:ext cx="10221525" cy="2926214"/>
          </a:xfrm>
          <a:prstGeom prst="rect">
            <a:avLst/>
          </a:prstGeom>
        </p:spPr>
      </p:pic>
      <p:sp>
        <p:nvSpPr>
          <p:cNvPr id="4" name="Right Arrow 3"/>
          <p:cNvSpPr/>
          <p:nvPr/>
        </p:nvSpPr>
        <p:spPr>
          <a:xfrm rot="19694485">
            <a:off x="1483850" y="415987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296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Maximizing your social media presence</a:t>
            </a:r>
            <a:endParaRPr lang="en-US" dirty="0"/>
          </a:p>
        </p:txBody>
      </p:sp>
      <p:sp>
        <p:nvSpPr>
          <p:cNvPr id="3" name="Content Placeholder 2"/>
          <p:cNvSpPr>
            <a:spLocks noGrp="1"/>
          </p:cNvSpPr>
          <p:nvPr>
            <p:ph idx="1"/>
          </p:nvPr>
        </p:nvSpPr>
        <p:spPr/>
        <p:txBody>
          <a:bodyPr/>
          <a:lstStyle/>
          <a:p>
            <a:pPr marL="0" indent="0">
              <a:buNone/>
            </a:pPr>
            <a:r>
              <a:rPr lang="en-US" sz="3200" b="1" u="sng" dirty="0" smtClean="0"/>
              <a:t>Topics in this webinar</a:t>
            </a:r>
          </a:p>
          <a:p>
            <a:pPr marL="0" indent="0">
              <a:buNone/>
            </a:pPr>
            <a:endParaRPr lang="en-US" u="sng" dirty="0" smtClean="0"/>
          </a:p>
          <a:p>
            <a:r>
              <a:rPr lang="en-US" dirty="0" smtClean="0"/>
              <a:t>Make the best of your social media profiles</a:t>
            </a:r>
          </a:p>
          <a:p>
            <a:r>
              <a:rPr lang="en-US" dirty="0" smtClean="0"/>
              <a:t>Using your posts to </a:t>
            </a:r>
            <a:r>
              <a:rPr lang="en-US" i="1" dirty="0" smtClean="0"/>
              <a:t>engage</a:t>
            </a:r>
            <a:r>
              <a:rPr lang="en-US" dirty="0" smtClean="0"/>
              <a:t> your audience, not sell to them</a:t>
            </a:r>
          </a:p>
          <a:p>
            <a:r>
              <a:rPr lang="en-US" dirty="0" smtClean="0"/>
              <a:t>Making your posts more attractive, and more likely to be shared</a:t>
            </a:r>
          </a:p>
          <a:p>
            <a:r>
              <a:rPr lang="en-US" dirty="0" smtClean="0"/>
              <a:t>How BQB and </a:t>
            </a:r>
            <a:r>
              <a:rPr lang="en-US" dirty="0" err="1" smtClean="0"/>
              <a:t>WriteLife</a:t>
            </a:r>
            <a:r>
              <a:rPr lang="en-US" dirty="0" smtClean="0"/>
              <a:t> authors can help each other on social media</a:t>
            </a:r>
            <a:endParaRPr lang="en-US" dirty="0"/>
          </a:p>
        </p:txBody>
      </p:sp>
    </p:spTree>
    <p:extLst>
      <p:ext uri="{BB962C8B-B14F-4D97-AF65-F5344CB8AC3E}">
        <p14:creationId xmlns:p14="http://schemas.microsoft.com/office/powerpoint/2010/main" val="3993789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Want to do your fellow BQB/</a:t>
            </a:r>
            <a:r>
              <a:rPr lang="en-US" dirty="0" err="1" smtClean="0"/>
              <a:t>WriteLife</a:t>
            </a:r>
            <a:r>
              <a:rPr lang="en-US" dirty="0" smtClean="0"/>
              <a:t> authors a favor? </a:t>
            </a:r>
            <a:r>
              <a:rPr lang="en-US" dirty="0" smtClean="0">
                <a:solidFill>
                  <a:srgbClr val="FFC000"/>
                </a:solidFill>
              </a:rPr>
              <a:t>Share or retweet some of their posts!</a:t>
            </a:r>
            <a:endParaRPr lang="en-US" dirty="0">
              <a:solidFill>
                <a:srgbClr val="FFC000"/>
              </a:solidFill>
            </a:endParaRPr>
          </a:p>
        </p:txBody>
      </p:sp>
      <p:sp>
        <p:nvSpPr>
          <p:cNvPr id="3" name="TextBox 2"/>
          <p:cNvSpPr txBox="1"/>
          <p:nvPr/>
        </p:nvSpPr>
        <p:spPr>
          <a:xfrm>
            <a:off x="669704" y="2112134"/>
            <a:ext cx="10895524" cy="4401205"/>
          </a:xfrm>
          <a:prstGeom prst="rect">
            <a:avLst/>
          </a:prstGeom>
          <a:noFill/>
        </p:spPr>
        <p:txBody>
          <a:bodyPr wrap="square" rtlCol="0">
            <a:spAutoFit/>
          </a:bodyPr>
          <a:lstStyle/>
          <a:p>
            <a:r>
              <a:rPr lang="en-US" sz="2800" dirty="0" smtClean="0"/>
              <a:t>The more times a post is shared, the more people will see it. Your fellow BQB/</a:t>
            </a:r>
            <a:r>
              <a:rPr lang="en-US" sz="2800" dirty="0" err="1" smtClean="0"/>
              <a:t>WriteLife</a:t>
            </a:r>
            <a:r>
              <a:rPr lang="en-US" sz="2800" dirty="0" smtClean="0"/>
              <a:t> authors will always appreciate you helping to spread their message.</a:t>
            </a:r>
          </a:p>
          <a:p>
            <a:endParaRPr lang="en-US" sz="2800" dirty="0"/>
          </a:p>
          <a:p>
            <a:r>
              <a:rPr lang="en-US" sz="2800" dirty="0" smtClean="0"/>
              <a:t>Make sure you’re following the BQB and </a:t>
            </a:r>
            <a:r>
              <a:rPr lang="en-US" sz="2800" dirty="0" err="1" smtClean="0"/>
              <a:t>WriteLife</a:t>
            </a:r>
            <a:r>
              <a:rPr lang="en-US" sz="2800" dirty="0" smtClean="0"/>
              <a:t> accounts on Twitter, Facebook, and Instagram. Since we regularly share posts from our authors, following us is an easy way of seeing which of our authors are on social media, and what they’re saying. </a:t>
            </a:r>
          </a:p>
          <a:p>
            <a:endParaRPr lang="en-US" sz="2800" dirty="0"/>
          </a:p>
          <a:p>
            <a:r>
              <a:rPr lang="en-US" sz="2800" dirty="0" smtClean="0"/>
              <a:t>Feel free to follow the authors individually as well!</a:t>
            </a:r>
            <a:endParaRPr lang="en-US" sz="2800" dirty="0"/>
          </a:p>
        </p:txBody>
      </p:sp>
    </p:spTree>
    <p:extLst>
      <p:ext uri="{BB962C8B-B14F-4D97-AF65-F5344CB8AC3E}">
        <p14:creationId xmlns:p14="http://schemas.microsoft.com/office/powerpoint/2010/main" val="4283989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Happy socializing! Happy selling!</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496" y="2316639"/>
            <a:ext cx="8233562" cy="4142115"/>
          </a:xfrm>
          <a:prstGeom prst="rect">
            <a:avLst/>
          </a:prstGeom>
        </p:spPr>
      </p:pic>
    </p:spTree>
    <p:extLst>
      <p:ext uri="{BB962C8B-B14F-4D97-AF65-F5344CB8AC3E}">
        <p14:creationId xmlns:p14="http://schemas.microsoft.com/office/powerpoint/2010/main" val="474286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Your social media profiles are important. People shouldn’t have to guess that you’re an author</a:t>
            </a:r>
            <a:endParaRPr lang="en-US" dirty="0"/>
          </a:p>
        </p:txBody>
      </p:sp>
      <p:sp>
        <p:nvSpPr>
          <p:cNvPr id="4" name="TextBox 3"/>
          <p:cNvSpPr txBox="1"/>
          <p:nvPr/>
        </p:nvSpPr>
        <p:spPr>
          <a:xfrm>
            <a:off x="4146331" y="2136642"/>
            <a:ext cx="7851228" cy="1938992"/>
          </a:xfrm>
          <a:prstGeom prst="rect">
            <a:avLst/>
          </a:prstGeom>
          <a:noFill/>
        </p:spPr>
        <p:txBody>
          <a:bodyPr wrap="square" rtlCol="0">
            <a:spAutoFit/>
          </a:bodyPr>
          <a:lstStyle/>
          <a:p>
            <a:r>
              <a:rPr lang="en-US" sz="2000" dirty="0" smtClean="0"/>
              <a:t>Whether it’s Twitter, Facebook, Instagram, or something else, make sure your audience knows who you are and what you write. Your profile should be somewhat professional, but it can also be fun and engaging. </a:t>
            </a:r>
          </a:p>
          <a:p>
            <a:endParaRPr lang="en-US" sz="2000" b="1" dirty="0"/>
          </a:p>
          <a:p>
            <a:r>
              <a:rPr lang="en-US" sz="2000" b="1" dirty="0" smtClean="0"/>
              <a:t>Important: always include a link to your website or blog. </a:t>
            </a:r>
            <a:endParaRPr lang="en-US" sz="20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957" y="2136642"/>
            <a:ext cx="3606474" cy="430655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541" y="4430114"/>
            <a:ext cx="7760939" cy="2020112"/>
          </a:xfrm>
          <a:prstGeom prst="rect">
            <a:avLst/>
          </a:prstGeom>
        </p:spPr>
      </p:pic>
    </p:spTree>
    <p:extLst>
      <p:ext uri="{BB962C8B-B14F-4D97-AF65-F5344CB8AC3E}">
        <p14:creationId xmlns:p14="http://schemas.microsoft.com/office/powerpoint/2010/main" val="23523920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60" y="753228"/>
            <a:ext cx="9613861" cy="1080938"/>
          </a:xfrm>
        </p:spPr>
        <p:txBody>
          <a:bodyPr>
            <a:noAutofit/>
          </a:bodyPr>
          <a:lstStyle/>
          <a:p>
            <a:r>
              <a:rPr lang="en-US" sz="2800" dirty="0" smtClean="0"/>
              <a:t>Your Amazon Author Page is particularly important. Claim </a:t>
            </a:r>
            <a:r>
              <a:rPr lang="en-US" sz="2800" dirty="0"/>
              <a:t>it at </a:t>
            </a:r>
            <a:r>
              <a:rPr lang="en-US" sz="2800" dirty="0">
                <a:solidFill>
                  <a:srgbClr val="FFC000"/>
                </a:solidFill>
              </a:rPr>
              <a:t>authorcentral.amazon.com</a:t>
            </a:r>
            <a:r>
              <a:rPr lang="en-US" sz="2800" dirty="0"/>
              <a:t> </a:t>
            </a:r>
            <a:r>
              <a:rPr lang="en-US" sz="2800" dirty="0" smtClean="0"/>
              <a:t>and let readers know all about you!</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73" y="2213721"/>
            <a:ext cx="6398401" cy="4344499"/>
          </a:xfrm>
          <a:prstGeom prst="rect">
            <a:avLst/>
          </a:prstGeom>
        </p:spPr>
      </p:pic>
      <p:sp>
        <p:nvSpPr>
          <p:cNvPr id="4" name="TextBox 3"/>
          <p:cNvSpPr txBox="1"/>
          <p:nvPr/>
        </p:nvSpPr>
        <p:spPr>
          <a:xfrm>
            <a:off x="7047186" y="2285995"/>
            <a:ext cx="4887311" cy="4247317"/>
          </a:xfrm>
          <a:prstGeom prst="rect">
            <a:avLst/>
          </a:prstGeom>
          <a:noFill/>
        </p:spPr>
        <p:txBody>
          <a:bodyPr wrap="square" rtlCol="0">
            <a:spAutoFit/>
          </a:bodyPr>
          <a:lstStyle/>
          <a:p>
            <a:r>
              <a:rPr lang="en-US" b="1" dirty="0" smtClean="0"/>
              <a:t>The more you add to your bio, the more attention you and your books will get! </a:t>
            </a:r>
          </a:p>
          <a:p>
            <a:endParaRPr lang="en-US" b="1" u="sng" dirty="0"/>
          </a:p>
          <a:p>
            <a:pPr marL="285750" indent="-285750">
              <a:buFont typeface="Arial" panose="020B0604020202020204" pitchFamily="34" charset="0"/>
              <a:buChar char="•"/>
            </a:pPr>
            <a:r>
              <a:rPr lang="en-US" dirty="0" smtClean="0"/>
              <a:t>Photos</a:t>
            </a:r>
          </a:p>
          <a:p>
            <a:pPr marL="285750" indent="-285750">
              <a:buFont typeface="Arial" panose="020B0604020202020204" pitchFamily="34" charset="0"/>
              <a:buChar char="•"/>
            </a:pPr>
            <a:r>
              <a:rPr lang="en-US" dirty="0" smtClean="0"/>
              <a:t>Biography</a:t>
            </a:r>
          </a:p>
          <a:p>
            <a:pPr marL="285750" indent="-285750">
              <a:buFont typeface="Arial" panose="020B0604020202020204" pitchFamily="34" charset="0"/>
              <a:buChar char="•"/>
            </a:pPr>
            <a:r>
              <a:rPr lang="en-US" dirty="0" smtClean="0"/>
              <a:t>Your books together on one page</a:t>
            </a:r>
          </a:p>
          <a:p>
            <a:pPr marL="285750" indent="-285750">
              <a:buFont typeface="Arial" panose="020B0604020202020204" pitchFamily="34" charset="0"/>
              <a:buChar char="•"/>
            </a:pPr>
            <a:r>
              <a:rPr lang="en-US" dirty="0" smtClean="0"/>
              <a:t>Videos</a:t>
            </a:r>
          </a:p>
          <a:p>
            <a:pPr marL="285750" indent="-285750">
              <a:buFont typeface="Arial" panose="020B0604020202020204" pitchFamily="34" charset="0"/>
              <a:buChar char="•"/>
            </a:pPr>
            <a:r>
              <a:rPr lang="en-US" dirty="0" smtClean="0"/>
              <a:t>Your blog posts</a:t>
            </a:r>
          </a:p>
          <a:p>
            <a:pPr marL="285750" indent="-285750">
              <a:buFont typeface="Arial" panose="020B0604020202020204" pitchFamily="34" charset="0"/>
              <a:buChar char="•"/>
            </a:pPr>
            <a:r>
              <a:rPr lang="en-US" dirty="0" smtClean="0"/>
              <a:t>Links to your website and social media accounts</a:t>
            </a:r>
          </a:p>
          <a:p>
            <a:pPr marL="285750" indent="-285750">
              <a:buFont typeface="Arial" panose="020B0604020202020204" pitchFamily="34" charset="0"/>
              <a:buChar char="•"/>
            </a:pPr>
            <a:r>
              <a:rPr lang="en-US" dirty="0" smtClean="0"/>
              <a:t>Events</a:t>
            </a:r>
          </a:p>
          <a:p>
            <a:pPr marL="285750" indent="-285750">
              <a:buFont typeface="Arial" panose="020B0604020202020204" pitchFamily="34" charset="0"/>
              <a:buChar char="•"/>
            </a:pPr>
            <a:endParaRPr lang="en-US" dirty="0" smtClean="0"/>
          </a:p>
          <a:p>
            <a:r>
              <a:rPr lang="en-US" dirty="0" smtClean="0"/>
              <a:t>Your author dashboard also lets you track your Amazon sales! This helps you identify which of your marketing efforts are working!</a:t>
            </a:r>
          </a:p>
        </p:txBody>
      </p:sp>
    </p:spTree>
    <p:extLst>
      <p:ext uri="{BB962C8B-B14F-4D97-AF65-F5344CB8AC3E}">
        <p14:creationId xmlns:p14="http://schemas.microsoft.com/office/powerpoint/2010/main" val="3829932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 What kind of stuff should I post on social media? </a:t>
            </a:r>
            <a:r>
              <a:rPr lang="en-US" dirty="0" smtClean="0">
                <a:solidFill>
                  <a:srgbClr val="FFC000"/>
                </a:solidFill>
              </a:rPr>
              <a:t>We’re glad you asked!</a:t>
            </a:r>
            <a:endParaRPr lang="en-US" dirty="0">
              <a:solidFill>
                <a:srgbClr val="FFC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407" y="2281976"/>
            <a:ext cx="7188375" cy="4040623"/>
          </a:xfrm>
          <a:prstGeom prst="rect">
            <a:avLst/>
          </a:prstGeom>
        </p:spPr>
      </p:pic>
    </p:spTree>
    <p:extLst>
      <p:ext uri="{BB962C8B-B14F-4D97-AF65-F5344CB8AC3E}">
        <p14:creationId xmlns:p14="http://schemas.microsoft.com/office/powerpoint/2010/main" val="1500709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it comes to social media marketing, focus more on the “social” and less on the “marketing”</a:t>
            </a:r>
            <a:endParaRPr lang="en-US" dirty="0"/>
          </a:p>
        </p:txBody>
      </p:sp>
      <p:sp>
        <p:nvSpPr>
          <p:cNvPr id="3" name="Content Placeholder 2"/>
          <p:cNvSpPr>
            <a:spLocks noGrp="1"/>
          </p:cNvSpPr>
          <p:nvPr>
            <p:ph idx="1"/>
          </p:nvPr>
        </p:nvSpPr>
        <p:spPr>
          <a:xfrm>
            <a:off x="283779" y="2226514"/>
            <a:ext cx="11745311" cy="753170"/>
          </a:xfrm>
        </p:spPr>
        <p:txBody>
          <a:bodyPr>
            <a:normAutofit/>
          </a:bodyPr>
          <a:lstStyle/>
          <a:p>
            <a:pPr marL="0" indent="0">
              <a:buNone/>
            </a:pPr>
            <a:r>
              <a:rPr lang="en-US" sz="2200" dirty="0" smtClean="0"/>
              <a:t>People use social media to </a:t>
            </a:r>
            <a:r>
              <a:rPr lang="en-US" sz="2200" i="1" dirty="0" smtClean="0"/>
              <a:t>socialize,</a:t>
            </a:r>
            <a:r>
              <a:rPr lang="en-US" sz="2200" dirty="0" smtClean="0"/>
              <a:t> not to be bombarded with sales pitches. Successful social media marketing is mostly about building relationships, not </a:t>
            </a:r>
            <a:r>
              <a:rPr lang="en-US" sz="2200" b="1" dirty="0" smtClean="0"/>
              <a:t>the </a:t>
            </a:r>
            <a:r>
              <a:rPr lang="en-US" sz="2200" b="1" i="1" dirty="0" smtClean="0"/>
              <a:t>hard sell</a:t>
            </a:r>
            <a:r>
              <a:rPr lang="en-US" sz="2200" dirty="0" smtClean="0"/>
              <a:t>.</a:t>
            </a:r>
          </a:p>
        </p:txBody>
      </p:sp>
      <p:sp>
        <p:nvSpPr>
          <p:cNvPr id="5" name="TextBox 4"/>
          <p:cNvSpPr txBox="1"/>
          <p:nvPr/>
        </p:nvSpPr>
        <p:spPr>
          <a:xfrm>
            <a:off x="6117024" y="3137338"/>
            <a:ext cx="5659820" cy="3323987"/>
          </a:xfrm>
          <a:prstGeom prst="rect">
            <a:avLst/>
          </a:prstGeom>
          <a:noFill/>
        </p:spPr>
        <p:txBody>
          <a:bodyPr wrap="square" rtlCol="0">
            <a:spAutoFit/>
          </a:bodyPr>
          <a:lstStyle/>
          <a:p>
            <a:r>
              <a:rPr lang="en-US" sz="2400" b="1" u="sng" dirty="0"/>
              <a:t>The 80/20 Rule</a:t>
            </a:r>
          </a:p>
          <a:p>
            <a:pPr marL="342900" indent="-342900">
              <a:buFont typeface="Arial" panose="020B0604020202020204" pitchFamily="34" charset="0"/>
              <a:buChar char="•"/>
            </a:pPr>
            <a:r>
              <a:rPr lang="en-US" sz="2400" dirty="0"/>
              <a:t>Dedicate </a:t>
            </a:r>
            <a:r>
              <a:rPr lang="en-US" sz="2400" dirty="0">
                <a:solidFill>
                  <a:srgbClr val="FFC000"/>
                </a:solidFill>
              </a:rPr>
              <a:t>20% (or less)</a:t>
            </a:r>
            <a:r>
              <a:rPr lang="en-US" sz="2400" dirty="0"/>
              <a:t> of your content to promoting your book(s</a:t>
            </a:r>
            <a:r>
              <a:rPr lang="en-US" sz="2400" dirty="0" smtClean="0"/>
              <a:t>).</a:t>
            </a:r>
          </a:p>
          <a:p>
            <a:pPr marL="342900" indent="-342900">
              <a:buFont typeface="Arial" panose="020B0604020202020204" pitchFamily="34" charset="0"/>
              <a:buChar char="•"/>
            </a:pPr>
            <a:r>
              <a:rPr lang="en-US" sz="2400" dirty="0" smtClean="0"/>
              <a:t>Dedicate </a:t>
            </a:r>
            <a:r>
              <a:rPr lang="en-US" sz="2400" dirty="0"/>
              <a:t>the other </a:t>
            </a:r>
            <a:r>
              <a:rPr lang="en-US" sz="2400" dirty="0">
                <a:solidFill>
                  <a:srgbClr val="FFC000"/>
                </a:solidFill>
              </a:rPr>
              <a:t>80% (or more)</a:t>
            </a:r>
            <a:r>
              <a:rPr lang="en-US" sz="2400" dirty="0"/>
              <a:t> to things that interest your audience and engage them in </a:t>
            </a:r>
            <a:r>
              <a:rPr lang="en-US" sz="2400" dirty="0" smtClean="0"/>
              <a:t>conversations. </a:t>
            </a:r>
            <a:r>
              <a:rPr lang="en-US" sz="2400" b="1" dirty="0" smtClean="0">
                <a:solidFill>
                  <a:srgbClr val="FFC000"/>
                </a:solidFill>
              </a:rPr>
              <a:t>And </a:t>
            </a:r>
            <a:r>
              <a:rPr lang="en-US" sz="2400" b="1" dirty="0">
                <a:solidFill>
                  <a:srgbClr val="FFC000"/>
                </a:solidFill>
              </a:rPr>
              <a:t>make sure to let your personality shine through!</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66" y="3042738"/>
            <a:ext cx="5434688" cy="3436890"/>
          </a:xfrm>
          <a:prstGeom prst="rect">
            <a:avLst/>
          </a:prstGeom>
        </p:spPr>
      </p:pic>
    </p:spTree>
    <p:extLst>
      <p:ext uri="{BB962C8B-B14F-4D97-AF65-F5344CB8AC3E}">
        <p14:creationId xmlns:p14="http://schemas.microsoft.com/office/powerpoint/2010/main" val="3337259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relationship with your audience </a:t>
            </a:r>
            <a:r>
              <a:rPr lang="en-US" dirty="0" smtClean="0">
                <a:solidFill>
                  <a:srgbClr val="FFC000"/>
                </a:solidFill>
              </a:rPr>
              <a:t>(the 80%)</a:t>
            </a:r>
            <a:endParaRPr lang="en-US" dirty="0">
              <a:solidFill>
                <a:srgbClr val="FFC000"/>
              </a:solidFill>
            </a:endParaRPr>
          </a:p>
        </p:txBody>
      </p:sp>
      <p:sp>
        <p:nvSpPr>
          <p:cNvPr id="3" name="TextBox 2"/>
          <p:cNvSpPr txBox="1"/>
          <p:nvPr/>
        </p:nvSpPr>
        <p:spPr>
          <a:xfrm>
            <a:off x="488731" y="2061061"/>
            <a:ext cx="11508828" cy="4893647"/>
          </a:xfrm>
          <a:prstGeom prst="rect">
            <a:avLst/>
          </a:prstGeom>
          <a:noFill/>
        </p:spPr>
        <p:txBody>
          <a:bodyPr wrap="square" rtlCol="0">
            <a:spAutoFit/>
          </a:bodyPr>
          <a:lstStyle/>
          <a:p>
            <a:r>
              <a:rPr lang="en-US" sz="2400" b="1" u="sng" dirty="0" smtClean="0"/>
              <a:t>Get noticed by the kind of people who might be interested in your book(s)</a:t>
            </a:r>
          </a:p>
          <a:p>
            <a:endParaRPr lang="en-US" sz="2400" b="1" dirty="0" smtClean="0"/>
          </a:p>
          <a:p>
            <a:pPr marL="342900" indent="-342900">
              <a:buFont typeface="Arial" panose="020B0604020202020204" pitchFamily="34" charset="0"/>
              <a:buChar char="•"/>
            </a:pPr>
            <a:r>
              <a:rPr lang="en-US" sz="2400" dirty="0" smtClean="0"/>
              <a:t>Follow the social media accounts of </a:t>
            </a:r>
            <a:r>
              <a:rPr lang="en-US" sz="2400" dirty="0" smtClean="0">
                <a:solidFill>
                  <a:srgbClr val="FFC000"/>
                </a:solidFill>
              </a:rPr>
              <a:t>influencers</a:t>
            </a:r>
            <a:r>
              <a:rPr lang="en-US" sz="2400" dirty="0" smtClean="0"/>
              <a:t> on topics related to your book, whether they’re fellow authors or experts in a relevant field.</a:t>
            </a:r>
          </a:p>
          <a:p>
            <a:pPr marL="342900" indent="-342900">
              <a:buFont typeface="Arial" panose="020B0604020202020204" pitchFamily="34" charset="0"/>
              <a:buChar char="•"/>
            </a:pPr>
            <a:r>
              <a:rPr lang="en-US" sz="2400" dirty="0" smtClean="0"/>
              <a:t>Engage with those influencers. Share and respond to their posts, and they may do the same for you (which will introduce you to </a:t>
            </a:r>
            <a:r>
              <a:rPr lang="en-US" sz="2400" dirty="0" smtClean="0">
                <a:solidFill>
                  <a:srgbClr val="FFC000"/>
                </a:solidFill>
              </a:rPr>
              <a:t>their</a:t>
            </a:r>
            <a:r>
              <a:rPr lang="en-US" sz="2400" dirty="0" smtClean="0"/>
              <a:t> followers). </a:t>
            </a:r>
          </a:p>
          <a:p>
            <a:pPr marL="342900" indent="-342900">
              <a:buFont typeface="Arial" panose="020B0604020202020204" pitchFamily="34" charset="0"/>
              <a:buChar char="•"/>
            </a:pPr>
            <a:r>
              <a:rPr lang="en-US" sz="2400" dirty="0" smtClean="0"/>
              <a:t>Follow the people who engage (positively) with you on social media, and respond to their questions and comments. </a:t>
            </a:r>
          </a:p>
          <a:p>
            <a:pPr marL="342900" indent="-342900">
              <a:buFont typeface="Arial" panose="020B0604020202020204" pitchFamily="34" charset="0"/>
              <a:buChar char="•"/>
            </a:pPr>
            <a:r>
              <a:rPr lang="en-US" sz="2400" dirty="0" smtClean="0"/>
              <a:t>Share interesting content that is either directly or indirectly related to the kind of things you write about.</a:t>
            </a:r>
          </a:p>
          <a:p>
            <a:pPr marL="342900" indent="-342900">
              <a:buFont typeface="Arial" panose="020B0604020202020204" pitchFamily="34" charset="0"/>
              <a:buChar char="•"/>
            </a:pPr>
            <a:r>
              <a:rPr lang="en-US" sz="2400" dirty="0" smtClean="0"/>
              <a:t>Share things about </a:t>
            </a:r>
            <a:r>
              <a:rPr lang="en-US" sz="2400" dirty="0" smtClean="0">
                <a:solidFill>
                  <a:srgbClr val="FFC000"/>
                </a:solidFill>
              </a:rPr>
              <a:t>your life</a:t>
            </a:r>
            <a:r>
              <a:rPr lang="en-US" sz="2400" dirty="0" smtClean="0"/>
              <a:t>: funny stories, pictures from your travels, favorite things, pet peeves, </a:t>
            </a:r>
            <a:r>
              <a:rPr lang="en-US" sz="2400" dirty="0" err="1" smtClean="0"/>
              <a:t>etc</a:t>
            </a:r>
            <a:r>
              <a:rPr lang="en-US" sz="2400" dirty="0" smtClean="0"/>
              <a:t> </a:t>
            </a:r>
            <a:r>
              <a:rPr lang="en-US" sz="2400" dirty="0" smtClean="0">
                <a:solidFill>
                  <a:srgbClr val="FFC000"/>
                </a:solidFill>
              </a:rPr>
              <a:t>(don’t give away highly personal information)</a:t>
            </a:r>
            <a:r>
              <a:rPr lang="en-US" sz="2400" dirty="0" smtClean="0"/>
              <a:t>.</a:t>
            </a:r>
            <a:endParaRPr lang="en-US" sz="2400" dirty="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863583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a:t>
            </a:r>
            <a:r>
              <a:rPr lang="en-US" dirty="0" smtClean="0"/>
              <a:t>engaging (non-marketing) posts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21" y="2251790"/>
            <a:ext cx="5016316" cy="43032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922" y="2156264"/>
            <a:ext cx="4400951" cy="4495673"/>
          </a:xfrm>
          <a:prstGeom prst="rect">
            <a:avLst/>
          </a:prstGeom>
        </p:spPr>
      </p:pic>
    </p:spTree>
    <p:extLst>
      <p:ext uri="{BB962C8B-B14F-4D97-AF65-F5344CB8AC3E}">
        <p14:creationId xmlns:p14="http://schemas.microsoft.com/office/powerpoint/2010/main" val="2337764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Promotional posts for your book(s)</a:t>
            </a:r>
            <a:br>
              <a:rPr lang="en-US" dirty="0" smtClean="0"/>
            </a:br>
            <a:r>
              <a:rPr lang="en-US" dirty="0" smtClean="0">
                <a:solidFill>
                  <a:srgbClr val="FFC000"/>
                </a:solidFill>
              </a:rPr>
              <a:t>(the </a:t>
            </a:r>
            <a:r>
              <a:rPr lang="en-US" dirty="0" smtClean="0">
                <a:solidFill>
                  <a:srgbClr val="FFC000"/>
                </a:solidFill>
              </a:rPr>
              <a:t>20</a:t>
            </a:r>
            <a:r>
              <a:rPr lang="en-US" dirty="0" smtClean="0">
                <a:solidFill>
                  <a:srgbClr val="FFC000"/>
                </a:solidFill>
              </a:rPr>
              <a:t>%)</a:t>
            </a:r>
            <a:endParaRPr lang="en-US" dirty="0">
              <a:solidFill>
                <a:srgbClr val="FFC000"/>
              </a:solidFill>
            </a:endParaRPr>
          </a:p>
        </p:txBody>
      </p:sp>
      <p:sp>
        <p:nvSpPr>
          <p:cNvPr id="3" name="TextBox 2"/>
          <p:cNvSpPr txBox="1"/>
          <p:nvPr/>
        </p:nvSpPr>
        <p:spPr>
          <a:xfrm>
            <a:off x="309096" y="2137887"/>
            <a:ext cx="11217496" cy="4524315"/>
          </a:xfrm>
          <a:prstGeom prst="rect">
            <a:avLst/>
          </a:prstGeom>
          <a:noFill/>
        </p:spPr>
        <p:txBody>
          <a:bodyPr wrap="square" rtlCol="0">
            <a:spAutoFit/>
          </a:bodyPr>
          <a:lstStyle/>
          <a:p>
            <a:r>
              <a:rPr lang="en-US" sz="2400" b="1" u="sng" dirty="0" smtClean="0"/>
              <a:t>There are several methods for presenting your books on social media</a:t>
            </a:r>
          </a:p>
          <a:p>
            <a:endParaRPr lang="en-US" sz="2400" b="1" u="sng" dirty="0"/>
          </a:p>
          <a:p>
            <a:pPr marL="342900" indent="-342900">
              <a:buFont typeface="Arial" panose="020B0604020202020204" pitchFamily="34" charset="0"/>
              <a:buChar char="•"/>
            </a:pPr>
            <a:r>
              <a:rPr lang="en-US" sz="2400" dirty="0" smtClean="0"/>
              <a:t>A short synopsis</a:t>
            </a:r>
          </a:p>
          <a:p>
            <a:pPr marL="342900" indent="-342900">
              <a:buFont typeface="Arial" panose="020B0604020202020204" pitchFamily="34" charset="0"/>
              <a:buChar char="•"/>
            </a:pPr>
            <a:r>
              <a:rPr lang="en-US" sz="2400" dirty="0" smtClean="0"/>
              <a:t>Reviews</a:t>
            </a:r>
          </a:p>
          <a:p>
            <a:pPr marL="342900" indent="-342900">
              <a:buFont typeface="Arial" panose="020B0604020202020204" pitchFamily="34" charset="0"/>
              <a:buChar char="•"/>
            </a:pPr>
            <a:r>
              <a:rPr lang="en-US" sz="2400" dirty="0" smtClean="0"/>
              <a:t>Blurbs </a:t>
            </a:r>
          </a:p>
          <a:p>
            <a:pPr marL="342900" indent="-342900">
              <a:buFont typeface="Arial" panose="020B0604020202020204" pitchFamily="34" charset="0"/>
              <a:buChar char="•"/>
            </a:pPr>
            <a:r>
              <a:rPr lang="en-US" sz="2400" dirty="0" smtClean="0"/>
              <a:t>Sales/Promotions</a:t>
            </a:r>
          </a:p>
          <a:p>
            <a:pPr marL="342900" indent="-342900">
              <a:buFont typeface="Arial" panose="020B0604020202020204" pitchFamily="34" charset="0"/>
              <a:buChar char="•"/>
            </a:pPr>
            <a:r>
              <a:rPr lang="en-US" sz="2400" dirty="0" smtClean="0"/>
              <a:t>Giveaways</a:t>
            </a:r>
          </a:p>
          <a:p>
            <a:pPr marL="342900" indent="-342900">
              <a:buFont typeface="Arial" panose="020B0604020202020204" pitchFamily="34" charset="0"/>
              <a:buChar char="•"/>
            </a:pPr>
            <a:r>
              <a:rPr lang="en-US" sz="2400" dirty="0" smtClean="0"/>
              <a:t>Author events</a:t>
            </a:r>
          </a:p>
          <a:p>
            <a:pPr marL="342900" indent="-342900">
              <a:buFont typeface="Arial" panose="020B0604020202020204" pitchFamily="34" charset="0"/>
              <a:buChar char="•"/>
            </a:pPr>
            <a:r>
              <a:rPr lang="en-US" sz="2400" dirty="0" smtClean="0"/>
              <a:t>Award announcements</a:t>
            </a:r>
          </a:p>
          <a:p>
            <a:pPr marL="342900" indent="-342900">
              <a:buFont typeface="Arial" panose="020B0604020202020204" pitchFamily="34" charset="0"/>
              <a:buChar char="•"/>
            </a:pPr>
            <a:endParaRPr lang="en-US" sz="2400" dirty="0"/>
          </a:p>
          <a:p>
            <a:r>
              <a:rPr lang="en-US" sz="2400" dirty="0" smtClean="0"/>
              <a:t>On </a:t>
            </a:r>
            <a:r>
              <a:rPr lang="en-US" sz="2400" dirty="0" smtClean="0">
                <a:solidFill>
                  <a:srgbClr val="FFC000"/>
                </a:solidFill>
              </a:rPr>
              <a:t>these</a:t>
            </a:r>
            <a:r>
              <a:rPr lang="en-US" sz="2400" dirty="0" smtClean="0"/>
              <a:t> types of posts, </a:t>
            </a:r>
            <a:r>
              <a:rPr lang="en-US" sz="2400" dirty="0" smtClean="0">
                <a:solidFill>
                  <a:srgbClr val="FFC000"/>
                </a:solidFill>
              </a:rPr>
              <a:t>always</a:t>
            </a:r>
            <a:r>
              <a:rPr lang="en-US" sz="2400" dirty="0" smtClean="0"/>
              <a:t> include a link back to your website or a book order page.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152" y="2750276"/>
            <a:ext cx="4820660" cy="2967821"/>
          </a:xfrm>
          <a:prstGeom prst="rect">
            <a:avLst/>
          </a:prstGeom>
        </p:spPr>
      </p:pic>
    </p:spTree>
    <p:extLst>
      <p:ext uri="{BB962C8B-B14F-4D97-AF65-F5344CB8AC3E}">
        <p14:creationId xmlns:p14="http://schemas.microsoft.com/office/powerpoint/2010/main" val="2546812634"/>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2902</TotalTime>
  <Words>1073</Words>
  <Application>Microsoft Office PowerPoint</Application>
  <PresentationFormat>Widescreen</PresentationFormat>
  <Paragraphs>99</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Trebuchet MS</vt:lpstr>
      <vt:lpstr>Berlin</vt:lpstr>
      <vt:lpstr>Social Media Sales Tricks</vt:lpstr>
      <vt:lpstr>Maximizing your social media presence</vt:lpstr>
      <vt:lpstr>Your social media profiles are important. People shouldn’t have to guess that you’re an author</vt:lpstr>
      <vt:lpstr>Your Amazon Author Page is particularly important. Claim it at authorcentral.amazon.com and let readers know all about you!</vt:lpstr>
      <vt:lpstr>So… What kind of stuff should I post on social media? We’re glad you asked!</vt:lpstr>
      <vt:lpstr>When it comes to social media marketing, focus more on the “social” and less on the “marketing”</vt:lpstr>
      <vt:lpstr>Building a relationship with your audience (the 80%)</vt:lpstr>
      <vt:lpstr>Examples of engaging (non-marketing) posts</vt:lpstr>
      <vt:lpstr>Promotional posts for your book(s) (the 20%)</vt:lpstr>
      <vt:lpstr>Sprucing up your posts (a picture is worth a thousand words)</vt:lpstr>
      <vt:lpstr>Some cool (and free) picture tools to make your social media posts look great!</vt:lpstr>
      <vt:lpstr>Canva is a free online tool that lets you easily create snappy-looking memes and ads</vt:lpstr>
      <vt:lpstr>Just go to canva.com, create a free account, and start creating your designs</vt:lpstr>
      <vt:lpstr>Canvas’ design/editing tools</vt:lpstr>
      <vt:lpstr>Canva offers lots of free stock photos, but for many more, try Unsplash.com</vt:lpstr>
      <vt:lpstr>Don’t forget to brand your work!</vt:lpstr>
      <vt:lpstr>Incorporate your creations in your social media posts, along with other shareable elements</vt:lpstr>
      <vt:lpstr>How do you “tag” a person or organization on social media?</vt:lpstr>
      <vt:lpstr>If you want BQB or WriteLife to share one of your posts, just tag us (We’ll help spread the word!)</vt:lpstr>
      <vt:lpstr>Want to do your fellow BQB/WriteLife authors a favor? Share or retweet some of their posts!</vt:lpstr>
      <vt:lpstr>Happy socializing! Happy selling!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Sales Tricks</dc:title>
  <dc:creator>John Daly</dc:creator>
  <cp:lastModifiedBy>John Daly</cp:lastModifiedBy>
  <cp:revision>70</cp:revision>
  <dcterms:created xsi:type="dcterms:W3CDTF">2018-05-30T01:45:31Z</dcterms:created>
  <dcterms:modified xsi:type="dcterms:W3CDTF">2018-06-01T03:04:14Z</dcterms:modified>
</cp:coreProperties>
</file>