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2"/>
  </p:notesMasterIdLst>
  <p:sldIdLst>
    <p:sldId id="256" r:id="rId2"/>
    <p:sldId id="261" r:id="rId3"/>
    <p:sldId id="434" r:id="rId4"/>
    <p:sldId id="492" r:id="rId5"/>
    <p:sldId id="475" r:id="rId6"/>
    <p:sldId id="478" r:id="rId7"/>
    <p:sldId id="476" r:id="rId8"/>
    <p:sldId id="477" r:id="rId9"/>
    <p:sldId id="479" r:id="rId10"/>
    <p:sldId id="480" r:id="rId11"/>
    <p:sldId id="481" r:id="rId12"/>
    <p:sldId id="482" r:id="rId13"/>
    <p:sldId id="455" r:id="rId14"/>
    <p:sldId id="483" r:id="rId15"/>
    <p:sldId id="484" r:id="rId16"/>
    <p:sldId id="405" r:id="rId17"/>
    <p:sldId id="485" r:id="rId18"/>
    <p:sldId id="486" r:id="rId19"/>
    <p:sldId id="457" r:id="rId20"/>
    <p:sldId id="487" r:id="rId21"/>
    <p:sldId id="490" r:id="rId22"/>
    <p:sldId id="451" r:id="rId23"/>
    <p:sldId id="488" r:id="rId24"/>
    <p:sldId id="489" r:id="rId25"/>
    <p:sldId id="463" r:id="rId26"/>
    <p:sldId id="491" r:id="rId27"/>
    <p:sldId id="370" r:id="rId28"/>
    <p:sldId id="270" r:id="rId29"/>
    <p:sldId id="371" r:id="rId30"/>
    <p:sldId id="266"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p:cViewPr varScale="1">
        <p:scale>
          <a:sx n="114" d="100"/>
          <a:sy n="114"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9/8/2018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9/8/2018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9/8/2018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9/8/2018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9/8/2018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9/8/2018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artners.bookbub.com/campaigns/select_book?source=pbb_footer_submit-new-deal" TargetMode="External"/><Relationship Id="rId7" Type="http://schemas.openxmlformats.org/officeDocument/2006/relationships/hyperlink" Target="https://www.bookbub.com/partners/faq" TargetMode="External"/><Relationship Id="rId2" Type="http://schemas.openxmlformats.org/officeDocument/2006/relationships/hyperlink" Target="https://www.bookbub.com/partners" TargetMode="External"/><Relationship Id="rId1" Type="http://schemas.openxmlformats.org/officeDocument/2006/relationships/slideLayout" Target="../slideLayouts/slideLayout2.xml"/><Relationship Id="rId6" Type="http://schemas.openxmlformats.org/officeDocument/2006/relationships/hyperlink" Target="https://insights.bookbub.com/" TargetMode="External"/><Relationship Id="rId5" Type="http://schemas.openxmlformats.org/officeDocument/2006/relationships/hyperlink" Target="https://partners.bookbub.com/authors?source=psite_footer_claim-a-profile" TargetMode="External"/><Relationship Id="rId4" Type="http://schemas.openxmlformats.org/officeDocument/2006/relationships/hyperlink" Target="https://partners.bookbub.com/?source=psite_footer_partner-dashboar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nsights.bookbub.com/ideas-for-getting-more-bookbub-followers/" TargetMode="External"/><Relationship Id="rId2" Type="http://schemas.openxmlformats.org/officeDocument/2006/relationships/hyperlink" Target="http://clicktotweet.com/basi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nsights.bookbub.com/introducing-bookbub-preorder-alerts/" TargetMode="External"/><Relationship Id="rId2" Type="http://schemas.openxmlformats.org/officeDocument/2006/relationships/hyperlink" Target="https://insights.bookbub.com/ways-authors-recommend-books-readers/" TargetMode="External"/><Relationship Id="rId1" Type="http://schemas.openxmlformats.org/officeDocument/2006/relationships/slideLayout" Target="../slideLayouts/slideLayout2.xml"/><Relationship Id="rId5" Type="http://schemas.openxmlformats.org/officeDocument/2006/relationships/hyperlink" Target="https://insights.bookbub.com/introducing-featured-new-releases/" TargetMode="External"/><Relationship Id="rId4" Type="http://schemas.openxmlformats.org/officeDocument/2006/relationships/hyperlink" Target="https://insights.bookbub.com/promoting-a-new-release-with-bookbub-ads-case-stud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bookbub.com/partners/featured_new_releases_pricing" TargetMode="External"/><Relationship Id="rId2" Type="http://schemas.openxmlformats.org/officeDocument/2006/relationships/hyperlink" Target="https://insights.bookbub.com/introducing-bookbub-preorder-aler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September 8th, 2018</a:t>
            </a:r>
          </a:p>
          <a:p>
            <a:pPr algn="ctr"/>
            <a:r>
              <a:rPr lang="en-US" dirty="0">
                <a:solidFill>
                  <a:schemeClr val="accent5">
                    <a:lumMod val="20000"/>
                    <a:lumOff val="80000"/>
                  </a:schemeClr>
                </a:solidFill>
              </a:rPr>
              <a:t>11:00 a.m. ET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lumMod val="50000"/>
                    <a:lumOff val="50000"/>
                  </a:schemeClr>
                </a:solidFill>
                <a:latin typeface="Cambria" pitchFamily="18" charset="0"/>
              </a:rPr>
              <a:t>Harnessing the Power of BookBub</a:t>
            </a:r>
            <a:br>
              <a:rPr lang="en-US" sz="3600" dirty="0">
                <a:solidFill>
                  <a:schemeClr val="bg1">
                    <a:lumMod val="50000"/>
                    <a:lumOff val="50000"/>
                  </a:schemeClr>
                </a:solidFill>
                <a:latin typeface="Cambria" pitchFamily="18" charset="0"/>
              </a:rPr>
            </a:br>
            <a:endParaRPr lang="en-US" sz="3600" dirty="0">
              <a:solidFill>
                <a:schemeClr val="bg1">
                  <a:lumMod val="50000"/>
                  <a:lumOff val="50000"/>
                </a:schemeClr>
              </a:solidFill>
              <a:latin typeface="Cambria" pitchFamily="18" charset="0"/>
            </a:endParaRP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6CEA0-91EC-4DB6-96F1-8A0E482C561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AE46A07-470D-4344-B86A-76A1F69DDBF5}"/>
              </a:ext>
            </a:extLst>
          </p:cNvPr>
          <p:cNvPicPr>
            <a:picLocks noGrp="1" noChangeAspect="1"/>
          </p:cNvPicPr>
          <p:nvPr>
            <p:ph idx="1"/>
          </p:nvPr>
        </p:nvPicPr>
        <p:blipFill>
          <a:blip r:embed="rId2"/>
          <a:stretch>
            <a:fillRect/>
          </a:stretch>
        </p:blipFill>
        <p:spPr>
          <a:xfrm>
            <a:off x="244122" y="704089"/>
            <a:ext cx="8229600" cy="5620512"/>
          </a:xfrm>
          <a:prstGeom prst="rect">
            <a:avLst/>
          </a:prstGeom>
        </p:spPr>
      </p:pic>
    </p:spTree>
    <p:extLst>
      <p:ext uri="{BB962C8B-B14F-4D97-AF65-F5344CB8AC3E}">
        <p14:creationId xmlns:p14="http://schemas.microsoft.com/office/powerpoint/2010/main" val="190215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63E7D9-864E-4316-AAE6-F5C3EC69A311}"/>
              </a:ext>
            </a:extLst>
          </p:cNvPr>
          <p:cNvPicPr>
            <a:picLocks noChangeAspect="1"/>
          </p:cNvPicPr>
          <p:nvPr/>
        </p:nvPicPr>
        <p:blipFill>
          <a:blip r:embed="rId2"/>
          <a:stretch>
            <a:fillRect/>
          </a:stretch>
        </p:blipFill>
        <p:spPr>
          <a:xfrm>
            <a:off x="0" y="533400"/>
            <a:ext cx="9144000" cy="6324600"/>
          </a:xfrm>
          <a:prstGeom prst="rect">
            <a:avLst/>
          </a:prstGeom>
        </p:spPr>
      </p:pic>
      <p:sp>
        <p:nvSpPr>
          <p:cNvPr id="2" name="Title 1">
            <a:extLst>
              <a:ext uri="{FF2B5EF4-FFF2-40B4-BE49-F238E27FC236}">
                <a16:creationId xmlns:a16="http://schemas.microsoft.com/office/drawing/2014/main" id="{884EABAF-7D60-475E-B407-048EFA709A3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7024F3C-A952-4AC1-BA85-3833A32AAB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5385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There Are Two Ways to Join</a:t>
            </a:r>
            <a:r>
              <a:rPr lang="en-US" sz="1800" dirty="0"/>
              <a:t> Cont’d</a:t>
            </a:r>
            <a:endParaRPr lang="en-US" dirty="0"/>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r>
              <a:rPr lang="en-US" cap="all" dirty="0"/>
              <a:t>2.   As an Author</a:t>
            </a:r>
          </a:p>
          <a:p>
            <a:r>
              <a:rPr lang="en-US" dirty="0">
                <a:hlinkClick r:id="rId2"/>
              </a:rPr>
              <a:t>Partners Overview</a:t>
            </a:r>
            <a:endParaRPr lang="en-US" dirty="0"/>
          </a:p>
          <a:p>
            <a:r>
              <a:rPr lang="en-US" dirty="0">
                <a:hlinkClick r:id="rId3"/>
              </a:rPr>
              <a:t>Submit New Deal</a:t>
            </a:r>
            <a:endParaRPr lang="en-US" dirty="0"/>
          </a:p>
          <a:p>
            <a:r>
              <a:rPr lang="en-US" u="sng" dirty="0">
                <a:hlinkClick r:id="rId4"/>
              </a:rPr>
              <a:t>Partner Dashboard</a:t>
            </a:r>
            <a:endParaRPr lang="en-US" dirty="0"/>
          </a:p>
          <a:p>
            <a:r>
              <a:rPr lang="en-US" dirty="0">
                <a:hlinkClick r:id="rId5"/>
              </a:rPr>
              <a:t>Claim an Author Profile</a:t>
            </a:r>
            <a:endParaRPr lang="en-US" dirty="0"/>
          </a:p>
          <a:p>
            <a:r>
              <a:rPr lang="en-US" dirty="0">
                <a:hlinkClick r:id="rId6"/>
              </a:rPr>
              <a:t>BookBub Partners Blog</a:t>
            </a:r>
            <a:endParaRPr lang="en-US" dirty="0"/>
          </a:p>
          <a:p>
            <a:r>
              <a:rPr lang="en-US" dirty="0">
                <a:hlinkClick r:id="rId7"/>
              </a:rPr>
              <a:t>Partner FAQ</a:t>
            </a:r>
            <a:endParaRPr lang="en-US" dirty="0"/>
          </a:p>
          <a:p>
            <a:pPr lvl="1">
              <a:buClr>
                <a:srgbClr val="9F3748"/>
              </a:buClr>
              <a:buFont typeface="Arial" panose="020B0604020202020204" pitchFamily="34" charset="0"/>
              <a:buChar char="•"/>
            </a:pPr>
            <a:endParaRPr lang="en-US" sz="1800" dirty="0"/>
          </a:p>
        </p:txBody>
      </p:sp>
    </p:spTree>
    <p:extLst>
      <p:ext uri="{BB962C8B-B14F-4D97-AF65-F5344CB8AC3E}">
        <p14:creationId xmlns:p14="http://schemas.microsoft.com/office/powerpoint/2010/main" val="2348446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sz="4000" dirty="0"/>
              <a:t>The Features of Joining as an Author	</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p:txBody>
          <a:bodyPr>
            <a:normAutofit lnSpcReduction="10000"/>
          </a:bodyPr>
          <a:lstStyle/>
          <a:p>
            <a:pPr marL="393192" lvl="1" indent="0">
              <a:buClr>
                <a:srgbClr val="9F3748"/>
              </a:buClr>
              <a:buNone/>
            </a:pPr>
            <a:r>
              <a:rPr lang="en-US" sz="2000" dirty="0"/>
              <a:t>You can:</a:t>
            </a:r>
          </a:p>
          <a:p>
            <a:pPr lvl="1">
              <a:buClr>
                <a:srgbClr val="9F3748"/>
              </a:buClr>
              <a:buFont typeface="Arial" panose="020B0604020202020204" pitchFamily="34" charset="0"/>
              <a:buChar char="•"/>
            </a:pPr>
            <a:r>
              <a:rPr lang="en-US" sz="2000" dirty="0"/>
              <a:t>Claim your author profile</a:t>
            </a:r>
          </a:p>
          <a:p>
            <a:pPr lvl="1">
              <a:buClr>
                <a:srgbClr val="9F3748"/>
              </a:buClr>
              <a:buFont typeface="Arial" panose="020B0604020202020204" pitchFamily="34" charset="0"/>
              <a:buChar char="•"/>
            </a:pPr>
            <a:r>
              <a:rPr lang="en-US" sz="2000" dirty="0"/>
              <a:t>Have a Partner Dashboard that allows you to place ads and featured deals </a:t>
            </a:r>
          </a:p>
          <a:p>
            <a:pPr lvl="1">
              <a:buClr>
                <a:srgbClr val="9F3748"/>
              </a:buClr>
              <a:buFont typeface="Arial" panose="020B0604020202020204" pitchFamily="34" charset="0"/>
              <a:buChar char="•"/>
            </a:pPr>
            <a:r>
              <a:rPr lang="en-US" sz="2000" dirty="0"/>
              <a:t>Follow the Partners Blog that offers marketing information</a:t>
            </a:r>
          </a:p>
          <a:p>
            <a:pPr lvl="1">
              <a:buClr>
                <a:srgbClr val="9F3748"/>
              </a:buClr>
              <a:buFont typeface="Arial" panose="020B0604020202020204" pitchFamily="34" charset="0"/>
              <a:buChar char="•"/>
            </a:pPr>
            <a:r>
              <a:rPr lang="en-US" sz="2000" dirty="0"/>
              <a:t>Place preorder alerts on an books you have releasing</a:t>
            </a:r>
          </a:p>
          <a:p>
            <a:pPr lvl="1">
              <a:buClr>
                <a:srgbClr val="9F3748"/>
              </a:buClr>
              <a:buFont typeface="Arial" panose="020B0604020202020204" pitchFamily="34" charset="0"/>
              <a:buChar char="•"/>
            </a:pPr>
            <a:r>
              <a:rPr lang="en-US" sz="2000" dirty="0"/>
              <a:t>Place ads to promote your book at any time</a:t>
            </a:r>
          </a:p>
          <a:p>
            <a:pPr lvl="1">
              <a:buClr>
                <a:srgbClr val="9F3748"/>
              </a:buClr>
              <a:buFont typeface="Arial" panose="020B0604020202020204" pitchFamily="34" charset="0"/>
              <a:buChar char="•"/>
            </a:pPr>
            <a:r>
              <a:rPr lang="en-US" sz="2000" dirty="0"/>
              <a:t>Apply for a Featured New Releases ad </a:t>
            </a:r>
          </a:p>
          <a:p>
            <a:pPr marL="393192" lvl="1" indent="0">
              <a:buClr>
                <a:srgbClr val="9F3748"/>
              </a:buClr>
              <a:buNone/>
            </a:pPr>
            <a:endParaRPr lang="en-US" sz="2000" b="1" dirty="0">
              <a:solidFill>
                <a:schemeClr val="accent1">
                  <a:lumMod val="75000"/>
                </a:schemeClr>
              </a:solidFill>
            </a:endParaRPr>
          </a:p>
          <a:p>
            <a:pPr marL="393192" lvl="1" indent="0">
              <a:buClr>
                <a:srgbClr val="9F3748"/>
              </a:buClr>
              <a:buNone/>
            </a:pPr>
            <a:r>
              <a:rPr lang="en-US" sz="2000" b="1" dirty="0">
                <a:solidFill>
                  <a:schemeClr val="accent1">
                    <a:lumMod val="75000"/>
                  </a:schemeClr>
                </a:solidFill>
              </a:rPr>
              <a:t>NOTE: THE PINK ARROWS ON THE NEXT PAGE INDICATE THE PROMOTIONS THAT YOU CAN (and we encourage you to) DO WITH BOOKBUB. </a:t>
            </a:r>
            <a:r>
              <a:rPr lang="en-US" sz="1800" b="1" dirty="0">
                <a:solidFill>
                  <a:schemeClr val="accent1">
                    <a:lumMod val="75000"/>
                  </a:schemeClr>
                </a:solidFill>
              </a:rPr>
              <a:t>(The Featured Deals are the only ones that BQB/WriteLife does)</a:t>
            </a:r>
            <a:endParaRPr lang="en-US" sz="2000" b="1" dirty="0">
              <a:solidFill>
                <a:schemeClr val="accent1">
                  <a:lumMod val="75000"/>
                </a:schemeClr>
              </a:solidFill>
            </a:endParaRPr>
          </a:p>
          <a:p>
            <a:pPr marL="393192" lvl="1" indent="0">
              <a:buClr>
                <a:srgbClr val="9F3748"/>
              </a:buClr>
              <a:buNone/>
            </a:pPr>
            <a:endParaRPr lang="en-US" sz="1800" dirty="0"/>
          </a:p>
        </p:txBody>
      </p:sp>
    </p:spTree>
    <p:extLst>
      <p:ext uri="{BB962C8B-B14F-4D97-AF65-F5344CB8AC3E}">
        <p14:creationId xmlns:p14="http://schemas.microsoft.com/office/powerpoint/2010/main" val="2058539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589C-F58A-462D-A1E6-7BCBDEA9DD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399C4B-BF00-467D-922C-D8F12B90184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B686174-0BC0-4925-8BBF-3922B9E4C450}"/>
              </a:ext>
            </a:extLst>
          </p:cNvPr>
          <p:cNvPicPr>
            <a:picLocks noChangeAspect="1"/>
          </p:cNvPicPr>
          <p:nvPr/>
        </p:nvPicPr>
        <p:blipFill>
          <a:blip r:embed="rId2"/>
          <a:stretch>
            <a:fillRect/>
          </a:stretch>
        </p:blipFill>
        <p:spPr>
          <a:xfrm>
            <a:off x="0" y="228600"/>
            <a:ext cx="9144000" cy="6553200"/>
          </a:xfrm>
          <a:prstGeom prst="rect">
            <a:avLst/>
          </a:prstGeom>
          <a:ln>
            <a:solidFill>
              <a:schemeClr val="accent2"/>
            </a:solidFill>
          </a:ln>
        </p:spPr>
      </p:pic>
      <p:sp>
        <p:nvSpPr>
          <p:cNvPr id="15" name="Arrow: Right 14">
            <a:extLst>
              <a:ext uri="{FF2B5EF4-FFF2-40B4-BE49-F238E27FC236}">
                <a16:creationId xmlns:a16="http://schemas.microsoft.com/office/drawing/2014/main" id="{57FFD780-56E4-4244-8CD9-7FEDAAA98AEF}"/>
              </a:ext>
            </a:extLst>
          </p:cNvPr>
          <p:cNvSpPr/>
          <p:nvPr/>
        </p:nvSpPr>
        <p:spPr>
          <a:xfrm>
            <a:off x="480969" y="21101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62F15359-9837-4A98-BF83-E0579FCBC242}"/>
              </a:ext>
            </a:extLst>
          </p:cNvPr>
          <p:cNvSpPr/>
          <p:nvPr/>
        </p:nvSpPr>
        <p:spPr>
          <a:xfrm>
            <a:off x="416051" y="325415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578542AC-A680-44FB-B403-61FAE71C8ABD}"/>
              </a:ext>
            </a:extLst>
          </p:cNvPr>
          <p:cNvSpPr/>
          <p:nvPr/>
        </p:nvSpPr>
        <p:spPr>
          <a:xfrm>
            <a:off x="448754" y="38485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028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29A0C6-840A-4120-A1AB-505D6D1A31E5}"/>
              </a:ext>
            </a:extLst>
          </p:cNvPr>
          <p:cNvPicPr>
            <a:picLocks noChangeAspect="1"/>
          </p:cNvPicPr>
          <p:nvPr/>
        </p:nvPicPr>
        <p:blipFill>
          <a:blip r:embed="rId2"/>
          <a:stretch>
            <a:fillRect/>
          </a:stretch>
        </p:blipFill>
        <p:spPr>
          <a:xfrm>
            <a:off x="0" y="533400"/>
            <a:ext cx="9144000" cy="6096000"/>
          </a:xfrm>
          <a:prstGeom prst="rect">
            <a:avLst/>
          </a:prstGeom>
        </p:spPr>
      </p:pic>
      <p:sp>
        <p:nvSpPr>
          <p:cNvPr id="2" name="Title 1">
            <a:extLst>
              <a:ext uri="{FF2B5EF4-FFF2-40B4-BE49-F238E27FC236}">
                <a16:creationId xmlns:a16="http://schemas.microsoft.com/office/drawing/2014/main" id="{87C4BA4A-183D-480B-A0F6-E91640983B3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7FD7A2-20B0-4659-93E3-3A9C1EB9D39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3281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10" y="838200"/>
            <a:ext cx="8229600" cy="685800"/>
          </a:xfrm>
        </p:spPr>
        <p:txBody>
          <a:bodyPr>
            <a:normAutofit/>
          </a:bodyPr>
          <a:lstStyle/>
          <a:p>
            <a:pPr algn="ctr"/>
            <a:r>
              <a:rPr lang="en-US" sz="4000" b="1" dirty="0"/>
              <a:t>Which Way Should You Join?</a:t>
            </a:r>
            <a:endParaRPr lang="en-US" b="1" dirty="0"/>
          </a:p>
        </p:txBody>
      </p:sp>
      <p:sp>
        <p:nvSpPr>
          <p:cNvPr id="3" name="Content Placeholder 2"/>
          <p:cNvSpPr>
            <a:spLocks noGrp="1"/>
          </p:cNvSpPr>
          <p:nvPr>
            <p:ph idx="1"/>
          </p:nvPr>
        </p:nvSpPr>
        <p:spPr>
          <a:xfrm>
            <a:off x="457200" y="1752600"/>
            <a:ext cx="8229600" cy="5105400"/>
          </a:xfrm>
        </p:spPr>
        <p:txBody>
          <a:bodyPr>
            <a:normAutofit/>
          </a:bodyPr>
          <a:lstStyle/>
          <a:p>
            <a:pPr marL="0" lvl="0" indent="0">
              <a:buClr>
                <a:schemeClr val="accent2">
                  <a:lumMod val="50000"/>
                </a:schemeClr>
              </a:buClr>
              <a:buNone/>
            </a:pPr>
            <a:r>
              <a:rPr lang="en-US" sz="4400" dirty="0"/>
              <a:t>Both</a:t>
            </a:r>
          </a:p>
          <a:p>
            <a:pPr marL="0" lvl="0" indent="0">
              <a:buClr>
                <a:schemeClr val="accent2">
                  <a:lumMod val="50000"/>
                </a:schemeClr>
              </a:buClr>
              <a:buNone/>
            </a:pPr>
            <a:endParaRPr lang="en-US" sz="3200" dirty="0"/>
          </a:p>
          <a:p>
            <a:pPr lvl="0">
              <a:buClr>
                <a:schemeClr val="accent2">
                  <a:lumMod val="50000"/>
                </a:schemeClr>
              </a:buClr>
              <a:buFont typeface="Arial" pitchFamily="34" charset="0"/>
              <a:buChar char="•"/>
            </a:pPr>
            <a:r>
              <a:rPr lang="en-US" sz="3200" dirty="0"/>
              <a:t>As a reader you can follow your genre and keep up with new books that are releasing and deals that are being offered </a:t>
            </a:r>
          </a:p>
          <a:p>
            <a:pPr lvl="0">
              <a:buClr>
                <a:schemeClr val="accent2">
                  <a:lumMod val="50000"/>
                </a:schemeClr>
              </a:buClr>
              <a:buFont typeface="Arial" pitchFamily="34" charset="0"/>
              <a:buChar char="•"/>
            </a:pPr>
            <a:r>
              <a:rPr lang="en-US" sz="3200" dirty="0"/>
              <a:t>As an author you can create a following and build your brand</a:t>
            </a:r>
          </a:p>
          <a:p>
            <a:pPr lvl="0">
              <a:buClr>
                <a:schemeClr val="accent2">
                  <a:lumMod val="50000"/>
                </a:schemeClr>
              </a:buClr>
              <a:buFont typeface="Arial" pitchFamily="34" charset="0"/>
              <a:buChar char="•"/>
            </a:pPr>
            <a:endParaRPr lang="en-US" sz="3600" dirty="0"/>
          </a:p>
          <a:p>
            <a:pPr marL="0" lvl="0" indent="0">
              <a:buClr>
                <a:schemeClr val="accent2">
                  <a:lumMod val="50000"/>
                </a:schemeClr>
              </a:buClr>
              <a:buNone/>
            </a:pPr>
            <a:endParaRPr lang="en-US" sz="2000" dirty="0"/>
          </a:p>
          <a:p>
            <a:pPr>
              <a:buClr>
                <a:schemeClr val="accent2">
                  <a:lumMod val="50000"/>
                </a:schemeClr>
              </a:buClr>
              <a:buFont typeface="Arial" panose="020B0604020202020204" pitchFamily="34" charset="0"/>
              <a:buChar char="•"/>
            </a:pPr>
            <a:endParaRPr lang="en-US" sz="1600" dirty="0"/>
          </a:p>
          <a:p>
            <a:pPr>
              <a:buClr>
                <a:schemeClr val="accent2">
                  <a:lumMod val="50000"/>
                </a:schemeClr>
              </a:buClr>
              <a:buFont typeface="Arial" panose="020B0604020202020204" pitchFamily="34" charset="0"/>
              <a:buChar char="•"/>
            </a:pPr>
            <a:endParaRPr lang="en-US" sz="1600" dirty="0"/>
          </a:p>
          <a:p>
            <a:endParaRPr lang="en-US" dirty="0"/>
          </a:p>
        </p:txBody>
      </p:sp>
    </p:spTree>
    <p:extLst>
      <p:ext uri="{BB962C8B-B14F-4D97-AF65-F5344CB8AC3E}">
        <p14:creationId xmlns:p14="http://schemas.microsoft.com/office/powerpoint/2010/main" val="413616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10" y="838200"/>
            <a:ext cx="8229600" cy="685800"/>
          </a:xfrm>
        </p:spPr>
        <p:txBody>
          <a:bodyPr>
            <a:normAutofit/>
          </a:bodyPr>
          <a:lstStyle/>
          <a:p>
            <a:pPr algn="ctr"/>
            <a:r>
              <a:rPr lang="en-US" sz="4000" b="1" dirty="0"/>
              <a:t>What We Do with BookBub </a:t>
            </a:r>
            <a:endParaRPr lang="en-US" b="1" dirty="0"/>
          </a:p>
        </p:txBody>
      </p:sp>
      <p:sp>
        <p:nvSpPr>
          <p:cNvPr id="3" name="Content Placeholder 2"/>
          <p:cNvSpPr>
            <a:spLocks noGrp="1"/>
          </p:cNvSpPr>
          <p:nvPr>
            <p:ph idx="1"/>
          </p:nvPr>
        </p:nvSpPr>
        <p:spPr>
          <a:xfrm>
            <a:off x="457200" y="1752600"/>
            <a:ext cx="8229600" cy="5105400"/>
          </a:xfrm>
        </p:spPr>
        <p:txBody>
          <a:bodyPr>
            <a:normAutofit/>
          </a:bodyPr>
          <a:lstStyle/>
          <a:p>
            <a:pPr lvl="0">
              <a:buClr>
                <a:schemeClr val="accent2">
                  <a:lumMod val="50000"/>
                </a:schemeClr>
              </a:buClr>
              <a:buFont typeface="Arial" pitchFamily="34" charset="0"/>
              <a:buChar char="•"/>
            </a:pPr>
            <a:r>
              <a:rPr lang="en-US" sz="2800" dirty="0"/>
              <a:t>On an ongoing basis, BQB/WriteLife books are submitted to BookBub for a featured deal in their targeted daily email – both nationally and internationally (generally for a $.99 sale)</a:t>
            </a:r>
          </a:p>
          <a:p>
            <a:pPr lvl="0">
              <a:buClr>
                <a:schemeClr val="accent2">
                  <a:lumMod val="50000"/>
                </a:schemeClr>
              </a:buClr>
              <a:buFont typeface="Arial" pitchFamily="34" charset="0"/>
              <a:buChar char="•"/>
            </a:pPr>
            <a:r>
              <a:rPr lang="en-US" sz="2800" dirty="0"/>
              <a:t>When we are offered a deal by BookBub, we look at what genre and territory they are offering and the cost of the ad. If we believe we can make our money back, we take the ad </a:t>
            </a:r>
          </a:p>
          <a:p>
            <a:pPr lvl="0">
              <a:buClr>
                <a:schemeClr val="accent2">
                  <a:lumMod val="50000"/>
                </a:schemeClr>
              </a:buClr>
              <a:buFont typeface="Arial" pitchFamily="34" charset="0"/>
              <a:buChar char="•"/>
            </a:pPr>
            <a:r>
              <a:rPr lang="en-US" sz="2800" dirty="0"/>
              <a:t>BookBub may offer a US deal (in their US emails only); an international deal (UK, AU, CA, IN); or a combined deal (US, UK, AU, CA, IN)</a:t>
            </a:r>
          </a:p>
          <a:p>
            <a:pPr lvl="0">
              <a:buClr>
                <a:schemeClr val="accent2">
                  <a:lumMod val="50000"/>
                </a:schemeClr>
              </a:buClr>
              <a:buFont typeface="Arial" pitchFamily="34" charset="0"/>
              <a:buChar char="•"/>
            </a:pPr>
            <a:endParaRPr lang="en-US" sz="2800" dirty="0"/>
          </a:p>
          <a:p>
            <a:pPr lvl="0">
              <a:buClr>
                <a:schemeClr val="accent2">
                  <a:lumMod val="50000"/>
                </a:schemeClr>
              </a:buClr>
              <a:buFont typeface="Arial" pitchFamily="34" charset="0"/>
              <a:buChar char="•"/>
            </a:pPr>
            <a:endParaRPr lang="en-US" sz="3600" dirty="0"/>
          </a:p>
          <a:p>
            <a:pPr marL="0" lvl="0" indent="0">
              <a:buClr>
                <a:schemeClr val="accent2">
                  <a:lumMod val="50000"/>
                </a:schemeClr>
              </a:buClr>
              <a:buNone/>
            </a:pPr>
            <a:endParaRPr lang="en-US" sz="2000" dirty="0"/>
          </a:p>
          <a:p>
            <a:pPr>
              <a:buClr>
                <a:schemeClr val="accent2">
                  <a:lumMod val="50000"/>
                </a:schemeClr>
              </a:buClr>
              <a:buFont typeface="Arial" panose="020B0604020202020204" pitchFamily="34" charset="0"/>
              <a:buChar char="•"/>
            </a:pPr>
            <a:endParaRPr lang="en-US" sz="1600" dirty="0"/>
          </a:p>
          <a:p>
            <a:pPr>
              <a:buClr>
                <a:schemeClr val="accent2">
                  <a:lumMod val="50000"/>
                </a:schemeClr>
              </a:buClr>
              <a:buFont typeface="Arial" panose="020B0604020202020204" pitchFamily="34" charset="0"/>
              <a:buChar char="•"/>
            </a:pPr>
            <a:endParaRPr lang="en-US" sz="1600" dirty="0"/>
          </a:p>
          <a:p>
            <a:endParaRPr lang="en-US" dirty="0"/>
          </a:p>
        </p:txBody>
      </p:sp>
    </p:spTree>
    <p:extLst>
      <p:ext uri="{BB962C8B-B14F-4D97-AF65-F5344CB8AC3E}">
        <p14:creationId xmlns:p14="http://schemas.microsoft.com/office/powerpoint/2010/main" val="53173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10" y="838200"/>
            <a:ext cx="8229600" cy="685800"/>
          </a:xfrm>
        </p:spPr>
        <p:txBody>
          <a:bodyPr>
            <a:normAutofit/>
          </a:bodyPr>
          <a:lstStyle/>
          <a:p>
            <a:pPr algn="ctr"/>
            <a:r>
              <a:rPr lang="en-US" sz="4000" b="1" dirty="0"/>
              <a:t>What We Do with BookBub </a:t>
            </a:r>
            <a:r>
              <a:rPr lang="en-US" sz="2800" b="1" dirty="0"/>
              <a:t>Cont’d</a:t>
            </a:r>
          </a:p>
        </p:txBody>
      </p:sp>
      <p:sp>
        <p:nvSpPr>
          <p:cNvPr id="3" name="Content Placeholder 2"/>
          <p:cNvSpPr>
            <a:spLocks noGrp="1"/>
          </p:cNvSpPr>
          <p:nvPr>
            <p:ph idx="1"/>
          </p:nvPr>
        </p:nvSpPr>
        <p:spPr>
          <a:xfrm>
            <a:off x="457200" y="1752600"/>
            <a:ext cx="8229600" cy="5105400"/>
          </a:xfrm>
        </p:spPr>
        <p:txBody>
          <a:bodyPr>
            <a:normAutofit fontScale="92500" lnSpcReduction="10000"/>
          </a:bodyPr>
          <a:lstStyle/>
          <a:p>
            <a:pPr lvl="0">
              <a:buClr>
                <a:schemeClr val="accent2">
                  <a:lumMod val="50000"/>
                </a:schemeClr>
              </a:buClr>
              <a:buFont typeface="Arial" pitchFamily="34" charset="0"/>
              <a:buChar char="•"/>
            </a:pPr>
            <a:r>
              <a:rPr lang="en-US" sz="2000" dirty="0"/>
              <a:t>Once we accept the deal, we:</a:t>
            </a:r>
          </a:p>
          <a:p>
            <a:pPr lvl="1">
              <a:buClr>
                <a:schemeClr val="accent2">
                  <a:lumMod val="50000"/>
                </a:schemeClr>
              </a:buClr>
              <a:buFont typeface="Courier New" panose="02070309020205020404" pitchFamily="49" charset="0"/>
              <a:buChar char="o"/>
            </a:pPr>
            <a:r>
              <a:rPr lang="en-US" sz="2000" dirty="0"/>
              <a:t>Pay for the Featured Deal (which can range from $80 - $1,000 depending on the genre)</a:t>
            </a:r>
          </a:p>
          <a:p>
            <a:pPr lvl="1">
              <a:buClr>
                <a:schemeClr val="accent2">
                  <a:lumMod val="50000"/>
                </a:schemeClr>
              </a:buClr>
              <a:buFont typeface="Courier New" panose="02070309020205020404" pitchFamily="49" charset="0"/>
              <a:buChar char="o"/>
            </a:pPr>
            <a:r>
              <a:rPr lang="en-US" sz="2000" dirty="0"/>
              <a:t>Set the price campaign (typically $.99) and the dates for which the campaign will run </a:t>
            </a:r>
          </a:p>
          <a:p>
            <a:pPr lvl="2">
              <a:buClr>
                <a:schemeClr val="accent2">
                  <a:lumMod val="50000"/>
                </a:schemeClr>
              </a:buClr>
              <a:buFont typeface="Wingdings" panose="05000000000000000000" pitchFamily="2" charset="2"/>
              <a:buChar char="§"/>
            </a:pPr>
            <a:r>
              <a:rPr lang="en-US" sz="2000" dirty="0"/>
              <a:t>We generally set the campaign for one week before and at least one week after the Featured Deal promo, which runs for one day</a:t>
            </a:r>
          </a:p>
          <a:p>
            <a:pPr lvl="2">
              <a:buClr>
                <a:schemeClr val="accent2">
                  <a:lumMod val="50000"/>
                </a:schemeClr>
              </a:buClr>
              <a:buFont typeface="Wingdings" panose="05000000000000000000" pitchFamily="2" charset="2"/>
              <a:buChar char="§"/>
            </a:pPr>
            <a:r>
              <a:rPr lang="en-US" sz="2000" dirty="0"/>
              <a:t>If BookBub offers us an International only deal, we still set the price for the US as well and do additional marketing around it </a:t>
            </a:r>
          </a:p>
          <a:p>
            <a:pPr lvl="1">
              <a:buClr>
                <a:schemeClr val="accent2">
                  <a:lumMod val="50000"/>
                </a:schemeClr>
              </a:buClr>
              <a:buFont typeface="Courier New" panose="02070309020205020404" pitchFamily="49" charset="0"/>
              <a:buChar char="o"/>
            </a:pPr>
            <a:r>
              <a:rPr lang="en-US" sz="2000" dirty="0"/>
              <a:t>Notify the author, Red Coat PR (that does additional marketing), and John Daly (for our social media push)</a:t>
            </a:r>
          </a:p>
          <a:p>
            <a:pPr lvl="0">
              <a:buClr>
                <a:schemeClr val="accent2">
                  <a:lumMod val="50000"/>
                </a:schemeClr>
              </a:buClr>
              <a:buFont typeface="Arial" pitchFamily="34" charset="0"/>
              <a:buChar char="•"/>
            </a:pPr>
            <a:r>
              <a:rPr lang="en-US" sz="2000" dirty="0"/>
              <a:t>The cost of the Featured Deal is logged into that author’s royalty statement and the author and BQB/WriteLife share the cost that goes against the royalties</a:t>
            </a:r>
          </a:p>
          <a:p>
            <a:pPr lvl="0">
              <a:buClr>
                <a:schemeClr val="accent2">
                  <a:lumMod val="50000"/>
                </a:schemeClr>
              </a:buClr>
              <a:buFont typeface="Arial" pitchFamily="34" charset="0"/>
              <a:buChar char="•"/>
            </a:pPr>
            <a:r>
              <a:rPr lang="en-US" sz="2000" dirty="0"/>
              <a:t>The effect of a Featured Deal ranges widely from huge success and making thousands of dollars for both the author and BQB/WriteLife to just breaking even. </a:t>
            </a:r>
          </a:p>
          <a:p>
            <a:pPr lvl="0">
              <a:buClr>
                <a:schemeClr val="accent2">
                  <a:lumMod val="50000"/>
                </a:schemeClr>
              </a:buClr>
              <a:buFont typeface="Arial" pitchFamily="34" charset="0"/>
              <a:buChar char="•"/>
            </a:pPr>
            <a:endParaRPr lang="en-US" sz="2800" dirty="0"/>
          </a:p>
          <a:p>
            <a:pPr lvl="0">
              <a:buClr>
                <a:schemeClr val="accent2">
                  <a:lumMod val="50000"/>
                </a:schemeClr>
              </a:buClr>
              <a:buFont typeface="Arial" pitchFamily="34" charset="0"/>
              <a:buChar char="•"/>
            </a:pPr>
            <a:endParaRPr lang="en-US" sz="3600" dirty="0"/>
          </a:p>
          <a:p>
            <a:pPr marL="0" lvl="0" indent="0">
              <a:buClr>
                <a:schemeClr val="accent2">
                  <a:lumMod val="50000"/>
                </a:schemeClr>
              </a:buClr>
              <a:buNone/>
            </a:pPr>
            <a:endParaRPr lang="en-US" sz="2000" dirty="0"/>
          </a:p>
          <a:p>
            <a:pPr>
              <a:buClr>
                <a:schemeClr val="accent2">
                  <a:lumMod val="50000"/>
                </a:schemeClr>
              </a:buClr>
              <a:buFont typeface="Arial" panose="020B0604020202020204" pitchFamily="34" charset="0"/>
              <a:buChar char="•"/>
            </a:pPr>
            <a:endParaRPr lang="en-US" sz="1600" dirty="0"/>
          </a:p>
          <a:p>
            <a:pPr>
              <a:buClr>
                <a:schemeClr val="accent2">
                  <a:lumMod val="50000"/>
                </a:schemeClr>
              </a:buClr>
              <a:buFont typeface="Arial" panose="020B0604020202020204" pitchFamily="34" charset="0"/>
              <a:buChar char="•"/>
            </a:pPr>
            <a:endParaRPr lang="en-US" sz="1600" dirty="0"/>
          </a:p>
          <a:p>
            <a:endParaRPr lang="en-US" dirty="0"/>
          </a:p>
        </p:txBody>
      </p:sp>
    </p:spTree>
    <p:extLst>
      <p:ext uri="{BB962C8B-B14F-4D97-AF65-F5344CB8AC3E}">
        <p14:creationId xmlns:p14="http://schemas.microsoft.com/office/powerpoint/2010/main" val="217561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What You Can Do With BookBub</a:t>
            </a:r>
            <a:r>
              <a:rPr lang="en-US" b="1" dirty="0"/>
              <a:t>	</a:t>
            </a:r>
          </a:p>
        </p:txBody>
      </p:sp>
      <p:sp>
        <p:nvSpPr>
          <p:cNvPr id="3" name="Content Placeholder 2"/>
          <p:cNvSpPr>
            <a:spLocks noGrp="1"/>
          </p:cNvSpPr>
          <p:nvPr>
            <p:ph idx="1"/>
          </p:nvPr>
        </p:nvSpPr>
        <p:spPr>
          <a:xfrm>
            <a:off x="457200" y="1676400"/>
            <a:ext cx="8229600" cy="5029200"/>
          </a:xfrm>
        </p:spPr>
        <p:txBody>
          <a:bodyPr>
            <a:normAutofit/>
          </a:bodyPr>
          <a:lstStyle/>
          <a:p>
            <a:pPr marL="0" lvl="0" indent="0">
              <a:buClr>
                <a:schemeClr val="accent2">
                  <a:lumMod val="50000"/>
                </a:schemeClr>
              </a:buClr>
              <a:buNone/>
            </a:pPr>
            <a:r>
              <a:rPr lang="en-US" sz="3300" dirty="0"/>
              <a:t>As a reader</a:t>
            </a:r>
          </a:p>
          <a:p>
            <a:pPr lvl="0">
              <a:buClr>
                <a:schemeClr val="accent2">
                  <a:lumMod val="50000"/>
                </a:schemeClr>
              </a:buClr>
              <a:buFont typeface="Arial" pitchFamily="34" charset="0"/>
              <a:buChar char="•"/>
            </a:pPr>
            <a:r>
              <a:rPr lang="en-US" dirty="0"/>
              <a:t>Follow authors</a:t>
            </a:r>
          </a:p>
          <a:p>
            <a:pPr lvl="0">
              <a:buClr>
                <a:schemeClr val="accent2">
                  <a:lumMod val="50000"/>
                </a:schemeClr>
              </a:buClr>
              <a:buFont typeface="Arial" pitchFamily="34" charset="0"/>
              <a:buChar char="•"/>
            </a:pPr>
            <a:r>
              <a:rPr lang="en-US" dirty="0"/>
              <a:t>Post reviews </a:t>
            </a:r>
          </a:p>
          <a:p>
            <a:pPr lvl="0">
              <a:buClr>
                <a:schemeClr val="accent2">
                  <a:lumMod val="50000"/>
                </a:schemeClr>
              </a:buClr>
              <a:buFont typeface="Arial" pitchFamily="34" charset="0"/>
              <a:buChar char="•"/>
            </a:pPr>
            <a:r>
              <a:rPr lang="en-US" dirty="0"/>
              <a:t>Create a booklist </a:t>
            </a:r>
          </a:p>
          <a:p>
            <a:pPr lvl="0">
              <a:buClr>
                <a:schemeClr val="accent2">
                  <a:lumMod val="50000"/>
                </a:schemeClr>
              </a:buClr>
              <a:buFont typeface="Arial" pitchFamily="34" charset="0"/>
              <a:buChar char="•"/>
            </a:pPr>
            <a:r>
              <a:rPr lang="en-US" dirty="0"/>
              <a:t>Connect with friends</a:t>
            </a:r>
          </a:p>
          <a:p>
            <a:pPr lvl="0">
              <a:buClr>
                <a:schemeClr val="accent2">
                  <a:lumMod val="50000"/>
                </a:schemeClr>
              </a:buClr>
              <a:buFont typeface="Arial" pitchFamily="34" charset="0"/>
              <a:buChar char="•"/>
            </a:pPr>
            <a:r>
              <a:rPr lang="en-US" dirty="0"/>
              <a:t>Buy your eBooks through BookBub links</a:t>
            </a:r>
          </a:p>
          <a:p>
            <a:pPr lvl="0">
              <a:buClr>
                <a:schemeClr val="accent2">
                  <a:lumMod val="50000"/>
                </a:schemeClr>
              </a:buClr>
              <a:buFont typeface="Arial" pitchFamily="34" charset="0"/>
              <a:buChar char="•"/>
            </a:pPr>
            <a:r>
              <a:rPr lang="en-US" dirty="0"/>
              <a:t>Support deals from your favorite authors, including BQB/WriteLife Authors</a:t>
            </a:r>
          </a:p>
          <a:p>
            <a:pPr lvl="1">
              <a:buClr>
                <a:schemeClr val="accent2">
                  <a:lumMod val="50000"/>
                </a:schemeClr>
              </a:buClr>
              <a:buFont typeface="Courier New" panose="02070309020205020404" pitchFamily="49" charset="0"/>
              <a:buChar char="o"/>
            </a:pPr>
            <a:endParaRPr lang="en-US" sz="3100" dirty="0"/>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145581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a:t>What We’ll Talk About	</a:t>
            </a:r>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4000" dirty="0"/>
              <a:t>What is BookBub</a:t>
            </a:r>
          </a:p>
          <a:p>
            <a:pPr lvl="0">
              <a:buClr>
                <a:schemeClr val="accent2">
                  <a:lumMod val="50000"/>
                </a:schemeClr>
              </a:buClr>
              <a:buFont typeface="Arial" pitchFamily="34" charset="0"/>
              <a:buChar char="•"/>
            </a:pPr>
            <a:r>
              <a:rPr lang="en-US" sz="4000" dirty="0" err="1"/>
              <a:t>BookBub’s</a:t>
            </a:r>
            <a:r>
              <a:rPr lang="en-US" sz="4000" dirty="0"/>
              <a:t> Marketing Tools </a:t>
            </a:r>
          </a:p>
          <a:p>
            <a:pPr lvl="0">
              <a:buClr>
                <a:schemeClr val="accent2">
                  <a:lumMod val="50000"/>
                </a:schemeClr>
              </a:buClr>
              <a:buFont typeface="Arial" pitchFamily="34" charset="0"/>
              <a:buChar char="•"/>
            </a:pPr>
            <a:r>
              <a:rPr lang="en-US" sz="4000" dirty="0"/>
              <a:t>Getting More BookBub Followers</a:t>
            </a:r>
          </a:p>
          <a:p>
            <a:pPr lvl="0">
              <a:buClr>
                <a:schemeClr val="accent2">
                  <a:lumMod val="50000"/>
                </a:schemeClr>
              </a:buClr>
              <a:buFont typeface="Arial" pitchFamily="34" charset="0"/>
              <a:buChar char="•"/>
            </a:pPr>
            <a:r>
              <a:rPr lang="en-US" sz="4000" dirty="0"/>
              <a:t>Using BookBub Ads </a:t>
            </a:r>
          </a:p>
          <a:p>
            <a:pPr lvl="0">
              <a:buClr>
                <a:schemeClr val="accent2">
                  <a:lumMod val="50000"/>
                </a:schemeClr>
              </a:buClr>
              <a:buFont typeface="Arial" pitchFamily="34" charset="0"/>
              <a:buChar char="•"/>
            </a:pPr>
            <a:r>
              <a:rPr lang="en-US" sz="4000" dirty="0"/>
              <a:t>Launching a New Book </a:t>
            </a:r>
          </a:p>
          <a:p>
            <a:pPr lvl="0">
              <a:buClr>
                <a:schemeClr val="accent2">
                  <a:lumMod val="50000"/>
                </a:schemeClr>
              </a:buClr>
              <a:buFont typeface="Arial" pitchFamily="34" charset="0"/>
              <a:buChar char="•"/>
            </a:pPr>
            <a:r>
              <a:rPr lang="en-US" sz="4000" dirty="0"/>
              <a:t>Featured New Release Pricing </a:t>
            </a:r>
          </a:p>
          <a:p>
            <a:pPr lvl="0">
              <a:buClr>
                <a:schemeClr val="accent2">
                  <a:lumMod val="50000"/>
                </a:schemeClr>
              </a:buClr>
              <a:buNone/>
            </a:pPr>
            <a:endParaRPr lang="en-US" sz="2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What You Can Do With BookBub</a:t>
            </a:r>
            <a:r>
              <a:rPr lang="en-US" b="1" dirty="0"/>
              <a:t>	</a:t>
            </a:r>
          </a:p>
        </p:txBody>
      </p:sp>
      <p:sp>
        <p:nvSpPr>
          <p:cNvPr id="3" name="Content Placeholder 2"/>
          <p:cNvSpPr>
            <a:spLocks noGrp="1"/>
          </p:cNvSpPr>
          <p:nvPr>
            <p:ph idx="1"/>
          </p:nvPr>
        </p:nvSpPr>
        <p:spPr>
          <a:xfrm>
            <a:off x="457200" y="1676400"/>
            <a:ext cx="8229600" cy="5029200"/>
          </a:xfrm>
        </p:spPr>
        <p:txBody>
          <a:bodyPr>
            <a:normAutofit/>
          </a:bodyPr>
          <a:lstStyle/>
          <a:p>
            <a:pPr marL="0" lvl="0" indent="0">
              <a:buClr>
                <a:schemeClr val="accent2">
                  <a:lumMod val="50000"/>
                </a:schemeClr>
              </a:buClr>
              <a:buNone/>
            </a:pPr>
            <a:r>
              <a:rPr lang="en-US" sz="3300" dirty="0"/>
              <a:t>As an Author</a:t>
            </a:r>
          </a:p>
          <a:p>
            <a:pPr lvl="0">
              <a:buClr>
                <a:schemeClr val="accent2">
                  <a:lumMod val="50000"/>
                </a:schemeClr>
              </a:buClr>
              <a:buFont typeface="Arial" pitchFamily="34" charset="0"/>
              <a:buChar char="•"/>
            </a:pPr>
            <a:r>
              <a:rPr lang="en-US" dirty="0"/>
              <a:t>Claim your Author Profile</a:t>
            </a:r>
          </a:p>
          <a:p>
            <a:pPr lvl="0">
              <a:buClr>
                <a:schemeClr val="accent2">
                  <a:lumMod val="50000"/>
                </a:schemeClr>
              </a:buClr>
              <a:buFont typeface="Arial" pitchFamily="34" charset="0"/>
              <a:buChar char="•"/>
            </a:pPr>
            <a:r>
              <a:rPr lang="en-US" dirty="0"/>
              <a:t>Build a Following</a:t>
            </a:r>
          </a:p>
          <a:p>
            <a:pPr lvl="0">
              <a:buClr>
                <a:schemeClr val="accent2">
                  <a:lumMod val="50000"/>
                </a:schemeClr>
              </a:buClr>
              <a:buFont typeface="Arial" pitchFamily="34" charset="0"/>
              <a:buChar char="•"/>
            </a:pPr>
            <a:r>
              <a:rPr lang="en-US" dirty="0"/>
              <a:t>Use BookBub Promotion opportunities to market your book(s)</a:t>
            </a:r>
          </a:p>
          <a:p>
            <a:pPr lvl="1">
              <a:buClr>
                <a:schemeClr val="accent2">
                  <a:lumMod val="50000"/>
                </a:schemeClr>
              </a:buClr>
              <a:buFont typeface="Courier New" panose="02070309020205020404" pitchFamily="49" charset="0"/>
              <a:buChar char="o"/>
            </a:pPr>
            <a:endParaRPr lang="en-US" sz="3100" dirty="0"/>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089251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Increase your Discoverability on BookBub</a:t>
            </a:r>
            <a:r>
              <a:rPr lang="en-US" b="1" dirty="0"/>
              <a:t>	</a:t>
            </a:r>
          </a:p>
        </p:txBody>
      </p:sp>
      <p:sp>
        <p:nvSpPr>
          <p:cNvPr id="3" name="Content Placeholder 2"/>
          <p:cNvSpPr>
            <a:spLocks noGrp="1"/>
          </p:cNvSpPr>
          <p:nvPr>
            <p:ph idx="1"/>
          </p:nvPr>
        </p:nvSpPr>
        <p:spPr>
          <a:xfrm>
            <a:off x="457200" y="1676400"/>
            <a:ext cx="8229600" cy="5029200"/>
          </a:xfrm>
        </p:spPr>
        <p:txBody>
          <a:bodyPr>
            <a:normAutofit/>
          </a:bodyPr>
          <a:lstStyle/>
          <a:p>
            <a:pPr marL="0" lvl="0" indent="0">
              <a:buClr>
                <a:schemeClr val="accent2">
                  <a:lumMod val="50000"/>
                </a:schemeClr>
              </a:buClr>
              <a:buNone/>
            </a:pPr>
            <a:r>
              <a:rPr lang="en-US" sz="3300" dirty="0"/>
              <a:t>As an Author</a:t>
            </a:r>
          </a:p>
          <a:p>
            <a:pPr lvl="0">
              <a:buClr>
                <a:schemeClr val="accent2">
                  <a:lumMod val="50000"/>
                </a:schemeClr>
              </a:buClr>
              <a:buFont typeface="Arial" pitchFamily="34" charset="0"/>
              <a:buChar char="•"/>
            </a:pPr>
            <a:r>
              <a:rPr lang="en-US" dirty="0"/>
              <a:t>Add Your Photo</a:t>
            </a:r>
          </a:p>
          <a:p>
            <a:pPr lvl="0">
              <a:buClr>
                <a:schemeClr val="accent2">
                  <a:lumMod val="50000"/>
                </a:schemeClr>
              </a:buClr>
              <a:buFont typeface="Arial" pitchFamily="34" charset="0"/>
              <a:buChar char="•"/>
            </a:pPr>
            <a:r>
              <a:rPr lang="en-US" dirty="0"/>
              <a:t>Add a Biography </a:t>
            </a:r>
          </a:p>
          <a:p>
            <a:pPr lvl="0">
              <a:buClr>
                <a:schemeClr val="accent2">
                  <a:lumMod val="50000"/>
                </a:schemeClr>
              </a:buClr>
              <a:buFont typeface="Arial" pitchFamily="34" charset="0"/>
              <a:buChar char="•"/>
            </a:pPr>
            <a:r>
              <a:rPr lang="en-US" dirty="0"/>
              <a:t>Add Genres</a:t>
            </a:r>
          </a:p>
          <a:p>
            <a:pPr lvl="0">
              <a:buClr>
                <a:schemeClr val="accent2">
                  <a:lumMod val="50000"/>
                </a:schemeClr>
              </a:buClr>
              <a:buFont typeface="Arial" pitchFamily="34" charset="0"/>
              <a:buChar char="•"/>
            </a:pPr>
            <a:r>
              <a:rPr lang="en-US" dirty="0"/>
              <a:t>Add a recently released or upcoming book </a:t>
            </a:r>
          </a:p>
          <a:p>
            <a:pPr lvl="1">
              <a:buClr>
                <a:schemeClr val="accent2">
                  <a:lumMod val="50000"/>
                </a:schemeClr>
              </a:buClr>
              <a:buFont typeface="Courier New" panose="02070309020205020404" pitchFamily="49" charset="0"/>
              <a:buChar char="o"/>
            </a:pPr>
            <a:endParaRPr lang="en-US" sz="3100" dirty="0"/>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241066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Why Build a Following on BookBub</a:t>
            </a:r>
            <a:r>
              <a:rPr lang="en-US" b="1" dirty="0"/>
              <a:t>	</a:t>
            </a:r>
          </a:p>
        </p:txBody>
      </p:sp>
      <p:sp>
        <p:nvSpPr>
          <p:cNvPr id="3" name="Content Placeholder 2"/>
          <p:cNvSpPr>
            <a:spLocks noGrp="1"/>
          </p:cNvSpPr>
          <p:nvPr>
            <p:ph idx="1"/>
          </p:nvPr>
        </p:nvSpPr>
        <p:spPr>
          <a:xfrm>
            <a:off x="457200" y="1676400"/>
            <a:ext cx="8229600" cy="5029200"/>
          </a:xfrm>
        </p:spPr>
        <p:txBody>
          <a:bodyPr>
            <a:normAutofit fontScale="55000" lnSpcReduction="20000"/>
          </a:bodyPr>
          <a:lstStyle/>
          <a:p>
            <a:pPr lvl="0">
              <a:buClr>
                <a:schemeClr val="accent2">
                  <a:lumMod val="50000"/>
                </a:schemeClr>
              </a:buClr>
              <a:buFont typeface="Arial" pitchFamily="34" charset="0"/>
              <a:buChar char="•"/>
            </a:pPr>
            <a:r>
              <a:rPr lang="en-US" sz="5100" dirty="0"/>
              <a:t>Why build a following?</a:t>
            </a:r>
          </a:p>
          <a:p>
            <a:pPr lvl="1">
              <a:buClr>
                <a:schemeClr val="accent2">
                  <a:lumMod val="50000"/>
                </a:schemeClr>
              </a:buClr>
              <a:buFont typeface="Courier New" panose="02070309020205020404" pitchFamily="49" charset="0"/>
              <a:buChar char="o"/>
            </a:pPr>
            <a:r>
              <a:rPr lang="en-US" sz="5100" dirty="0"/>
              <a:t>To build your author brand and your fanbase</a:t>
            </a:r>
          </a:p>
          <a:p>
            <a:pPr lvl="0">
              <a:buClr>
                <a:schemeClr val="accent2">
                  <a:lumMod val="50000"/>
                </a:schemeClr>
              </a:buClr>
              <a:buFont typeface="Arial" panose="020B0604020202020204" pitchFamily="34" charset="0"/>
              <a:buChar char="•"/>
            </a:pPr>
            <a:r>
              <a:rPr lang="en-US" sz="5100" dirty="0"/>
              <a:t>Why use BookBub to do it?</a:t>
            </a:r>
          </a:p>
          <a:p>
            <a:pPr lvl="1">
              <a:buClr>
                <a:schemeClr val="accent2">
                  <a:lumMod val="50000"/>
                </a:schemeClr>
              </a:buClr>
              <a:buFont typeface="Courier New" panose="02070309020205020404" pitchFamily="49" charset="0"/>
              <a:buChar char="o"/>
            </a:pPr>
            <a:r>
              <a:rPr lang="en-US" sz="5100" dirty="0"/>
              <a:t>They have a targeted audience of readers </a:t>
            </a:r>
          </a:p>
          <a:p>
            <a:pPr lvl="0">
              <a:buClr>
                <a:schemeClr val="accent2">
                  <a:lumMod val="50000"/>
                </a:schemeClr>
              </a:buClr>
              <a:buFont typeface="Arial" pitchFamily="34" charset="0"/>
              <a:buChar char="•"/>
            </a:pPr>
            <a:r>
              <a:rPr lang="en-US" sz="5100" dirty="0"/>
              <a:t>What having a following on BookBub can do:</a:t>
            </a:r>
          </a:p>
          <a:p>
            <a:pPr lvl="1">
              <a:buClr>
                <a:schemeClr val="accent2">
                  <a:lumMod val="50000"/>
                </a:schemeClr>
              </a:buClr>
              <a:buFont typeface="Courier New" panose="02070309020205020404" pitchFamily="49" charset="0"/>
              <a:buChar char="o"/>
            </a:pPr>
            <a:r>
              <a:rPr lang="en-US" sz="5100" dirty="0"/>
              <a:t>They will get notified by BookBub for: a new release, a preorder alert, or discount. </a:t>
            </a:r>
          </a:p>
          <a:p>
            <a:pPr lvl="2">
              <a:buClr>
                <a:schemeClr val="accent2">
                  <a:lumMod val="50000"/>
                </a:schemeClr>
              </a:buClr>
              <a:buFont typeface="Courier New" panose="02070309020205020404" pitchFamily="49" charset="0"/>
              <a:buChar char="o"/>
            </a:pPr>
            <a:endParaRPr lang="en-US" sz="45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23298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Ways to Build a Following on BookBub</a:t>
            </a:r>
            <a:r>
              <a:rPr lang="en-US" b="1" dirty="0"/>
              <a:t>	</a:t>
            </a:r>
          </a:p>
        </p:txBody>
      </p:sp>
      <p:sp>
        <p:nvSpPr>
          <p:cNvPr id="3" name="Content Placeholder 2"/>
          <p:cNvSpPr>
            <a:spLocks noGrp="1"/>
          </p:cNvSpPr>
          <p:nvPr>
            <p:ph idx="1"/>
          </p:nvPr>
        </p:nvSpPr>
        <p:spPr>
          <a:xfrm>
            <a:off x="457200" y="1676400"/>
            <a:ext cx="8229600" cy="5029200"/>
          </a:xfrm>
        </p:spPr>
        <p:txBody>
          <a:bodyPr>
            <a:normAutofit fontScale="25000" lnSpcReduction="20000"/>
          </a:bodyPr>
          <a:lstStyle/>
          <a:p>
            <a:pPr marL="914400" lvl="0" indent="-914400">
              <a:buClr>
                <a:schemeClr val="accent2">
                  <a:lumMod val="50000"/>
                </a:schemeClr>
              </a:buClr>
              <a:buFont typeface="+mj-lt"/>
              <a:buAutoNum type="arabicPeriod"/>
            </a:pPr>
            <a:r>
              <a:rPr lang="en-US" sz="8000" dirty="0"/>
              <a:t>Add a BookBub follow button to your website </a:t>
            </a:r>
          </a:p>
          <a:p>
            <a:pPr marL="914400" lvl="0" indent="-914400">
              <a:buClr>
                <a:schemeClr val="accent2">
                  <a:lumMod val="50000"/>
                </a:schemeClr>
              </a:buClr>
              <a:buFont typeface="+mj-lt"/>
              <a:buAutoNum type="arabicPeriod"/>
            </a:pPr>
            <a:r>
              <a:rPr lang="en-US" sz="8000" dirty="0"/>
              <a:t>Add a call-to-action (follow me on BookBub) to your newsletter</a:t>
            </a:r>
          </a:p>
          <a:p>
            <a:pPr marL="914400" lvl="0" indent="-914400">
              <a:buClr>
                <a:schemeClr val="accent2">
                  <a:lumMod val="50000"/>
                </a:schemeClr>
              </a:buClr>
              <a:buFont typeface="+mj-lt"/>
              <a:buAutoNum type="arabicPeriod"/>
            </a:pPr>
            <a:r>
              <a:rPr lang="en-US" sz="8000" dirty="0"/>
              <a:t>Promote your BookBub Author Profile on your social media </a:t>
            </a:r>
          </a:p>
          <a:p>
            <a:pPr marL="914400" lvl="0" indent="-914400">
              <a:buClr>
                <a:schemeClr val="accent2">
                  <a:lumMod val="50000"/>
                </a:schemeClr>
              </a:buClr>
              <a:buFont typeface="+mj-lt"/>
              <a:buAutoNum type="arabicPeriod"/>
            </a:pPr>
            <a:r>
              <a:rPr lang="en-US" sz="8000" dirty="0"/>
              <a:t>Run a BookBub Ads campaign to promote your profile</a:t>
            </a:r>
          </a:p>
          <a:p>
            <a:pPr marL="1554480" lvl="2" indent="-914400">
              <a:buClr>
                <a:schemeClr val="accent2">
                  <a:lumMod val="50000"/>
                </a:schemeClr>
              </a:buClr>
              <a:buFont typeface="Wingdings" panose="05000000000000000000" pitchFamily="2" charset="2"/>
              <a:buChar char="§"/>
            </a:pPr>
            <a:r>
              <a:rPr lang="en-US" sz="8000" dirty="0"/>
              <a:t>You can target an ad promoting your Author Profile to an audience of readers who’ve expressed interest in similar authors</a:t>
            </a:r>
          </a:p>
          <a:p>
            <a:pPr marL="1554480" lvl="2" indent="-914400">
              <a:buClr>
                <a:schemeClr val="accent2">
                  <a:lumMod val="50000"/>
                </a:schemeClr>
              </a:buClr>
              <a:buFont typeface="Wingdings" panose="05000000000000000000" pitchFamily="2" charset="2"/>
              <a:buChar char="§"/>
            </a:pPr>
            <a:r>
              <a:rPr lang="en-US" sz="8000" dirty="0"/>
              <a:t>To target an author, simply enter the author’s name in the “Refine by Author” section of the ads creator </a:t>
            </a:r>
          </a:p>
          <a:p>
            <a:pPr marL="914400" lvl="0" indent="-914400">
              <a:buClr>
                <a:schemeClr val="accent2">
                  <a:lumMod val="50000"/>
                </a:schemeClr>
              </a:buClr>
              <a:buFont typeface="+mj-lt"/>
              <a:buAutoNum type="arabicPeriod"/>
            </a:pPr>
            <a:r>
              <a:rPr lang="en-US" sz="8000" dirty="0"/>
              <a:t>Add a link “follow me on BookBub: to your email signature</a:t>
            </a:r>
          </a:p>
          <a:p>
            <a:pPr marL="914400" lvl="0" indent="-914400">
              <a:buClr>
                <a:schemeClr val="accent2">
                  <a:lumMod val="50000"/>
                </a:schemeClr>
              </a:buClr>
              <a:buFont typeface="+mj-lt"/>
              <a:buAutoNum type="arabicPeriod"/>
            </a:pPr>
            <a:r>
              <a:rPr lang="en-US" sz="8000" dirty="0"/>
              <a:t>Add a </a:t>
            </a:r>
            <a:r>
              <a:rPr lang="en-US" sz="8000" dirty="0" err="1"/>
              <a:t>ClickToTweet</a:t>
            </a:r>
            <a:r>
              <a:rPr lang="en-US" sz="8000" dirty="0"/>
              <a:t> link to your Author Profile bio to make it easy for your fans to share that they just followed you.</a:t>
            </a:r>
          </a:p>
          <a:p>
            <a:pPr marL="1554480" lvl="2" indent="-914400">
              <a:buClr>
                <a:schemeClr val="accent2">
                  <a:lumMod val="50000"/>
                </a:schemeClr>
              </a:buClr>
              <a:buFont typeface="Wingdings" panose="05000000000000000000" pitchFamily="2" charset="2"/>
              <a:buChar char="§"/>
            </a:pPr>
            <a:r>
              <a:rPr lang="en-US" sz="8000" dirty="0"/>
              <a:t>It’s free – go to </a:t>
            </a:r>
            <a:r>
              <a:rPr lang="en-US" sz="8000" dirty="0">
                <a:hlinkClick r:id="rId2"/>
              </a:rPr>
              <a:t>http://clicktotweet.com/basic</a:t>
            </a:r>
            <a:r>
              <a:rPr lang="en-US" sz="8000" dirty="0"/>
              <a:t> Paste in a tweet, uncheck the CAPTCHA box, and click Generate New Link </a:t>
            </a:r>
          </a:p>
          <a:p>
            <a:pPr marL="914400" lvl="0" indent="-914400">
              <a:buClr>
                <a:schemeClr val="accent2">
                  <a:lumMod val="50000"/>
                </a:schemeClr>
              </a:buClr>
              <a:buFont typeface="+mj-lt"/>
              <a:buAutoNum type="arabicPeriod"/>
            </a:pPr>
            <a:r>
              <a:rPr lang="en-US" sz="8000" dirty="0"/>
              <a:t>For more ideas, read the full article at </a:t>
            </a:r>
            <a:r>
              <a:rPr lang="en-US" sz="8000" dirty="0">
                <a:hlinkClick r:id="rId3"/>
              </a:rPr>
              <a:t>https://insights.bookbub.com/ideas-for-getting-more-bookbub-followers/</a:t>
            </a:r>
            <a:endParaRPr lang="en-US" sz="8000" dirty="0"/>
          </a:p>
          <a:p>
            <a:pPr marL="0" lvl="0" indent="0">
              <a:buClr>
                <a:schemeClr val="accent2">
                  <a:lumMod val="50000"/>
                </a:schemeClr>
              </a:buClr>
              <a:buNone/>
            </a:pPr>
            <a:r>
              <a:rPr lang="en-US" dirty="0"/>
              <a:t>  </a:t>
            </a:r>
          </a:p>
          <a:p>
            <a:pPr lvl="2">
              <a:buClr>
                <a:schemeClr val="accent2">
                  <a:lumMod val="50000"/>
                </a:schemeClr>
              </a:buClr>
              <a:buFont typeface="Courier New" panose="02070309020205020404" pitchFamily="49" charset="0"/>
              <a:buChar char="o"/>
            </a:pPr>
            <a:endParaRPr lang="en-US" sz="45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2353810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BookBub Author Options</a:t>
            </a:r>
            <a:r>
              <a:rPr lang="en-US" b="1" dirty="0"/>
              <a:t>	</a:t>
            </a:r>
          </a:p>
        </p:txBody>
      </p:sp>
      <p:sp>
        <p:nvSpPr>
          <p:cNvPr id="3" name="Content Placeholder 2"/>
          <p:cNvSpPr>
            <a:spLocks noGrp="1"/>
          </p:cNvSpPr>
          <p:nvPr>
            <p:ph idx="1"/>
          </p:nvPr>
        </p:nvSpPr>
        <p:spPr>
          <a:xfrm>
            <a:off x="457200" y="1600200"/>
            <a:ext cx="8229600" cy="5105400"/>
          </a:xfrm>
        </p:spPr>
        <p:txBody>
          <a:bodyPr>
            <a:normAutofit fontScale="25000" lnSpcReduction="20000"/>
          </a:bodyPr>
          <a:lstStyle/>
          <a:p>
            <a:pPr lvl="0">
              <a:buClr>
                <a:schemeClr val="accent2">
                  <a:lumMod val="50000"/>
                </a:schemeClr>
              </a:buClr>
              <a:buFont typeface="Arial" pitchFamily="34" charset="0"/>
              <a:buChar char="•"/>
            </a:pPr>
            <a:r>
              <a:rPr lang="en-US" sz="6400" dirty="0"/>
              <a:t>Recommend a book you love</a:t>
            </a:r>
          </a:p>
          <a:p>
            <a:pPr lvl="1">
              <a:buClr>
                <a:schemeClr val="accent2">
                  <a:lumMod val="50000"/>
                </a:schemeClr>
              </a:buClr>
              <a:buFont typeface="Courier New" panose="02070309020205020404" pitchFamily="49" charset="0"/>
              <a:buChar char="o"/>
            </a:pPr>
            <a:r>
              <a:rPr lang="en-US" sz="6400" dirty="0"/>
              <a:t>This is a free way for author to engage with readers. Sharing recommendations can help you engage with power readers and boost your visibility</a:t>
            </a:r>
          </a:p>
          <a:p>
            <a:pPr lvl="1">
              <a:buClr>
                <a:schemeClr val="accent2">
                  <a:lumMod val="50000"/>
                </a:schemeClr>
              </a:buClr>
              <a:buFont typeface="Courier New" panose="02070309020205020404" pitchFamily="49" charset="0"/>
              <a:buChar char="o"/>
            </a:pPr>
            <a:r>
              <a:rPr lang="en-US" sz="6400" dirty="0"/>
              <a:t>For more info on how to do this </a:t>
            </a:r>
            <a:r>
              <a:rPr lang="en-US" sz="6400" dirty="0">
                <a:hlinkClick r:id="rId2"/>
              </a:rPr>
              <a:t>https://insights.bookbub.com/ways-authors-recommend-books-readers/</a:t>
            </a:r>
            <a:endParaRPr lang="en-US" sz="6400" dirty="0"/>
          </a:p>
          <a:p>
            <a:pPr lvl="0">
              <a:buClr>
                <a:schemeClr val="accent2">
                  <a:lumMod val="50000"/>
                </a:schemeClr>
              </a:buClr>
              <a:buFont typeface="Arial" panose="020B0604020202020204" pitchFamily="34" charset="0"/>
              <a:buChar char="•"/>
            </a:pPr>
            <a:r>
              <a:rPr lang="en-US" sz="6400" dirty="0"/>
              <a:t>Set up preorder alerts</a:t>
            </a:r>
          </a:p>
          <a:p>
            <a:pPr lvl="1">
              <a:buClr>
                <a:schemeClr val="accent2">
                  <a:lumMod val="50000"/>
                </a:schemeClr>
              </a:buClr>
              <a:buFont typeface="Courier New" panose="02070309020205020404" pitchFamily="49" charset="0"/>
              <a:buChar char="o"/>
            </a:pPr>
            <a:r>
              <a:rPr lang="en-US" sz="6200" dirty="0"/>
              <a:t>Driving preorder sales can help build buzz and momentum for a new book </a:t>
            </a:r>
            <a:r>
              <a:rPr lang="en-US" sz="6200" dirty="0">
                <a:hlinkClick r:id="rId3"/>
              </a:rPr>
              <a:t>https://insights.bookbub.com/introducing-bookbub-preorder-alerts/</a:t>
            </a:r>
            <a:endParaRPr lang="en-US" sz="6200" dirty="0"/>
          </a:p>
          <a:p>
            <a:pPr lvl="1">
              <a:buClr>
                <a:schemeClr val="accent2">
                  <a:lumMod val="50000"/>
                </a:schemeClr>
              </a:buClr>
              <a:buFont typeface="Courier New" panose="02070309020205020404" pitchFamily="49" charset="0"/>
              <a:buChar char="o"/>
            </a:pPr>
            <a:r>
              <a:rPr lang="en-US" sz="6200" dirty="0"/>
              <a:t>They’re economical at a cost of $.02 per eligible US follower</a:t>
            </a:r>
          </a:p>
          <a:p>
            <a:pPr lvl="0">
              <a:buClr>
                <a:schemeClr val="accent2">
                  <a:lumMod val="50000"/>
                </a:schemeClr>
              </a:buClr>
              <a:buFont typeface="Arial" panose="020B0604020202020204" pitchFamily="34" charset="0"/>
              <a:buChar char="•"/>
            </a:pPr>
            <a:r>
              <a:rPr lang="en-US" sz="6400" dirty="0"/>
              <a:t>Create BookBub ads</a:t>
            </a:r>
          </a:p>
          <a:p>
            <a:pPr lvl="1">
              <a:buClr>
                <a:schemeClr val="accent2">
                  <a:lumMod val="50000"/>
                </a:schemeClr>
              </a:buClr>
              <a:buFont typeface="Courier New" panose="02070309020205020404" pitchFamily="49" charset="0"/>
              <a:buChar char="o"/>
            </a:pPr>
            <a:r>
              <a:rPr lang="en-US" sz="6400" dirty="0"/>
              <a:t>Promote any book, at any time, to a highly targeted audience</a:t>
            </a:r>
          </a:p>
          <a:p>
            <a:pPr lvl="1">
              <a:buClr>
                <a:schemeClr val="accent2">
                  <a:lumMod val="50000"/>
                </a:schemeClr>
              </a:buClr>
              <a:buFont typeface="Courier New" panose="02070309020205020404" pitchFamily="49" charset="0"/>
              <a:buChar char="o"/>
            </a:pPr>
            <a:r>
              <a:rPr lang="en-US" sz="6400" dirty="0"/>
              <a:t>There is a per click cost but you can set a budget of as low as $100 or $200 and zero in on the exact audience you want </a:t>
            </a:r>
          </a:p>
          <a:p>
            <a:pPr lvl="1">
              <a:buClr>
                <a:schemeClr val="accent2">
                  <a:lumMod val="50000"/>
                </a:schemeClr>
              </a:buClr>
              <a:buFont typeface="Courier New" panose="02070309020205020404" pitchFamily="49" charset="0"/>
              <a:buChar char="o"/>
            </a:pPr>
            <a:r>
              <a:rPr lang="en-US" sz="6400" dirty="0"/>
              <a:t>For more info </a:t>
            </a:r>
            <a:r>
              <a:rPr lang="en-US" sz="6400" dirty="0">
                <a:hlinkClick r:id="rId4"/>
              </a:rPr>
              <a:t>https://insights.bookbub.com/promoting-a-new-release-with-bookbub-ads-case-study/</a:t>
            </a:r>
            <a:endParaRPr lang="en-US" sz="6400" dirty="0"/>
          </a:p>
          <a:p>
            <a:pPr lvl="1">
              <a:buClr>
                <a:schemeClr val="accent2">
                  <a:lumMod val="50000"/>
                </a:schemeClr>
              </a:buClr>
              <a:buFont typeface="Courier New" panose="02070309020205020404" pitchFamily="49" charset="0"/>
              <a:buChar char="o"/>
            </a:pPr>
            <a:r>
              <a:rPr lang="en-US" sz="6400" dirty="0"/>
              <a:t>Tips for targeting readers with BookBub ads https://insights.bookbub.com/successful-advertisers-tips-targeting-readers-bookbub-ads/</a:t>
            </a:r>
          </a:p>
          <a:p>
            <a:pPr lvl="0">
              <a:buClr>
                <a:schemeClr val="accent2">
                  <a:lumMod val="50000"/>
                </a:schemeClr>
              </a:buClr>
              <a:buFont typeface="Arial" pitchFamily="34" charset="0"/>
              <a:buChar char="•"/>
            </a:pPr>
            <a:r>
              <a:rPr lang="en-US" sz="6400" dirty="0"/>
              <a:t>Submit an upcoming release for a Featured New Release in </a:t>
            </a:r>
            <a:r>
              <a:rPr lang="en-US" sz="6400" dirty="0" err="1"/>
              <a:t>BookBub’s</a:t>
            </a:r>
            <a:r>
              <a:rPr lang="en-US" sz="6400" dirty="0"/>
              <a:t> weekly email</a:t>
            </a:r>
          </a:p>
          <a:p>
            <a:pPr lvl="1">
              <a:buClr>
                <a:schemeClr val="accent2">
                  <a:lumMod val="50000"/>
                </a:schemeClr>
              </a:buClr>
              <a:buFont typeface="Courier New" panose="02070309020205020404" pitchFamily="49" charset="0"/>
              <a:buChar char="o"/>
            </a:pPr>
            <a:r>
              <a:rPr lang="en-US" sz="6400" dirty="0"/>
              <a:t>There is a cost that can range from $300-$1,500 depending on the genre of your book </a:t>
            </a:r>
          </a:p>
          <a:p>
            <a:pPr lvl="1">
              <a:buClr>
                <a:schemeClr val="accent2">
                  <a:lumMod val="50000"/>
                </a:schemeClr>
              </a:buClr>
              <a:buFont typeface="Courier New" panose="02070309020205020404" pitchFamily="49" charset="0"/>
              <a:buChar char="o"/>
            </a:pPr>
            <a:r>
              <a:rPr lang="en-US" sz="6400" dirty="0"/>
              <a:t>For more info </a:t>
            </a:r>
            <a:r>
              <a:rPr lang="en-US" sz="6400" dirty="0">
                <a:hlinkClick r:id="rId5"/>
              </a:rPr>
              <a:t>https://insights.bookbub.com/introducing-featured-new-releases/</a:t>
            </a:r>
            <a:endParaRPr lang="en-US" sz="6400" dirty="0"/>
          </a:p>
          <a:p>
            <a:pPr lvl="1">
              <a:buClr>
                <a:schemeClr val="accent2">
                  <a:lumMod val="50000"/>
                </a:schemeClr>
              </a:buClr>
              <a:buFont typeface="Courier New" panose="02070309020205020404" pitchFamily="49" charset="0"/>
              <a:buChar char="o"/>
            </a:pPr>
            <a:endParaRPr lang="en-US" sz="5100" dirty="0"/>
          </a:p>
          <a:p>
            <a:pPr lvl="2">
              <a:buClr>
                <a:schemeClr val="accent2">
                  <a:lumMod val="50000"/>
                </a:schemeClr>
              </a:buClr>
              <a:buFont typeface="Courier New" panose="02070309020205020404" pitchFamily="49" charset="0"/>
              <a:buChar char="o"/>
            </a:pPr>
            <a:endParaRPr lang="en-US" sz="45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40787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Launching a New Book with BookBub</a:t>
            </a:r>
            <a:r>
              <a:rPr lang="en-US" b="1" dirty="0"/>
              <a:t>	</a:t>
            </a:r>
          </a:p>
        </p:txBody>
      </p:sp>
      <p:sp>
        <p:nvSpPr>
          <p:cNvPr id="3" name="Content Placeholder 2"/>
          <p:cNvSpPr>
            <a:spLocks noGrp="1"/>
          </p:cNvSpPr>
          <p:nvPr>
            <p:ph idx="1"/>
          </p:nvPr>
        </p:nvSpPr>
        <p:spPr>
          <a:xfrm>
            <a:off x="457200" y="1524000"/>
            <a:ext cx="8229600" cy="5181600"/>
          </a:xfrm>
        </p:spPr>
        <p:txBody>
          <a:bodyPr>
            <a:normAutofit fontScale="25000" lnSpcReduction="20000"/>
          </a:bodyPr>
          <a:lstStyle/>
          <a:p>
            <a:pPr lvl="0">
              <a:buClr>
                <a:schemeClr val="accent2">
                  <a:lumMod val="50000"/>
                </a:schemeClr>
              </a:buClr>
              <a:buFont typeface="Arial" panose="020B0604020202020204" pitchFamily="34" charset="0"/>
              <a:buChar char="•"/>
            </a:pPr>
            <a:r>
              <a:rPr lang="en-US" sz="8000" dirty="0"/>
              <a:t>Use BookBub Preorder Alerts (</a:t>
            </a:r>
            <a:r>
              <a:rPr lang="en-US" sz="8000" dirty="0">
                <a:hlinkClick r:id="rId2"/>
              </a:rPr>
              <a:t>https://insights.bookbub.com/introducing-bookbub-preorder-alerts/</a:t>
            </a:r>
            <a:r>
              <a:rPr lang="en-US" sz="8000" dirty="0"/>
              <a:t>)</a:t>
            </a:r>
          </a:p>
          <a:p>
            <a:pPr lvl="1">
              <a:buClr>
                <a:schemeClr val="accent2">
                  <a:lumMod val="50000"/>
                </a:schemeClr>
              </a:buClr>
              <a:buFont typeface="Arial" panose="020B0604020202020204" pitchFamily="34" charset="0"/>
              <a:buChar char="•"/>
            </a:pPr>
            <a:r>
              <a:rPr lang="en-US" sz="7800" dirty="0"/>
              <a:t>There is a cost - $.02 per eligible follower</a:t>
            </a:r>
          </a:p>
          <a:p>
            <a:pPr lvl="0">
              <a:buClr>
                <a:schemeClr val="accent2">
                  <a:lumMod val="50000"/>
                </a:schemeClr>
              </a:buClr>
              <a:buFont typeface="Arial" panose="020B0604020202020204" pitchFamily="34" charset="0"/>
              <a:buChar char="•"/>
            </a:pPr>
            <a:r>
              <a:rPr lang="en-US" sz="8000" dirty="0"/>
              <a:t>Remind fans when the book launches</a:t>
            </a:r>
          </a:p>
          <a:p>
            <a:pPr lvl="1">
              <a:buClr>
                <a:schemeClr val="accent2">
                  <a:lumMod val="50000"/>
                </a:schemeClr>
              </a:buClr>
              <a:buFont typeface="Arial" panose="020B0604020202020204" pitchFamily="34" charset="0"/>
              <a:buChar char="•"/>
            </a:pPr>
            <a:r>
              <a:rPr lang="en-US" sz="7800" dirty="0"/>
              <a:t>Use </a:t>
            </a:r>
            <a:r>
              <a:rPr lang="en-US" sz="7800" dirty="0" err="1"/>
              <a:t>BookBubs</a:t>
            </a:r>
            <a:r>
              <a:rPr lang="en-US" sz="7800" dirty="0"/>
              <a:t> free feature – New Release Alerts </a:t>
            </a:r>
          </a:p>
          <a:p>
            <a:pPr lvl="1">
              <a:buClr>
                <a:schemeClr val="accent2">
                  <a:lumMod val="50000"/>
                </a:schemeClr>
              </a:buClr>
              <a:buFont typeface="Arial" panose="020B0604020202020204" pitchFamily="34" charset="0"/>
              <a:buChar char="•"/>
            </a:pPr>
            <a:r>
              <a:rPr lang="en-US" sz="7800" dirty="0"/>
              <a:t>Must be submitted within six months of release</a:t>
            </a:r>
          </a:p>
          <a:p>
            <a:pPr lvl="2">
              <a:buClr>
                <a:schemeClr val="accent2">
                  <a:lumMod val="50000"/>
                </a:schemeClr>
              </a:buClr>
              <a:buFont typeface="Arial" panose="020B0604020202020204" pitchFamily="34" charset="0"/>
              <a:buChar char="•"/>
            </a:pPr>
            <a:r>
              <a:rPr lang="en-US" sz="7200" dirty="0"/>
              <a:t>(https://insights.bookbub.com/introducing-featured-new-releases/</a:t>
            </a:r>
          </a:p>
          <a:p>
            <a:pPr lvl="1">
              <a:buClr>
                <a:schemeClr val="accent2">
                  <a:lumMod val="50000"/>
                </a:schemeClr>
              </a:buClr>
              <a:buFont typeface="Arial" panose="020B0604020202020204" pitchFamily="34" charset="0"/>
              <a:buChar char="•"/>
            </a:pPr>
            <a:r>
              <a:rPr lang="en-US" sz="7800" dirty="0"/>
              <a:t>Will be hand selected </a:t>
            </a:r>
          </a:p>
          <a:p>
            <a:pPr lvl="1">
              <a:buClr>
                <a:schemeClr val="accent2">
                  <a:lumMod val="50000"/>
                </a:schemeClr>
              </a:buClr>
              <a:buFont typeface="Arial" panose="020B0604020202020204" pitchFamily="34" charset="0"/>
              <a:buChar char="•"/>
            </a:pPr>
            <a:r>
              <a:rPr lang="en-US" sz="7800" dirty="0"/>
              <a:t>For pricing go to </a:t>
            </a:r>
            <a:r>
              <a:rPr lang="en-US" sz="7800" dirty="0">
                <a:hlinkClick r:id="rId3"/>
              </a:rPr>
              <a:t>https://www.bookbub.com/partners/featured_new_releases_pricing</a:t>
            </a:r>
            <a:endParaRPr lang="en-US" sz="7800" dirty="0"/>
          </a:p>
          <a:p>
            <a:pPr lvl="2">
              <a:buClr>
                <a:schemeClr val="accent2">
                  <a:lumMod val="50000"/>
                </a:schemeClr>
              </a:buClr>
              <a:buFont typeface="Arial" panose="020B0604020202020204" pitchFamily="34" charset="0"/>
              <a:buChar char="•"/>
            </a:pPr>
            <a:r>
              <a:rPr lang="en-US" sz="7500" dirty="0"/>
              <a:t>Costs are based on category</a:t>
            </a:r>
          </a:p>
          <a:p>
            <a:pPr lvl="2">
              <a:buClr>
                <a:schemeClr val="accent2">
                  <a:lumMod val="50000"/>
                </a:schemeClr>
              </a:buClr>
              <a:buFont typeface="Arial" panose="020B0604020202020204" pitchFamily="34" charset="0"/>
              <a:buChar char="•"/>
            </a:pPr>
            <a:r>
              <a:rPr lang="en-US" sz="7500" dirty="0"/>
              <a:t>They are as low as $120 for children’s titles, up to $420 for Historical Romance, $830 for Thrillers, and the top pricing of $,1500 for Historical Fiction </a:t>
            </a:r>
          </a:p>
          <a:p>
            <a:pPr lvl="0">
              <a:buClr>
                <a:schemeClr val="accent2">
                  <a:lumMod val="50000"/>
                </a:schemeClr>
              </a:buClr>
              <a:buFont typeface="Arial" panose="020B0604020202020204" pitchFamily="34" charset="0"/>
              <a:buChar char="•"/>
            </a:pPr>
            <a:r>
              <a:rPr lang="en-US" sz="8000" dirty="0"/>
              <a:t>Submit it for a Featured New Release (https://insights.bookbub.com/introducing-featured-new-releases/</a:t>
            </a:r>
          </a:p>
          <a:p>
            <a:pPr lvl="2">
              <a:buClr>
                <a:schemeClr val="accent2">
                  <a:lumMod val="50000"/>
                </a:schemeClr>
              </a:buClr>
              <a:buFont typeface="Courier New" panose="02070309020205020404" pitchFamily="49" charset="0"/>
              <a:buChar char="o"/>
            </a:pPr>
            <a:endParaRPr lang="en-US" sz="45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1558604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Keeping </a:t>
            </a:r>
            <a:r>
              <a:rPr lang="en-US" sz="4000" b="1" dirty="0" err="1"/>
              <a:t>BackList</a:t>
            </a:r>
            <a:r>
              <a:rPr lang="en-US" sz="4000" b="1" dirty="0"/>
              <a:t> Titles Active on BookBub</a:t>
            </a:r>
            <a:endParaRPr lang="en-US" b="1" dirty="0"/>
          </a:p>
        </p:txBody>
      </p:sp>
      <p:sp>
        <p:nvSpPr>
          <p:cNvPr id="3" name="Content Placeholder 2"/>
          <p:cNvSpPr>
            <a:spLocks noGrp="1"/>
          </p:cNvSpPr>
          <p:nvPr>
            <p:ph idx="1"/>
          </p:nvPr>
        </p:nvSpPr>
        <p:spPr>
          <a:xfrm>
            <a:off x="457200" y="1676400"/>
            <a:ext cx="8229600" cy="5029200"/>
          </a:xfrm>
        </p:spPr>
        <p:txBody>
          <a:bodyPr>
            <a:normAutofit fontScale="32500" lnSpcReduction="20000"/>
          </a:bodyPr>
          <a:lstStyle/>
          <a:p>
            <a:pPr marL="914400" lvl="0" indent="-914400">
              <a:buClr>
                <a:schemeClr val="accent2">
                  <a:lumMod val="50000"/>
                </a:schemeClr>
              </a:buClr>
              <a:buFont typeface="+mj-lt"/>
              <a:buAutoNum type="arabicPeriod"/>
            </a:pPr>
            <a:r>
              <a:rPr lang="en-US" sz="8000" dirty="0"/>
              <a:t>Be an active author by recommending other books and authors</a:t>
            </a:r>
          </a:p>
          <a:p>
            <a:pPr marL="914400" lvl="0" indent="-914400">
              <a:buClr>
                <a:schemeClr val="accent2">
                  <a:lumMod val="50000"/>
                </a:schemeClr>
              </a:buClr>
              <a:buFont typeface="+mj-lt"/>
              <a:buAutoNum type="arabicPeriod"/>
            </a:pPr>
            <a:r>
              <a:rPr lang="en-US" sz="8000" dirty="0"/>
              <a:t>Consider a BookBub ad (pay per click) every 3-4 months</a:t>
            </a:r>
          </a:p>
          <a:p>
            <a:pPr marL="914400" lvl="0" indent="-914400">
              <a:buClr>
                <a:schemeClr val="accent2">
                  <a:lumMod val="50000"/>
                </a:schemeClr>
              </a:buClr>
              <a:buFont typeface="+mj-lt"/>
              <a:buAutoNum type="arabicPeriod"/>
            </a:pPr>
            <a:r>
              <a:rPr lang="en-US" sz="8000" dirty="0"/>
              <a:t>Follow other authors of your genre</a:t>
            </a:r>
          </a:p>
          <a:p>
            <a:pPr marL="914400" lvl="0" indent="-914400">
              <a:buClr>
                <a:schemeClr val="accent2">
                  <a:lumMod val="50000"/>
                </a:schemeClr>
              </a:buClr>
              <a:buFont typeface="+mj-lt"/>
              <a:buAutoNum type="arabicPeriod"/>
            </a:pPr>
            <a:r>
              <a:rPr lang="en-US" sz="8000" dirty="0"/>
              <a:t>Promote the dickens out of your new releases and have backlist titles linked to them  </a:t>
            </a:r>
          </a:p>
          <a:p>
            <a:pPr marL="914400" lvl="0" indent="-914400">
              <a:buClr>
                <a:schemeClr val="accent2">
                  <a:lumMod val="50000"/>
                </a:schemeClr>
              </a:buClr>
              <a:buFont typeface="+mj-lt"/>
              <a:buAutoNum type="arabicPeriod"/>
            </a:pPr>
            <a:r>
              <a:rPr lang="en-US" sz="8000" dirty="0"/>
              <a:t>Promote your BookBub Author Profile on your social media to keep pushing new readers to your books </a:t>
            </a:r>
          </a:p>
          <a:p>
            <a:pPr marL="0" lvl="0" indent="0">
              <a:buClr>
                <a:schemeClr val="accent2">
                  <a:lumMod val="50000"/>
                </a:schemeClr>
              </a:buClr>
              <a:buNone/>
            </a:pPr>
            <a:r>
              <a:rPr lang="en-US" dirty="0"/>
              <a:t>  </a:t>
            </a:r>
          </a:p>
          <a:p>
            <a:pPr lvl="2">
              <a:buClr>
                <a:schemeClr val="accent2">
                  <a:lumMod val="50000"/>
                </a:schemeClr>
              </a:buClr>
              <a:buFont typeface="Courier New" panose="02070309020205020404" pitchFamily="49" charset="0"/>
              <a:buChar char="o"/>
            </a:pPr>
            <a:endParaRPr lang="en-US" sz="45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225998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34E2-7F67-4CE2-8AC7-863BFC8672FC}"/>
              </a:ext>
            </a:extLst>
          </p:cNvPr>
          <p:cNvSpPr>
            <a:spLocks noGrp="1"/>
          </p:cNvSpPr>
          <p:nvPr>
            <p:ph type="title"/>
          </p:nvPr>
        </p:nvSpPr>
        <p:spPr>
          <a:xfrm flipV="1">
            <a:off x="457200" y="658369"/>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6642509-A2F9-466F-AC9E-E2D18ACD3900}"/>
              </a:ext>
            </a:extLst>
          </p:cNvPr>
          <p:cNvSpPr>
            <a:spLocks noGrp="1"/>
          </p:cNvSpPr>
          <p:nvPr>
            <p:ph idx="1"/>
          </p:nvPr>
        </p:nvSpPr>
        <p:spPr>
          <a:xfrm>
            <a:off x="457200" y="914400"/>
            <a:ext cx="8229600" cy="5410200"/>
          </a:xfrm>
        </p:spPr>
        <p:txBody>
          <a:bodyPr/>
          <a:lstStyle/>
          <a:p>
            <a:endParaRPr lang="en-US" dirty="0"/>
          </a:p>
          <a:p>
            <a:endParaRPr lang="en-US" dirty="0"/>
          </a:p>
          <a:p>
            <a:pPr algn="ctr"/>
            <a:r>
              <a:rPr lang="en-US" dirty="0"/>
              <a:t>MOST IMPORTANT TAKEAWAY FOR TODAY –</a:t>
            </a:r>
          </a:p>
          <a:p>
            <a:pPr algn="ctr"/>
            <a:endParaRPr lang="en-US" dirty="0"/>
          </a:p>
          <a:p>
            <a:pPr algn="ctr"/>
            <a:r>
              <a:rPr lang="en-US" sz="4000" b="1" dirty="0">
                <a:solidFill>
                  <a:srgbClr val="FF0000"/>
                </a:solidFill>
              </a:rPr>
              <a:t>The tools are there. It’s up to you to use them. </a:t>
            </a:r>
          </a:p>
        </p:txBody>
      </p:sp>
    </p:spTree>
    <p:extLst>
      <p:ext uri="{BB962C8B-B14F-4D97-AF65-F5344CB8AC3E}">
        <p14:creationId xmlns:p14="http://schemas.microsoft.com/office/powerpoint/2010/main" val="720199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p:txBody>
          <a:bodyPr/>
          <a:lstStyle/>
          <a:p>
            <a:pPr marL="0" indent="0">
              <a:buNone/>
            </a:pPr>
            <a:r>
              <a:rPr lang="en-US" dirty="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220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NEXT MONTH’S WEBINAR</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lgn="ctr">
              <a:buClr>
                <a:schemeClr val="accent2">
                  <a:lumMod val="50000"/>
                </a:schemeClr>
              </a:buClr>
              <a:buNone/>
            </a:pPr>
            <a:endParaRPr lang="en-US" sz="3200" dirty="0"/>
          </a:p>
          <a:p>
            <a:pPr marL="393192" lvl="1" indent="0">
              <a:buClr>
                <a:schemeClr val="accent2">
                  <a:lumMod val="50000"/>
                </a:schemeClr>
              </a:buClr>
              <a:buNone/>
            </a:pPr>
            <a:endParaRPr lang="en-US" sz="3200" dirty="0"/>
          </a:p>
          <a:p>
            <a:pPr marL="393192" lvl="1" indent="0" algn="ctr">
              <a:buClr>
                <a:schemeClr val="accent2">
                  <a:lumMod val="50000"/>
                </a:schemeClr>
              </a:buClr>
              <a:buNone/>
            </a:pPr>
            <a:r>
              <a:rPr lang="en-US" sz="3200" dirty="0"/>
              <a:t>Going From Unknown Author to Well-Know Author</a:t>
            </a:r>
          </a:p>
          <a:p>
            <a:pPr marL="393192" lvl="1" indent="0" algn="ctr">
              <a:buClr>
                <a:schemeClr val="accent2">
                  <a:lumMod val="50000"/>
                </a:schemeClr>
              </a:buClr>
              <a:buNone/>
            </a:pPr>
            <a:r>
              <a:rPr lang="en-US" sz="3200" dirty="0"/>
              <a:t>Saturday, October 13</a:t>
            </a:r>
            <a:r>
              <a:rPr lang="en-US" sz="3200" baseline="30000" dirty="0"/>
              <a:t>th</a:t>
            </a:r>
            <a:endParaRPr lang="en-US" sz="3200" dirty="0"/>
          </a:p>
          <a:p>
            <a:pPr marL="393192" lvl="1" indent="0" algn="ctr">
              <a:buClr>
                <a:schemeClr val="accent2">
                  <a:lumMod val="50000"/>
                </a:schemeClr>
              </a:buClr>
              <a:buNone/>
            </a:pPr>
            <a:r>
              <a:rPr lang="en-US" sz="3200" dirty="0"/>
              <a:t>11:00 a.m. EST</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9962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What Is BookBub</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marL="393192" lvl="1" indent="0">
              <a:buClr>
                <a:srgbClr val="9F3748"/>
              </a:buClr>
              <a:buNone/>
            </a:pPr>
            <a:endParaRPr lang="en-US" sz="1800" dirty="0"/>
          </a:p>
          <a:p>
            <a:pPr marL="393192" lvl="1" indent="0">
              <a:buClr>
                <a:srgbClr val="9F3748"/>
              </a:buClr>
              <a:buNone/>
            </a:pPr>
            <a:endParaRPr lang="en-US" sz="1800" dirty="0"/>
          </a:p>
          <a:p>
            <a:pPr marL="393192" lvl="1" indent="0">
              <a:buClr>
                <a:srgbClr val="9F3748"/>
              </a:buClr>
              <a:buNone/>
            </a:pPr>
            <a:r>
              <a:rPr lang="en-US" sz="4000" dirty="0"/>
              <a:t>It’s a site and newsletter dedicated solely to promoting eBooks and Authors to Readers. </a:t>
            </a:r>
          </a:p>
        </p:txBody>
      </p:sp>
    </p:spTree>
    <p:extLst>
      <p:ext uri="{BB962C8B-B14F-4D97-AF65-F5344CB8AC3E}">
        <p14:creationId xmlns:p14="http://schemas.microsoft.com/office/powerpoint/2010/main" val="699627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9050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152400" y="2011680"/>
            <a:ext cx="8229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How Did BookBub Get Started?</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marL="393192" lvl="1" indent="0">
              <a:buClr>
                <a:srgbClr val="9F3748"/>
              </a:buClr>
              <a:buNone/>
            </a:pPr>
            <a:endParaRPr lang="en-US" sz="1800" dirty="0"/>
          </a:p>
          <a:p>
            <a:pPr marL="393192" lvl="1" indent="0">
              <a:buClr>
                <a:srgbClr val="9F3748"/>
              </a:buClr>
              <a:buNone/>
            </a:pPr>
            <a:endParaRPr lang="en-US" sz="1800" dirty="0"/>
          </a:p>
          <a:p>
            <a:pPr marL="393192" lvl="1" indent="0">
              <a:buClr>
                <a:srgbClr val="9F3748"/>
              </a:buClr>
              <a:buNone/>
            </a:pPr>
            <a:r>
              <a:rPr lang="en-US" sz="4000" dirty="0"/>
              <a:t>They created a newsletter that promotes free and on sale eBooks to readers.</a:t>
            </a:r>
          </a:p>
        </p:txBody>
      </p:sp>
    </p:spTree>
    <p:extLst>
      <p:ext uri="{BB962C8B-B14F-4D97-AF65-F5344CB8AC3E}">
        <p14:creationId xmlns:p14="http://schemas.microsoft.com/office/powerpoint/2010/main" val="23619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Why is BookBub Powerful?</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lvl="1">
              <a:buClr>
                <a:srgbClr val="9F3748"/>
              </a:buClr>
              <a:buFont typeface="Arial" panose="020B0604020202020204" pitchFamily="34" charset="0"/>
              <a:buChar char="•"/>
            </a:pPr>
            <a:r>
              <a:rPr lang="en-US" sz="2800" dirty="0"/>
              <a:t>They have a following of millions of people all over the world </a:t>
            </a:r>
          </a:p>
          <a:p>
            <a:pPr lvl="1">
              <a:buClr>
                <a:srgbClr val="9F3748"/>
              </a:buClr>
              <a:buFont typeface="Arial" panose="020B0604020202020204" pitchFamily="34" charset="0"/>
              <a:buChar char="•"/>
            </a:pPr>
            <a:r>
              <a:rPr lang="en-US" sz="2800" dirty="0"/>
              <a:t>Their followers are targeted into book genres</a:t>
            </a:r>
          </a:p>
          <a:p>
            <a:pPr lvl="1">
              <a:buClr>
                <a:srgbClr val="9F3748"/>
              </a:buClr>
              <a:buFont typeface="Arial" panose="020B0604020202020204" pitchFamily="34" charset="0"/>
              <a:buChar char="•"/>
            </a:pPr>
            <a:r>
              <a:rPr lang="en-US" sz="2800" dirty="0"/>
              <a:t>They send several targeted emails each week </a:t>
            </a:r>
          </a:p>
          <a:p>
            <a:pPr lvl="1">
              <a:buClr>
                <a:srgbClr val="9F3748"/>
              </a:buClr>
              <a:buFont typeface="Arial" panose="020B0604020202020204" pitchFamily="34" charset="0"/>
              <a:buChar char="•"/>
            </a:pPr>
            <a:r>
              <a:rPr lang="en-US" sz="2800" dirty="0"/>
              <a:t>They have developed the audience that authors are looking for  </a:t>
            </a:r>
          </a:p>
          <a:p>
            <a:pPr marL="393192" lvl="1" indent="0">
              <a:buClr>
                <a:srgbClr val="9F3748"/>
              </a:buClr>
              <a:buNone/>
            </a:pPr>
            <a:endParaRPr lang="en-US" sz="1800" dirty="0"/>
          </a:p>
        </p:txBody>
      </p:sp>
    </p:spTree>
    <p:extLst>
      <p:ext uri="{BB962C8B-B14F-4D97-AF65-F5344CB8AC3E}">
        <p14:creationId xmlns:p14="http://schemas.microsoft.com/office/powerpoint/2010/main" val="156685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There Are Two Ways to Join</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marL="907542" lvl="1" indent="-514350">
              <a:buClr>
                <a:srgbClr val="9F3748"/>
              </a:buClr>
              <a:buAutoNum type="arabicPeriod"/>
            </a:pPr>
            <a:r>
              <a:rPr lang="en-US" sz="2800" dirty="0"/>
              <a:t>As a reader</a:t>
            </a:r>
          </a:p>
          <a:p>
            <a:pPr lvl="1">
              <a:buClr>
                <a:srgbClr val="9F3748"/>
              </a:buClr>
              <a:buFont typeface="Arial" panose="020B0604020202020204" pitchFamily="34" charset="0"/>
              <a:buChar char="•"/>
            </a:pPr>
            <a:endParaRPr lang="en-US" sz="1800" dirty="0"/>
          </a:p>
          <a:p>
            <a:pPr lvl="1">
              <a:buClr>
                <a:srgbClr val="9F3748"/>
              </a:buClr>
              <a:buFont typeface="Arial" panose="020B0604020202020204" pitchFamily="34" charset="0"/>
              <a:buChar char="•"/>
            </a:pPr>
            <a:r>
              <a:rPr lang="en-US" sz="2000" dirty="0"/>
              <a:t>You get to choose the genres you want to be notified about – so not “junk” information</a:t>
            </a:r>
          </a:p>
          <a:p>
            <a:pPr lvl="1">
              <a:buClr>
                <a:srgbClr val="9F3748"/>
              </a:buClr>
              <a:buFont typeface="Arial" panose="020B0604020202020204" pitchFamily="34" charset="0"/>
              <a:buChar char="•"/>
            </a:pPr>
            <a:r>
              <a:rPr lang="en-US" sz="2000" dirty="0"/>
              <a:t>You’ll receive emails about featured deals and new releases </a:t>
            </a:r>
          </a:p>
          <a:p>
            <a:pPr lvl="1">
              <a:buClr>
                <a:srgbClr val="9F3748"/>
              </a:buClr>
              <a:buFont typeface="Arial" panose="020B0604020202020204" pitchFamily="34" charset="0"/>
              <a:buChar char="•"/>
            </a:pPr>
            <a:r>
              <a:rPr lang="en-US" sz="2000" dirty="0"/>
              <a:t>You can sign in to the website for an overview of the genres you’re interested in</a:t>
            </a:r>
          </a:p>
          <a:p>
            <a:pPr lvl="1">
              <a:buClr>
                <a:srgbClr val="9F3748"/>
              </a:buClr>
              <a:buFont typeface="Arial" panose="020B0604020202020204" pitchFamily="34" charset="0"/>
              <a:buChar char="•"/>
            </a:pPr>
            <a:r>
              <a:rPr lang="en-US" sz="2000" dirty="0"/>
              <a:t>You can follow friends to see what books they’re interested in</a:t>
            </a:r>
          </a:p>
          <a:p>
            <a:pPr lvl="1">
              <a:buClr>
                <a:srgbClr val="9F3748"/>
              </a:buClr>
              <a:buFont typeface="Arial" panose="020B0604020202020204" pitchFamily="34" charset="0"/>
              <a:buChar char="•"/>
            </a:pPr>
            <a:r>
              <a:rPr lang="en-US" sz="2000" dirty="0"/>
              <a:t>You can follow your favorite authors or genres</a:t>
            </a:r>
          </a:p>
          <a:p>
            <a:pPr lvl="1">
              <a:buClr>
                <a:srgbClr val="9F3748"/>
              </a:buClr>
              <a:buFont typeface="Arial" panose="020B0604020202020204" pitchFamily="34" charset="0"/>
              <a:buChar char="•"/>
            </a:pPr>
            <a:r>
              <a:rPr lang="en-US" sz="2000" dirty="0"/>
              <a:t>Get a list of authors under specific genres</a:t>
            </a:r>
          </a:p>
          <a:p>
            <a:pPr lvl="1">
              <a:buClr>
                <a:srgbClr val="9F3748"/>
              </a:buClr>
              <a:buFont typeface="Arial" panose="020B0604020202020204" pitchFamily="34" charset="0"/>
              <a:buChar char="•"/>
            </a:pPr>
            <a:endParaRPr lang="en-US" sz="1800" dirty="0"/>
          </a:p>
        </p:txBody>
      </p:sp>
    </p:spTree>
    <p:extLst>
      <p:ext uri="{BB962C8B-B14F-4D97-AF65-F5344CB8AC3E}">
        <p14:creationId xmlns:p14="http://schemas.microsoft.com/office/powerpoint/2010/main" val="68430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124C-F60B-414A-996D-175EF3CC2D8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BC90BC2-C489-4061-AE00-6935DF2FAC3D}"/>
              </a:ext>
            </a:extLst>
          </p:cNvPr>
          <p:cNvPicPr>
            <a:picLocks noGrp="1" noChangeAspect="1"/>
          </p:cNvPicPr>
          <p:nvPr>
            <p:ph idx="1"/>
          </p:nvPr>
        </p:nvPicPr>
        <p:blipFill>
          <a:blip r:embed="rId2"/>
          <a:stretch>
            <a:fillRect/>
          </a:stretch>
        </p:blipFill>
        <p:spPr>
          <a:xfrm>
            <a:off x="244122" y="228600"/>
            <a:ext cx="8229599" cy="6400800"/>
          </a:xfrm>
          <a:prstGeom prst="rect">
            <a:avLst/>
          </a:prstGeom>
        </p:spPr>
      </p:pic>
    </p:spTree>
    <p:extLst>
      <p:ext uri="{BB962C8B-B14F-4D97-AF65-F5344CB8AC3E}">
        <p14:creationId xmlns:p14="http://schemas.microsoft.com/office/powerpoint/2010/main" val="262898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56191-7B5B-4B42-909F-50BBC58A4D30}"/>
              </a:ext>
            </a:extLst>
          </p:cNvPr>
          <p:cNvPicPr>
            <a:picLocks noChangeAspect="1"/>
          </p:cNvPicPr>
          <p:nvPr/>
        </p:nvPicPr>
        <p:blipFill>
          <a:blip r:embed="rId2"/>
          <a:stretch>
            <a:fillRect/>
          </a:stretch>
        </p:blipFill>
        <p:spPr>
          <a:xfrm>
            <a:off x="0" y="457200"/>
            <a:ext cx="9144000" cy="6172200"/>
          </a:xfrm>
          <a:prstGeom prst="rect">
            <a:avLst/>
          </a:prstGeom>
        </p:spPr>
      </p:pic>
      <p:sp>
        <p:nvSpPr>
          <p:cNvPr id="2" name="Title 1">
            <a:extLst>
              <a:ext uri="{FF2B5EF4-FFF2-40B4-BE49-F238E27FC236}">
                <a16:creationId xmlns:a16="http://schemas.microsoft.com/office/drawing/2014/main" id="{D037452B-09FE-4E4B-B74F-C3332CD86CF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B2EB07-2A80-4823-835F-D010ADF71D4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11796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1EC5-3087-48CE-BF4C-8F78A6CBA7A8}"/>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56DAE7AE-04D0-42E9-BBCE-F6B35F3BE733}"/>
              </a:ext>
            </a:extLst>
          </p:cNvPr>
          <p:cNvPicPr>
            <a:picLocks noGrp="1" noChangeAspect="1"/>
          </p:cNvPicPr>
          <p:nvPr>
            <p:ph idx="1"/>
          </p:nvPr>
        </p:nvPicPr>
        <p:blipFill>
          <a:blip r:embed="rId2"/>
          <a:stretch>
            <a:fillRect/>
          </a:stretch>
        </p:blipFill>
        <p:spPr>
          <a:xfrm>
            <a:off x="670278" y="609601"/>
            <a:ext cx="7803443" cy="5715000"/>
          </a:xfrm>
          <a:prstGeom prst="rect">
            <a:avLst/>
          </a:prstGeom>
        </p:spPr>
      </p:pic>
    </p:spTree>
    <p:extLst>
      <p:ext uri="{BB962C8B-B14F-4D97-AF65-F5344CB8AC3E}">
        <p14:creationId xmlns:p14="http://schemas.microsoft.com/office/powerpoint/2010/main" val="35458782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37278</TotalTime>
  <Words>1489</Words>
  <Application>Microsoft Office PowerPoint</Application>
  <PresentationFormat>On-screen Show (4:3)</PresentationFormat>
  <Paragraphs>211</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Cambria</vt:lpstr>
      <vt:lpstr>Constantia</vt:lpstr>
      <vt:lpstr>Courier New</vt:lpstr>
      <vt:lpstr>Wingdings</vt:lpstr>
      <vt:lpstr>Wingdings 2</vt:lpstr>
      <vt:lpstr>Flow</vt:lpstr>
      <vt:lpstr>Harnessing the Power of BookBub </vt:lpstr>
      <vt:lpstr>What We’ll Talk About </vt:lpstr>
      <vt:lpstr>What Is BookBub</vt:lpstr>
      <vt:lpstr>How Did BookBub Get Started?</vt:lpstr>
      <vt:lpstr>Why is BookBub Powerful?</vt:lpstr>
      <vt:lpstr>There Are Two Ways to Join</vt:lpstr>
      <vt:lpstr>PowerPoint Presentation</vt:lpstr>
      <vt:lpstr>PowerPoint Presentation</vt:lpstr>
      <vt:lpstr>PowerPoint Presentation</vt:lpstr>
      <vt:lpstr>PowerPoint Presentation</vt:lpstr>
      <vt:lpstr>PowerPoint Presentation</vt:lpstr>
      <vt:lpstr>There Are Two Ways to Join Cont’d</vt:lpstr>
      <vt:lpstr>The Features of Joining as an Author </vt:lpstr>
      <vt:lpstr>PowerPoint Presentation</vt:lpstr>
      <vt:lpstr>PowerPoint Presentation</vt:lpstr>
      <vt:lpstr>Which Way Should You Join?</vt:lpstr>
      <vt:lpstr>What We Do with BookBub </vt:lpstr>
      <vt:lpstr>What We Do with BookBub Cont’d</vt:lpstr>
      <vt:lpstr>What You Can Do With BookBub </vt:lpstr>
      <vt:lpstr>What You Can Do With BookBub </vt:lpstr>
      <vt:lpstr>Increase your Discoverability on BookBub </vt:lpstr>
      <vt:lpstr>Why Build a Following on BookBub </vt:lpstr>
      <vt:lpstr>Ways to Build a Following on BookBub </vt:lpstr>
      <vt:lpstr>BookBub Author Options </vt:lpstr>
      <vt:lpstr>Launching a New Book with BookBub </vt:lpstr>
      <vt:lpstr>Keeping BackList Titles Active on BookBub</vt:lpstr>
      <vt:lpstr>PowerPoint Presentation</vt:lpstr>
      <vt:lpstr>Questions?</vt:lpstr>
      <vt:lpstr>NEXT MONTH’S WEBINAR</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736</cp:revision>
  <cp:lastPrinted>2018-09-08T16:51:34Z</cp:lastPrinted>
  <dcterms:created xsi:type="dcterms:W3CDTF">2013-04-11T21:57:35Z</dcterms:created>
  <dcterms:modified xsi:type="dcterms:W3CDTF">2018-09-08T16:57:25Z</dcterms:modified>
</cp:coreProperties>
</file>