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4"/>
  </p:notesMasterIdLst>
  <p:sldIdLst>
    <p:sldId id="256" r:id="rId2"/>
    <p:sldId id="507" r:id="rId3"/>
    <p:sldId id="261" r:id="rId4"/>
    <p:sldId id="434" r:id="rId5"/>
    <p:sldId id="511" r:id="rId6"/>
    <p:sldId id="512" r:id="rId7"/>
    <p:sldId id="510" r:id="rId8"/>
    <p:sldId id="475" r:id="rId9"/>
    <p:sldId id="504" r:id="rId10"/>
    <p:sldId id="505" r:id="rId11"/>
    <p:sldId id="494" r:id="rId12"/>
    <p:sldId id="499" r:id="rId13"/>
    <p:sldId id="492" r:id="rId14"/>
    <p:sldId id="508" r:id="rId15"/>
    <p:sldId id="500" r:id="rId16"/>
    <p:sldId id="503" r:id="rId17"/>
    <p:sldId id="498" r:id="rId18"/>
    <p:sldId id="506" r:id="rId19"/>
    <p:sldId id="501" r:id="rId20"/>
    <p:sldId id="495" r:id="rId21"/>
    <p:sldId id="509" r:id="rId22"/>
    <p:sldId id="502" r:id="rId23"/>
    <p:sldId id="478" r:id="rId24"/>
    <p:sldId id="493" r:id="rId25"/>
    <p:sldId id="514" r:id="rId26"/>
    <p:sldId id="513" r:id="rId27"/>
    <p:sldId id="496" r:id="rId28"/>
    <p:sldId id="497" r:id="rId29"/>
    <p:sldId id="370" r:id="rId30"/>
    <p:sldId id="270" r:id="rId31"/>
    <p:sldId id="371" r:id="rId32"/>
    <p:sldId id="266" r:id="rId3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3748"/>
    <a:srgbClr val="BF3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74" autoAdjust="0"/>
  </p:normalViewPr>
  <p:slideViewPr>
    <p:cSldViewPr>
      <p:cViewPr varScale="1">
        <p:scale>
          <a:sx n="114" d="100"/>
          <a:sy n="114" d="100"/>
        </p:scale>
        <p:origin x="150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9423"/>
          </a:xfrm>
          <a:prstGeom prst="rect">
            <a:avLst/>
          </a:prstGeom>
        </p:spPr>
        <p:txBody>
          <a:bodyPr vert="horz" lIns="93342" tIns="46671" rIns="93342" bIns="46671" rtlCol="0"/>
          <a:lstStyle>
            <a:lvl1pPr algn="l">
              <a:defRPr sz="1200"/>
            </a:lvl1pPr>
          </a:lstStyle>
          <a:p>
            <a:endParaRPr lang="en-US"/>
          </a:p>
        </p:txBody>
      </p:sp>
      <p:sp>
        <p:nvSpPr>
          <p:cNvPr id="3" name="Date Placeholder 2"/>
          <p:cNvSpPr>
            <a:spLocks noGrp="1"/>
          </p:cNvSpPr>
          <p:nvPr>
            <p:ph type="dt" idx="1"/>
          </p:nvPr>
        </p:nvSpPr>
        <p:spPr>
          <a:xfrm>
            <a:off x="4023093" y="0"/>
            <a:ext cx="3077740" cy="469423"/>
          </a:xfrm>
          <a:prstGeom prst="rect">
            <a:avLst/>
          </a:prstGeom>
        </p:spPr>
        <p:txBody>
          <a:bodyPr vert="horz" lIns="93342" tIns="46671" rIns="93342" bIns="46671" rtlCol="0"/>
          <a:lstStyle>
            <a:lvl1pPr algn="r">
              <a:defRPr sz="1200"/>
            </a:lvl1pPr>
          </a:lstStyle>
          <a:p>
            <a:fld id="{9EF8FD45-2721-4728-B638-90B9C2D7E270}" type="datetimeFigureOut">
              <a:rPr lang="en-US" smtClean="0"/>
              <a:pPr/>
              <a:t>10/13/2018</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342" tIns="46671" rIns="93342" bIns="46671" rtlCol="0" anchor="ctr"/>
          <a:lstStyle/>
          <a:p>
            <a:endParaRPr lang="en-US"/>
          </a:p>
        </p:txBody>
      </p:sp>
      <p:sp>
        <p:nvSpPr>
          <p:cNvPr id="5" name="Notes Placeholder 4"/>
          <p:cNvSpPr>
            <a:spLocks noGrp="1"/>
          </p:cNvSpPr>
          <p:nvPr>
            <p:ph type="body" sz="quarter" idx="3"/>
          </p:nvPr>
        </p:nvSpPr>
        <p:spPr>
          <a:xfrm>
            <a:off x="710248" y="4459527"/>
            <a:ext cx="5681980" cy="4224813"/>
          </a:xfrm>
          <a:prstGeom prst="rect">
            <a:avLst/>
          </a:prstGeom>
        </p:spPr>
        <p:txBody>
          <a:bodyPr vert="horz" lIns="93342" tIns="46671" rIns="93342" bIns="4667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40" cy="469423"/>
          </a:xfrm>
          <a:prstGeom prst="rect">
            <a:avLst/>
          </a:prstGeom>
        </p:spPr>
        <p:txBody>
          <a:bodyPr vert="horz" lIns="93342" tIns="46671" rIns="93342" bIns="4667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40" cy="469423"/>
          </a:xfrm>
          <a:prstGeom prst="rect">
            <a:avLst/>
          </a:prstGeom>
        </p:spPr>
        <p:txBody>
          <a:bodyPr vert="horz" lIns="93342" tIns="46671" rIns="93342" bIns="46671" rtlCol="0" anchor="b"/>
          <a:lstStyle>
            <a:lvl1pPr algn="r">
              <a:defRPr sz="1200"/>
            </a:lvl1pPr>
          </a:lstStyle>
          <a:p>
            <a:fld id="{3561CE56-D96B-41DA-9E11-BA5D57E9E4C4}" type="slidenum">
              <a:rPr lang="en-US" smtClean="0"/>
              <a:pPr/>
              <a:t>‹#›</a:t>
            </a:fld>
            <a:endParaRPr lang="en-US"/>
          </a:p>
        </p:txBody>
      </p:sp>
    </p:spTree>
    <p:extLst>
      <p:ext uri="{BB962C8B-B14F-4D97-AF65-F5344CB8AC3E}">
        <p14:creationId xmlns:p14="http://schemas.microsoft.com/office/powerpoint/2010/main" val="299503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A25C68F-927A-403E-ADDD-C3E0B63AE54B}" type="datetimeFigureOut">
              <a:rPr lang="en-US" smtClean="0"/>
              <a:pPr/>
              <a:t>10/13/2018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6DB169C-BB25-4252-86B9-7D17A8AC94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A25C68F-927A-403E-ADDD-C3E0B63AE54B}" type="datetimeFigureOut">
              <a:rPr lang="en-US" smtClean="0"/>
              <a:pPr/>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25C68F-927A-403E-ADDD-C3E0B63AE54B}" type="datetimeFigureOut">
              <a:rPr lang="en-US" smtClean="0"/>
              <a:pPr/>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A25C68F-927A-403E-ADDD-C3E0B63AE54B}" type="datetimeFigureOut">
              <a:rPr lang="en-US" smtClean="0"/>
              <a:pPr/>
              <a:t>10/13/2018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A25C68F-927A-403E-ADDD-C3E0B63AE54B}" type="datetimeFigureOut">
              <a:rPr lang="en-US" smtClean="0"/>
              <a:pPr/>
              <a:t>10/13/2018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5C68F-927A-403E-ADDD-C3E0B63AE54B}" type="datetimeFigureOut">
              <a:rPr lang="en-US" smtClean="0"/>
              <a:pPr/>
              <a:t>10/13/2018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25C68F-927A-403E-ADDD-C3E0B63AE54B}" type="datetimeFigureOut">
              <a:rPr lang="en-US" smtClean="0"/>
              <a:pPr/>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A25C68F-927A-403E-ADDD-C3E0B63AE54B}" type="datetimeFigureOut">
              <a:rPr lang="en-US" smtClean="0"/>
              <a:pPr/>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6DB169C-BB25-4252-86B9-7D17A8AC941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A25C68F-927A-403E-ADDD-C3E0B63AE54B}" type="datetimeFigureOut">
              <a:rPr lang="en-US" smtClean="0"/>
              <a:pPr/>
              <a:t>10/13/2018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6DB169C-BB25-4252-86B9-7D17A8AC941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insights.bookbub.com/ways-authors-use-videos-to-engage-with-reader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insights.bookbub.com/ways-to-use-facebook-groups-to-build-book-buzz/"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insights.bookbub.com/new-release-marketing-examples-we-lov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blog.bookbaby.com/2014/03/how-to-write-a-great-author-bi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anva.com/" TargetMode="External"/><Relationship Id="rId2" Type="http://schemas.openxmlformats.org/officeDocument/2006/relationships/hyperlink" Target="mailto:signedbooksandstuff@gmail.com" TargetMode="External"/><Relationship Id="rId1" Type="http://schemas.openxmlformats.org/officeDocument/2006/relationships/slideLayout" Target="../slideLayouts/slideLayout2.xml"/><Relationship Id="rId5" Type="http://schemas.openxmlformats.org/officeDocument/2006/relationships/hyperlink" Target="https://insights.bookbub.com/creative-ways-authors-images-social-media-marketing/" TargetMode="External"/><Relationship Id="rId4" Type="http://schemas.openxmlformats.org/officeDocument/2006/relationships/hyperlink" Target="https://insights.bookbub.com/how-successful-authors-use-social-media-content-idea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79704" y="5791200"/>
            <a:ext cx="7854696" cy="1752600"/>
          </a:xfrm>
        </p:spPr>
        <p:txBody>
          <a:bodyPr/>
          <a:lstStyle/>
          <a:p>
            <a:pPr algn="ctr"/>
            <a:r>
              <a:rPr lang="en-US" dirty="0">
                <a:solidFill>
                  <a:schemeClr val="accent5">
                    <a:lumMod val="20000"/>
                    <a:lumOff val="80000"/>
                  </a:schemeClr>
                </a:solidFill>
              </a:rPr>
              <a:t>Saturday, October 13th, 2018</a:t>
            </a:r>
          </a:p>
          <a:p>
            <a:pPr algn="ctr"/>
            <a:r>
              <a:rPr lang="en-US" dirty="0">
                <a:solidFill>
                  <a:schemeClr val="accent5">
                    <a:lumMod val="20000"/>
                    <a:lumOff val="80000"/>
                  </a:schemeClr>
                </a:solidFill>
              </a:rPr>
              <a:t>11:00 a.m. ET</a:t>
            </a:r>
          </a:p>
        </p:txBody>
      </p:sp>
      <p:sp>
        <p:nvSpPr>
          <p:cNvPr id="5" name="Rectangle 4"/>
          <p:cNvSpPr/>
          <p:nvPr/>
        </p:nvSpPr>
        <p:spPr>
          <a:xfrm>
            <a:off x="-762000" y="990600"/>
            <a:ext cx="10210800" cy="464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stretch>
            <a:fillRect/>
          </a:stretch>
        </p:blipFill>
        <p:spPr>
          <a:xfrm>
            <a:off x="2667000" y="1828800"/>
            <a:ext cx="3471881" cy="1972147"/>
          </a:xfrm>
          <a:prstGeom prst="rect">
            <a:avLst/>
          </a:prstGeom>
        </p:spPr>
      </p:pic>
      <p:sp>
        <p:nvSpPr>
          <p:cNvPr id="2" name="Title 1"/>
          <p:cNvSpPr>
            <a:spLocks noGrp="1"/>
          </p:cNvSpPr>
          <p:nvPr>
            <p:ph type="ctrTitle"/>
          </p:nvPr>
        </p:nvSpPr>
        <p:spPr>
          <a:xfrm>
            <a:off x="758952" y="3733800"/>
            <a:ext cx="7851648" cy="1828800"/>
          </a:xfrm>
        </p:spPr>
        <p:txBody>
          <a:bodyPr>
            <a:noAutofit/>
          </a:bodyPr>
          <a:lstStyle/>
          <a:p>
            <a:pPr algn="ctr"/>
            <a:r>
              <a:rPr lang="en-US" sz="3600" dirty="0">
                <a:solidFill>
                  <a:schemeClr val="bg1">
                    <a:lumMod val="50000"/>
                    <a:lumOff val="50000"/>
                  </a:schemeClr>
                </a:solidFill>
                <a:latin typeface="Cambria" pitchFamily="18" charset="0"/>
              </a:rPr>
              <a:t>Going From Unknown Author to Well-Known Author</a:t>
            </a:r>
            <a:br>
              <a:rPr lang="en-US" sz="3600" dirty="0">
                <a:solidFill>
                  <a:schemeClr val="bg1">
                    <a:lumMod val="50000"/>
                    <a:lumOff val="50000"/>
                  </a:schemeClr>
                </a:solidFill>
                <a:latin typeface="Cambria" pitchFamily="18" charset="0"/>
              </a:rPr>
            </a:br>
            <a:endParaRPr lang="en-US" sz="3600" dirty="0">
              <a:solidFill>
                <a:schemeClr val="bg1">
                  <a:lumMod val="50000"/>
                  <a:lumOff val="50000"/>
                </a:schemeClr>
              </a:solidFill>
              <a:latin typeface="Cambria" pitchFamily="18" charset="0"/>
            </a:endParaRPr>
          </a:p>
        </p:txBody>
      </p:sp>
      <p:sp>
        <p:nvSpPr>
          <p:cNvPr id="7" name="Title 1"/>
          <p:cNvSpPr txBox="1">
            <a:spLocks/>
          </p:cNvSpPr>
          <p:nvPr/>
        </p:nvSpPr>
        <p:spPr>
          <a:xfrm>
            <a:off x="454152" y="35858"/>
            <a:ext cx="7851648" cy="18288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US" sz="4800" dirty="0">
                <a:solidFill>
                  <a:srgbClr val="9F3748"/>
                </a:solidFill>
                <a:latin typeface="Cambria" pitchFamily="18" charset="0"/>
              </a:rPr>
              <a:t>Welcome! </a:t>
            </a:r>
          </a:p>
        </p:txBody>
      </p:sp>
    </p:spTree>
    <p:extLst>
      <p:ext uri="{BB962C8B-B14F-4D97-AF65-F5344CB8AC3E}">
        <p14:creationId xmlns:p14="http://schemas.microsoft.com/office/powerpoint/2010/main" val="3248598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66AD1-4CE9-4D21-9EA3-122BC7229E9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DC7EEF4-05F9-4E92-9FA3-34EE0303CEC6}"/>
              </a:ext>
            </a:extLst>
          </p:cNvPr>
          <p:cNvPicPr>
            <a:picLocks noGrp="1" noChangeAspect="1"/>
          </p:cNvPicPr>
          <p:nvPr>
            <p:ph idx="1"/>
          </p:nvPr>
        </p:nvPicPr>
        <p:blipFill>
          <a:blip r:embed="rId2"/>
          <a:stretch>
            <a:fillRect/>
          </a:stretch>
        </p:blipFill>
        <p:spPr>
          <a:xfrm>
            <a:off x="670278" y="304801"/>
            <a:ext cx="7803443" cy="6019800"/>
          </a:xfrm>
          <a:prstGeom prst="rect">
            <a:avLst/>
          </a:prstGeom>
        </p:spPr>
      </p:pic>
    </p:spTree>
    <p:extLst>
      <p:ext uri="{BB962C8B-B14F-4D97-AF65-F5344CB8AC3E}">
        <p14:creationId xmlns:p14="http://schemas.microsoft.com/office/powerpoint/2010/main" val="1292412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4388-F830-44FC-B6B4-E5ED8E8064D7}"/>
              </a:ext>
            </a:extLst>
          </p:cNvPr>
          <p:cNvSpPr>
            <a:spLocks noGrp="1"/>
          </p:cNvSpPr>
          <p:nvPr>
            <p:ph type="title"/>
          </p:nvPr>
        </p:nvSpPr>
        <p:spPr/>
        <p:txBody>
          <a:bodyPr>
            <a:normAutofit fontScale="90000"/>
          </a:bodyPr>
          <a:lstStyle/>
          <a:p>
            <a:pPr algn="ctr"/>
            <a:r>
              <a:rPr lang="en-US" sz="4400" dirty="0"/>
              <a:t>Growing Your Audience in General</a:t>
            </a:r>
            <a:r>
              <a:rPr lang="en-US" dirty="0"/>
              <a:t> </a:t>
            </a:r>
            <a:r>
              <a:rPr lang="en-US" sz="3100" dirty="0"/>
              <a:t>cont’d </a:t>
            </a:r>
          </a:p>
        </p:txBody>
      </p:sp>
      <p:sp>
        <p:nvSpPr>
          <p:cNvPr id="3" name="Content Placeholder 2">
            <a:extLst>
              <a:ext uri="{FF2B5EF4-FFF2-40B4-BE49-F238E27FC236}">
                <a16:creationId xmlns:a16="http://schemas.microsoft.com/office/drawing/2014/main" id="{8435CCE1-5480-4D3D-AB7F-CE137C563D5B}"/>
              </a:ext>
            </a:extLst>
          </p:cNvPr>
          <p:cNvSpPr>
            <a:spLocks noGrp="1"/>
          </p:cNvSpPr>
          <p:nvPr>
            <p:ph idx="1"/>
          </p:nvPr>
        </p:nvSpPr>
        <p:spPr>
          <a:xfrm>
            <a:off x="314325" y="1935479"/>
            <a:ext cx="8229600" cy="4389120"/>
          </a:xfrm>
        </p:spPr>
        <p:txBody>
          <a:bodyPr>
            <a:normAutofit/>
          </a:bodyPr>
          <a:lstStyle/>
          <a:p>
            <a:pPr lvl="1">
              <a:buClr>
                <a:srgbClr val="9F3748"/>
              </a:buClr>
              <a:buFont typeface="Arial" panose="020B0604020202020204" pitchFamily="34" charset="0"/>
              <a:buChar char="•"/>
            </a:pPr>
            <a:r>
              <a:rPr lang="en-US" sz="1800" dirty="0"/>
              <a:t>Participate in events</a:t>
            </a:r>
          </a:p>
          <a:p>
            <a:pPr lvl="2">
              <a:buClr>
                <a:srgbClr val="9F3748"/>
              </a:buClr>
              <a:buFont typeface="Courier New" panose="02070309020205020404" pitchFamily="49" charset="0"/>
              <a:buChar char="o"/>
            </a:pPr>
            <a:r>
              <a:rPr lang="en-US" sz="1500" dirty="0"/>
              <a:t>Bookstore events</a:t>
            </a:r>
          </a:p>
          <a:p>
            <a:pPr lvl="2">
              <a:buClr>
                <a:srgbClr val="9F3748"/>
              </a:buClr>
              <a:buFont typeface="Courier New" panose="02070309020205020404" pitchFamily="49" charset="0"/>
              <a:buChar char="o"/>
            </a:pPr>
            <a:r>
              <a:rPr lang="en-US" sz="1500" dirty="0"/>
              <a:t>Book festivals (apply to be a presenting author)</a:t>
            </a:r>
          </a:p>
          <a:p>
            <a:pPr lvl="2">
              <a:buClr>
                <a:srgbClr val="9F3748"/>
              </a:buClr>
              <a:buFont typeface="Courier New" panose="02070309020205020404" pitchFamily="49" charset="0"/>
              <a:buChar char="o"/>
            </a:pPr>
            <a:r>
              <a:rPr lang="en-US" sz="1500" dirty="0"/>
              <a:t>Book festivals (if you aren’t selected as a presenting author, attend and build relationships)</a:t>
            </a:r>
          </a:p>
          <a:p>
            <a:pPr lvl="1">
              <a:buClr>
                <a:srgbClr val="9F3748"/>
              </a:buClr>
              <a:buFont typeface="Arial" panose="020B0604020202020204" pitchFamily="34" charset="0"/>
              <a:buChar char="•"/>
            </a:pPr>
            <a:r>
              <a:rPr lang="en-US" sz="1800" dirty="0"/>
              <a:t>Appear on Podcasts</a:t>
            </a:r>
          </a:p>
          <a:p>
            <a:pPr lvl="2">
              <a:buClr>
                <a:srgbClr val="9F3748"/>
              </a:buClr>
              <a:buFont typeface="Courier New" panose="02070309020205020404" pitchFamily="49" charset="0"/>
              <a:buChar char="o"/>
            </a:pPr>
            <a:r>
              <a:rPr lang="en-US" sz="1500" dirty="0"/>
              <a:t>As an “expert” on the writing process, the creative life, selling books, coming up with ideas for books, etc. </a:t>
            </a:r>
          </a:p>
          <a:p>
            <a:pPr lvl="1">
              <a:buClr>
                <a:srgbClr val="9F3748"/>
              </a:buClr>
              <a:buFont typeface="Arial" panose="020B0604020202020204" pitchFamily="34" charset="0"/>
              <a:buChar char="•"/>
            </a:pPr>
            <a:r>
              <a:rPr lang="en-US" sz="1800" dirty="0"/>
              <a:t>Recommend other author’s books </a:t>
            </a:r>
          </a:p>
          <a:p>
            <a:pPr lvl="2">
              <a:buClr>
                <a:srgbClr val="9F3748"/>
              </a:buClr>
              <a:buFont typeface="Courier New" panose="02070309020205020404" pitchFamily="49" charset="0"/>
              <a:buChar char="o"/>
            </a:pPr>
            <a:r>
              <a:rPr lang="en-US" sz="1500" dirty="0"/>
              <a:t>BookBub is a great venue to do that with</a:t>
            </a:r>
          </a:p>
          <a:p>
            <a:pPr lvl="2">
              <a:buClr>
                <a:srgbClr val="9F3748"/>
              </a:buClr>
              <a:buFont typeface="Courier New" panose="02070309020205020404" pitchFamily="49" charset="0"/>
              <a:buChar char="o"/>
            </a:pPr>
            <a:r>
              <a:rPr lang="en-US" sz="1500" dirty="0"/>
              <a:t>In your newsletter</a:t>
            </a:r>
          </a:p>
          <a:p>
            <a:pPr lvl="2">
              <a:buClr>
                <a:srgbClr val="9F3748"/>
              </a:buClr>
              <a:buFont typeface="Courier New" panose="02070309020205020404" pitchFamily="49" charset="0"/>
              <a:buChar char="o"/>
            </a:pPr>
            <a:r>
              <a:rPr lang="en-US" sz="1500" dirty="0"/>
              <a:t>On social media </a:t>
            </a:r>
          </a:p>
          <a:p>
            <a:pPr lvl="2">
              <a:buClr>
                <a:srgbClr val="9F3748"/>
              </a:buClr>
              <a:buFont typeface="Courier New" panose="02070309020205020404" pitchFamily="49" charset="0"/>
              <a:buChar char="o"/>
            </a:pPr>
            <a:r>
              <a:rPr lang="en-US" sz="1500" dirty="0"/>
              <a:t>On your YouTube Channel </a:t>
            </a:r>
          </a:p>
          <a:p>
            <a:pPr lvl="1">
              <a:buClr>
                <a:srgbClr val="9F3748"/>
              </a:buClr>
              <a:buFont typeface="Arial" panose="020B0604020202020204" pitchFamily="34" charset="0"/>
              <a:buChar char="•"/>
            </a:pPr>
            <a:endParaRPr lang="en-US" sz="1800" dirty="0"/>
          </a:p>
          <a:p>
            <a:pPr marL="667512" lvl="2" indent="0">
              <a:buClr>
                <a:srgbClr val="9F3748"/>
              </a:buClr>
              <a:buNone/>
            </a:pPr>
            <a:endParaRPr lang="en-US" sz="1500" dirty="0"/>
          </a:p>
          <a:p>
            <a:pPr marL="393192" lvl="1" indent="0">
              <a:buClr>
                <a:srgbClr val="9F3748"/>
              </a:buClr>
              <a:buNone/>
            </a:pPr>
            <a:endParaRPr lang="en-US" sz="1800" dirty="0"/>
          </a:p>
        </p:txBody>
      </p:sp>
    </p:spTree>
    <p:extLst>
      <p:ext uri="{BB962C8B-B14F-4D97-AF65-F5344CB8AC3E}">
        <p14:creationId xmlns:p14="http://schemas.microsoft.com/office/powerpoint/2010/main" val="3861005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4388-F830-44FC-B6B4-E5ED8E8064D7}"/>
              </a:ext>
            </a:extLst>
          </p:cNvPr>
          <p:cNvSpPr>
            <a:spLocks noGrp="1"/>
          </p:cNvSpPr>
          <p:nvPr>
            <p:ph type="title"/>
          </p:nvPr>
        </p:nvSpPr>
        <p:spPr/>
        <p:txBody>
          <a:bodyPr>
            <a:normAutofit fontScale="90000"/>
          </a:bodyPr>
          <a:lstStyle/>
          <a:p>
            <a:pPr algn="ctr"/>
            <a:r>
              <a:rPr lang="en-US" sz="4400" dirty="0"/>
              <a:t>Growing Your Audience in General</a:t>
            </a:r>
            <a:r>
              <a:rPr lang="en-US" dirty="0"/>
              <a:t> </a:t>
            </a:r>
            <a:r>
              <a:rPr lang="en-US" sz="3100" dirty="0"/>
              <a:t>cont’d </a:t>
            </a:r>
          </a:p>
        </p:txBody>
      </p:sp>
      <p:sp>
        <p:nvSpPr>
          <p:cNvPr id="3" name="Content Placeholder 2">
            <a:extLst>
              <a:ext uri="{FF2B5EF4-FFF2-40B4-BE49-F238E27FC236}">
                <a16:creationId xmlns:a16="http://schemas.microsoft.com/office/drawing/2014/main" id="{8435CCE1-5480-4D3D-AB7F-CE137C563D5B}"/>
              </a:ext>
            </a:extLst>
          </p:cNvPr>
          <p:cNvSpPr>
            <a:spLocks noGrp="1"/>
          </p:cNvSpPr>
          <p:nvPr>
            <p:ph idx="1"/>
          </p:nvPr>
        </p:nvSpPr>
        <p:spPr>
          <a:xfrm>
            <a:off x="314325" y="1935479"/>
            <a:ext cx="8229600" cy="4389120"/>
          </a:xfrm>
        </p:spPr>
        <p:txBody>
          <a:bodyPr>
            <a:normAutofit/>
          </a:bodyPr>
          <a:lstStyle/>
          <a:p>
            <a:pPr lvl="1">
              <a:buClr>
                <a:srgbClr val="9F3748"/>
              </a:buClr>
              <a:buFont typeface="Arial" panose="020B0604020202020204" pitchFamily="34" charset="0"/>
              <a:buChar char="•"/>
            </a:pPr>
            <a:r>
              <a:rPr lang="en-US" sz="1800" dirty="0"/>
              <a:t>Cross-promote with comparable authors</a:t>
            </a:r>
          </a:p>
          <a:p>
            <a:pPr lvl="2">
              <a:buClr>
                <a:srgbClr val="9F3748"/>
              </a:buClr>
              <a:buFont typeface="Courier New" panose="02070309020205020404" pitchFamily="49" charset="0"/>
              <a:buChar char="o"/>
            </a:pPr>
            <a:r>
              <a:rPr lang="en-US" sz="1500" dirty="0"/>
              <a:t>Newsletter swaps</a:t>
            </a:r>
          </a:p>
          <a:p>
            <a:pPr lvl="2">
              <a:buClr>
                <a:srgbClr val="9F3748"/>
              </a:buClr>
              <a:buFont typeface="Courier New" panose="02070309020205020404" pitchFamily="49" charset="0"/>
              <a:buChar char="o"/>
            </a:pPr>
            <a:r>
              <a:rPr lang="en-US" sz="1500" dirty="0"/>
              <a:t>Interview another author or get interviewed by them (on Facebook, in newsletters, etc.)</a:t>
            </a:r>
          </a:p>
          <a:p>
            <a:pPr lvl="1">
              <a:buClr>
                <a:srgbClr val="9F3748"/>
              </a:buClr>
              <a:buFont typeface="Arial" panose="020B0604020202020204" pitchFamily="34" charset="0"/>
              <a:buChar char="•"/>
            </a:pPr>
            <a:r>
              <a:rPr lang="en-US" sz="1800" dirty="0"/>
              <a:t>Blog about your work or things connected to your writing</a:t>
            </a:r>
          </a:p>
          <a:p>
            <a:pPr lvl="1">
              <a:buClr>
                <a:srgbClr val="9F3748"/>
              </a:buClr>
              <a:buFont typeface="Arial" panose="020B0604020202020204" pitchFamily="34" charset="0"/>
              <a:buChar char="•"/>
            </a:pPr>
            <a:r>
              <a:rPr lang="en-US" sz="1800" dirty="0"/>
              <a:t>Offer to write guest posts for other people’s blogs</a:t>
            </a:r>
          </a:p>
          <a:p>
            <a:pPr lvl="1">
              <a:buClr>
                <a:srgbClr val="9F3748"/>
              </a:buClr>
              <a:buFont typeface="Arial" panose="020B0604020202020204" pitchFamily="34" charset="0"/>
              <a:buChar char="•"/>
            </a:pPr>
            <a:r>
              <a:rPr lang="en-US" sz="1800" dirty="0"/>
              <a:t>Use videos </a:t>
            </a:r>
            <a:r>
              <a:rPr lang="en-US" sz="1800" dirty="0">
                <a:hlinkClick r:id="rId2"/>
              </a:rPr>
              <a:t>https://insights.bookbub.com/ways-authors-use-videos-to-engage-with-readers/</a:t>
            </a:r>
            <a:endParaRPr lang="en-US" sz="1800" dirty="0"/>
          </a:p>
          <a:p>
            <a:pPr lvl="1">
              <a:buClr>
                <a:srgbClr val="9F3748"/>
              </a:buClr>
              <a:buFont typeface="Arial" panose="020B0604020202020204" pitchFamily="34" charset="0"/>
              <a:buChar char="•"/>
            </a:pPr>
            <a:endParaRPr lang="en-US" sz="1800" dirty="0"/>
          </a:p>
          <a:p>
            <a:pPr lvl="1">
              <a:buClr>
                <a:srgbClr val="9F3748"/>
              </a:buClr>
              <a:buFont typeface="Arial" panose="020B0604020202020204" pitchFamily="34" charset="0"/>
              <a:buChar char="•"/>
            </a:pPr>
            <a:endParaRPr lang="en-US" sz="1800" dirty="0"/>
          </a:p>
          <a:p>
            <a:pPr marL="667512" lvl="2" indent="0">
              <a:buClr>
                <a:srgbClr val="9F3748"/>
              </a:buClr>
              <a:buNone/>
            </a:pPr>
            <a:endParaRPr lang="en-US" sz="1500" dirty="0"/>
          </a:p>
          <a:p>
            <a:pPr marL="393192" lvl="1" indent="0">
              <a:buClr>
                <a:srgbClr val="9F3748"/>
              </a:buClr>
              <a:buNone/>
            </a:pPr>
            <a:endParaRPr lang="en-US" sz="1800" dirty="0"/>
          </a:p>
        </p:txBody>
      </p:sp>
    </p:spTree>
    <p:extLst>
      <p:ext uri="{BB962C8B-B14F-4D97-AF65-F5344CB8AC3E}">
        <p14:creationId xmlns:p14="http://schemas.microsoft.com/office/powerpoint/2010/main" val="2225427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4388-F830-44FC-B6B4-E5ED8E8064D7}"/>
              </a:ext>
            </a:extLst>
          </p:cNvPr>
          <p:cNvSpPr>
            <a:spLocks noGrp="1"/>
          </p:cNvSpPr>
          <p:nvPr>
            <p:ph type="title"/>
          </p:nvPr>
        </p:nvSpPr>
        <p:spPr/>
        <p:txBody>
          <a:bodyPr>
            <a:normAutofit/>
          </a:bodyPr>
          <a:lstStyle/>
          <a:p>
            <a:pPr algn="ctr"/>
            <a:r>
              <a:rPr lang="en-US" dirty="0"/>
              <a:t>Building Your Fanbase</a:t>
            </a:r>
          </a:p>
        </p:txBody>
      </p:sp>
      <p:sp>
        <p:nvSpPr>
          <p:cNvPr id="3" name="Content Placeholder 2">
            <a:extLst>
              <a:ext uri="{FF2B5EF4-FFF2-40B4-BE49-F238E27FC236}">
                <a16:creationId xmlns:a16="http://schemas.microsoft.com/office/drawing/2014/main" id="{8435CCE1-5480-4D3D-AB7F-CE137C563D5B}"/>
              </a:ext>
            </a:extLst>
          </p:cNvPr>
          <p:cNvSpPr>
            <a:spLocks noGrp="1"/>
          </p:cNvSpPr>
          <p:nvPr>
            <p:ph idx="1"/>
          </p:nvPr>
        </p:nvSpPr>
        <p:spPr>
          <a:xfrm>
            <a:off x="314325" y="1935479"/>
            <a:ext cx="8229600" cy="4389120"/>
          </a:xfrm>
        </p:spPr>
        <p:txBody>
          <a:bodyPr>
            <a:normAutofit/>
          </a:bodyPr>
          <a:lstStyle/>
          <a:p>
            <a:pPr marL="393192" lvl="1" indent="0">
              <a:buClr>
                <a:srgbClr val="9F3748"/>
              </a:buClr>
              <a:buNone/>
            </a:pPr>
            <a:endParaRPr lang="en-US" sz="1800" dirty="0"/>
          </a:p>
          <a:p>
            <a:pPr marL="393192" lvl="1" indent="0">
              <a:buClr>
                <a:srgbClr val="9F3748"/>
              </a:buClr>
              <a:buNone/>
            </a:pPr>
            <a:r>
              <a:rPr lang="en-US" sz="1800" b="1" dirty="0"/>
              <a:t>What is a Fanbase?</a:t>
            </a:r>
          </a:p>
          <a:p>
            <a:pPr lvl="1">
              <a:buClr>
                <a:srgbClr val="9F3748"/>
              </a:buClr>
              <a:buFont typeface="Arial" panose="020B0604020202020204" pitchFamily="34" charset="0"/>
              <a:buChar char="•"/>
            </a:pPr>
            <a:r>
              <a:rPr lang="en-US" sz="1800" dirty="0"/>
              <a:t>Readers who diligently follow you and your books.</a:t>
            </a:r>
          </a:p>
          <a:p>
            <a:pPr marL="393192" lvl="1" indent="0">
              <a:buClr>
                <a:srgbClr val="9F3748"/>
              </a:buClr>
              <a:buNone/>
            </a:pPr>
            <a:r>
              <a:rPr lang="en-US" sz="1800" b="1" dirty="0"/>
              <a:t>How to Turn Readers Into Fans</a:t>
            </a:r>
          </a:p>
          <a:p>
            <a:pPr lvl="1">
              <a:buClr>
                <a:srgbClr val="9F3748"/>
              </a:buClr>
              <a:buFont typeface="Arial" panose="020B0604020202020204" pitchFamily="34" charset="0"/>
              <a:buChar char="•"/>
            </a:pPr>
            <a:r>
              <a:rPr lang="en-US" sz="1800" dirty="0"/>
              <a:t>Grab them with your profiles</a:t>
            </a:r>
          </a:p>
          <a:p>
            <a:pPr lvl="2">
              <a:buClr>
                <a:srgbClr val="9F3748"/>
              </a:buClr>
              <a:buFont typeface="Courier New" panose="02070309020205020404" pitchFamily="49" charset="0"/>
              <a:buChar char="o"/>
            </a:pPr>
            <a:r>
              <a:rPr lang="en-US" sz="1500" dirty="0"/>
              <a:t>Amazon</a:t>
            </a:r>
          </a:p>
          <a:p>
            <a:pPr lvl="2">
              <a:buClr>
                <a:srgbClr val="9F3748"/>
              </a:buClr>
              <a:buFont typeface="Courier New" panose="02070309020205020404" pitchFamily="49" charset="0"/>
              <a:buChar char="o"/>
            </a:pPr>
            <a:r>
              <a:rPr lang="en-US" sz="1500" dirty="0"/>
              <a:t>Goodreads</a:t>
            </a:r>
          </a:p>
          <a:p>
            <a:pPr lvl="2">
              <a:buClr>
                <a:srgbClr val="9F3748"/>
              </a:buClr>
              <a:buFont typeface="Courier New" panose="02070309020205020404" pitchFamily="49" charset="0"/>
              <a:buChar char="o"/>
            </a:pPr>
            <a:r>
              <a:rPr lang="en-US" sz="1500" dirty="0"/>
              <a:t>BookBub</a:t>
            </a:r>
          </a:p>
          <a:p>
            <a:pPr lvl="1">
              <a:buClr>
                <a:srgbClr val="9F3748"/>
              </a:buClr>
              <a:buFont typeface="Arial" panose="020B0604020202020204" pitchFamily="34" charset="0"/>
              <a:buChar char="•"/>
            </a:pPr>
            <a:r>
              <a:rPr lang="en-US" sz="1800" b="1" dirty="0"/>
              <a:t> </a:t>
            </a:r>
            <a:r>
              <a:rPr lang="en-US" sz="1800" dirty="0"/>
              <a:t>Share information with them</a:t>
            </a:r>
          </a:p>
          <a:p>
            <a:pPr lvl="2">
              <a:buClr>
                <a:srgbClr val="9F3748"/>
              </a:buClr>
              <a:buFont typeface="Courier New" panose="02070309020205020404" pitchFamily="49" charset="0"/>
              <a:buChar char="o"/>
            </a:pPr>
            <a:r>
              <a:rPr lang="en-US" sz="1500" dirty="0"/>
              <a:t>Success like Amazon rankings, appearances, etc. </a:t>
            </a:r>
          </a:p>
          <a:p>
            <a:pPr lvl="2">
              <a:buClr>
                <a:srgbClr val="9F3748"/>
              </a:buClr>
              <a:buFont typeface="Courier New" panose="02070309020205020404" pitchFamily="49" charset="0"/>
              <a:buChar char="o"/>
            </a:pPr>
            <a:r>
              <a:rPr lang="en-US" sz="1500" dirty="0"/>
              <a:t>Show some love by encouraging feedback, addressing concerns, etc. </a:t>
            </a:r>
          </a:p>
        </p:txBody>
      </p:sp>
    </p:spTree>
    <p:extLst>
      <p:ext uri="{BB962C8B-B14F-4D97-AF65-F5344CB8AC3E}">
        <p14:creationId xmlns:p14="http://schemas.microsoft.com/office/powerpoint/2010/main" val="236191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5A9D2E-9A02-4D2F-8669-3D129E13D2A3}"/>
              </a:ext>
            </a:extLst>
          </p:cNvPr>
          <p:cNvPicPr>
            <a:picLocks noChangeAspect="1"/>
          </p:cNvPicPr>
          <p:nvPr/>
        </p:nvPicPr>
        <p:blipFill>
          <a:blip r:embed="rId2"/>
          <a:stretch>
            <a:fillRect/>
          </a:stretch>
        </p:blipFill>
        <p:spPr>
          <a:xfrm>
            <a:off x="0" y="-228600"/>
            <a:ext cx="9144000" cy="7620000"/>
          </a:xfrm>
          <a:prstGeom prst="rect">
            <a:avLst/>
          </a:prstGeom>
        </p:spPr>
      </p:pic>
      <p:sp>
        <p:nvSpPr>
          <p:cNvPr id="2" name="Title 1">
            <a:extLst>
              <a:ext uri="{FF2B5EF4-FFF2-40B4-BE49-F238E27FC236}">
                <a16:creationId xmlns:a16="http://schemas.microsoft.com/office/drawing/2014/main" id="{52F012C9-EA0D-4F0E-A1F1-B7F2E460EC4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66DE813-3587-457F-943E-CA19505E976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50115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4388-F830-44FC-B6B4-E5ED8E8064D7}"/>
              </a:ext>
            </a:extLst>
          </p:cNvPr>
          <p:cNvSpPr>
            <a:spLocks noGrp="1"/>
          </p:cNvSpPr>
          <p:nvPr>
            <p:ph type="title"/>
          </p:nvPr>
        </p:nvSpPr>
        <p:spPr/>
        <p:txBody>
          <a:bodyPr>
            <a:normAutofit/>
          </a:bodyPr>
          <a:lstStyle/>
          <a:p>
            <a:pPr algn="ctr"/>
            <a:r>
              <a:rPr lang="en-US" dirty="0"/>
              <a:t>Building Your Fanbase</a:t>
            </a:r>
          </a:p>
        </p:txBody>
      </p:sp>
      <p:sp>
        <p:nvSpPr>
          <p:cNvPr id="3" name="Content Placeholder 2">
            <a:extLst>
              <a:ext uri="{FF2B5EF4-FFF2-40B4-BE49-F238E27FC236}">
                <a16:creationId xmlns:a16="http://schemas.microsoft.com/office/drawing/2014/main" id="{8435CCE1-5480-4D3D-AB7F-CE137C563D5B}"/>
              </a:ext>
            </a:extLst>
          </p:cNvPr>
          <p:cNvSpPr>
            <a:spLocks noGrp="1"/>
          </p:cNvSpPr>
          <p:nvPr>
            <p:ph idx="1"/>
          </p:nvPr>
        </p:nvSpPr>
        <p:spPr>
          <a:xfrm>
            <a:off x="314325" y="1935479"/>
            <a:ext cx="8229600" cy="4389120"/>
          </a:xfrm>
        </p:spPr>
        <p:txBody>
          <a:bodyPr>
            <a:noAutofit/>
          </a:bodyPr>
          <a:lstStyle/>
          <a:p>
            <a:pPr marL="393192" lvl="1" indent="0">
              <a:buClr>
                <a:srgbClr val="9F3748"/>
              </a:buClr>
              <a:buNone/>
            </a:pPr>
            <a:endParaRPr lang="en-US" sz="1800" dirty="0"/>
          </a:p>
          <a:p>
            <a:pPr lvl="1">
              <a:buClr>
                <a:srgbClr val="9F3748"/>
              </a:buClr>
              <a:buFont typeface="Arial" panose="020B0604020202020204" pitchFamily="34" charset="0"/>
              <a:buChar char="•"/>
            </a:pPr>
            <a:r>
              <a:rPr lang="en-US" sz="1800" dirty="0"/>
              <a:t>Create Reader Communities</a:t>
            </a:r>
          </a:p>
          <a:p>
            <a:pPr lvl="2">
              <a:buClr>
                <a:srgbClr val="9F3748"/>
              </a:buClr>
              <a:buFont typeface="Courier New" panose="02070309020205020404" pitchFamily="49" charset="0"/>
              <a:buChar char="o"/>
            </a:pPr>
            <a:r>
              <a:rPr lang="en-US" sz="1800" dirty="0"/>
              <a:t>Build a street team (fans who volunteer to promote an author. Their goal is to incite word-of-mouth buzz for a book. Some authors use Facebook groups to organize their street teams and recruit new members.)</a:t>
            </a:r>
          </a:p>
          <a:p>
            <a:pPr lvl="3">
              <a:buClr>
                <a:srgbClr val="9F3748"/>
              </a:buClr>
              <a:buFont typeface="Arial" panose="020B0604020202020204" pitchFamily="34" charset="0"/>
              <a:buChar char="•"/>
            </a:pPr>
            <a:r>
              <a:rPr lang="en-US" sz="1800" dirty="0"/>
              <a:t>To post reviews of your books (on Amazon, etc.)</a:t>
            </a:r>
          </a:p>
          <a:p>
            <a:pPr lvl="3">
              <a:buClr>
                <a:srgbClr val="9F3748"/>
              </a:buClr>
              <a:buFont typeface="Arial" panose="020B0604020202020204" pitchFamily="34" charset="0"/>
              <a:buChar char="•"/>
            </a:pPr>
            <a:r>
              <a:rPr lang="en-US" sz="1800" dirty="0"/>
              <a:t>To share info about you on their social media</a:t>
            </a:r>
          </a:p>
          <a:p>
            <a:pPr lvl="3">
              <a:buClr>
                <a:srgbClr val="9F3748"/>
              </a:buClr>
              <a:buFont typeface="Arial" panose="020B0604020202020204" pitchFamily="34" charset="0"/>
              <a:buChar char="•"/>
            </a:pPr>
            <a:r>
              <a:rPr lang="en-US" sz="1800" dirty="0"/>
              <a:t>To distribute swag (bookmarks, pens, etc.) to potential readers</a:t>
            </a:r>
          </a:p>
          <a:p>
            <a:pPr lvl="3">
              <a:buClr>
                <a:srgbClr val="9F3748"/>
              </a:buClr>
              <a:buFont typeface="Arial" panose="020B0604020202020204" pitchFamily="34" charset="0"/>
              <a:buChar char="•"/>
            </a:pPr>
            <a:r>
              <a:rPr lang="en-US" sz="1800" dirty="0"/>
              <a:t>To pitch one of your books at their local library or indie bookshop </a:t>
            </a:r>
          </a:p>
          <a:p>
            <a:pPr lvl="2">
              <a:buClr>
                <a:srgbClr val="9F3748"/>
              </a:buClr>
              <a:buFont typeface="Courier New" panose="02070309020205020404" pitchFamily="49" charset="0"/>
              <a:buChar char="o"/>
            </a:pPr>
            <a:r>
              <a:rPr lang="en-US" sz="1800" dirty="0"/>
              <a:t>Create a fan club</a:t>
            </a:r>
          </a:p>
          <a:p>
            <a:pPr lvl="2">
              <a:buClr>
                <a:srgbClr val="9F3748"/>
              </a:buClr>
              <a:buFont typeface="Courier New" panose="02070309020205020404" pitchFamily="49" charset="0"/>
              <a:buChar char="o"/>
            </a:pPr>
            <a:r>
              <a:rPr lang="en-US" sz="1800" dirty="0"/>
              <a:t>Host a read-along group that you participate in </a:t>
            </a:r>
          </a:p>
          <a:p>
            <a:pPr lvl="1">
              <a:buClr>
                <a:srgbClr val="9F3748"/>
              </a:buClr>
              <a:buFont typeface="Arial" panose="020B0604020202020204" pitchFamily="34" charset="0"/>
              <a:buChar char="•"/>
            </a:pPr>
            <a:r>
              <a:rPr lang="en-US" sz="1800" dirty="0"/>
              <a:t>Here’s a great article about Building Fans and creating buzz about your book(s) </a:t>
            </a:r>
            <a:r>
              <a:rPr lang="en-US" sz="1800" dirty="0">
                <a:hlinkClick r:id="rId2"/>
              </a:rPr>
              <a:t>https://insights.bookbub.com/ways-to-use-facebook-groups-to-build-book-buzz/</a:t>
            </a:r>
            <a:r>
              <a:rPr lang="en-US" sz="1800" dirty="0"/>
              <a:t> </a:t>
            </a:r>
            <a:r>
              <a:rPr lang="en-US" sz="1800" b="1" dirty="0"/>
              <a:t>  </a:t>
            </a:r>
            <a:r>
              <a:rPr lang="en-US" sz="1800" dirty="0"/>
              <a:t>  </a:t>
            </a:r>
          </a:p>
        </p:txBody>
      </p:sp>
    </p:spTree>
    <p:extLst>
      <p:ext uri="{BB962C8B-B14F-4D97-AF65-F5344CB8AC3E}">
        <p14:creationId xmlns:p14="http://schemas.microsoft.com/office/powerpoint/2010/main" val="906986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95C83-47FE-4335-BD7B-F4C9A78A369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9FD5B65-C064-4950-834B-8787F6A9D46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85B36B0-4CAA-4296-BCA9-056C9B8243FC}"/>
              </a:ext>
            </a:extLst>
          </p:cNvPr>
          <p:cNvPicPr>
            <a:picLocks noChangeAspect="1"/>
          </p:cNvPicPr>
          <p:nvPr/>
        </p:nvPicPr>
        <p:blipFill>
          <a:blip r:embed="rId2"/>
          <a:stretch>
            <a:fillRect/>
          </a:stretch>
        </p:blipFill>
        <p:spPr>
          <a:xfrm>
            <a:off x="0" y="381000"/>
            <a:ext cx="9144000" cy="6248400"/>
          </a:xfrm>
          <a:prstGeom prst="rect">
            <a:avLst/>
          </a:prstGeom>
        </p:spPr>
      </p:pic>
    </p:spTree>
    <p:extLst>
      <p:ext uri="{BB962C8B-B14F-4D97-AF65-F5344CB8AC3E}">
        <p14:creationId xmlns:p14="http://schemas.microsoft.com/office/powerpoint/2010/main" val="3443754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4388-F830-44FC-B6B4-E5ED8E8064D7}"/>
              </a:ext>
            </a:extLst>
          </p:cNvPr>
          <p:cNvSpPr>
            <a:spLocks noGrp="1"/>
          </p:cNvSpPr>
          <p:nvPr>
            <p:ph type="title"/>
          </p:nvPr>
        </p:nvSpPr>
        <p:spPr/>
        <p:txBody>
          <a:bodyPr>
            <a:normAutofit/>
          </a:bodyPr>
          <a:lstStyle/>
          <a:p>
            <a:pPr algn="ctr"/>
            <a:r>
              <a:rPr lang="en-US" dirty="0"/>
              <a:t>Building Your Fanbase </a:t>
            </a:r>
            <a:r>
              <a:rPr lang="en-US" sz="1800" dirty="0"/>
              <a:t>cont’d </a:t>
            </a:r>
            <a:endParaRPr lang="en-US" dirty="0"/>
          </a:p>
        </p:txBody>
      </p:sp>
      <p:sp>
        <p:nvSpPr>
          <p:cNvPr id="3" name="Content Placeholder 2">
            <a:extLst>
              <a:ext uri="{FF2B5EF4-FFF2-40B4-BE49-F238E27FC236}">
                <a16:creationId xmlns:a16="http://schemas.microsoft.com/office/drawing/2014/main" id="{8435CCE1-5480-4D3D-AB7F-CE137C563D5B}"/>
              </a:ext>
            </a:extLst>
          </p:cNvPr>
          <p:cNvSpPr>
            <a:spLocks noGrp="1"/>
          </p:cNvSpPr>
          <p:nvPr>
            <p:ph idx="1"/>
          </p:nvPr>
        </p:nvSpPr>
        <p:spPr>
          <a:xfrm>
            <a:off x="314325" y="1935479"/>
            <a:ext cx="8229600" cy="4389120"/>
          </a:xfrm>
        </p:spPr>
        <p:txBody>
          <a:bodyPr>
            <a:normAutofit/>
          </a:bodyPr>
          <a:lstStyle/>
          <a:p>
            <a:pPr lvl="1">
              <a:buClr>
                <a:srgbClr val="9F3748"/>
              </a:buClr>
              <a:buFont typeface="Arial" panose="020B0604020202020204" pitchFamily="34" charset="0"/>
              <a:buChar char="•"/>
            </a:pPr>
            <a:r>
              <a:rPr lang="en-US" sz="1800" dirty="0"/>
              <a:t>Do Facebook Events for Fans</a:t>
            </a:r>
          </a:p>
          <a:p>
            <a:pPr lvl="2">
              <a:buClr>
                <a:srgbClr val="9F3748"/>
              </a:buClr>
              <a:buFont typeface="Courier New" panose="02070309020205020404" pitchFamily="49" charset="0"/>
              <a:buChar char="o"/>
            </a:pPr>
            <a:r>
              <a:rPr lang="en-US" sz="1500" dirty="0"/>
              <a:t>Do Facebook Q&amp;A Sessions by creating an event and sending invitations</a:t>
            </a:r>
          </a:p>
          <a:p>
            <a:pPr lvl="3">
              <a:buClr>
                <a:srgbClr val="9F3748"/>
              </a:buClr>
              <a:buFont typeface="Wingdings" panose="05000000000000000000" pitchFamily="2" charset="2"/>
              <a:buChar char="§"/>
            </a:pPr>
            <a:r>
              <a:rPr lang="en-US" sz="1400" b="1" dirty="0"/>
              <a:t> </a:t>
            </a:r>
            <a:r>
              <a:rPr lang="en-US" sz="1400" dirty="0"/>
              <a:t> Guests who RSVP receive notifications reminding them of the event as the date approaches. </a:t>
            </a:r>
          </a:p>
          <a:p>
            <a:pPr lvl="2">
              <a:buClr>
                <a:srgbClr val="9F3748"/>
              </a:buClr>
              <a:buFont typeface="Courier New" panose="02070309020205020404" pitchFamily="49" charset="0"/>
              <a:buChar char="o"/>
            </a:pPr>
            <a:r>
              <a:rPr lang="en-US" sz="1500" dirty="0"/>
              <a:t>Host a Facebook Live chat for fans</a:t>
            </a:r>
          </a:p>
          <a:p>
            <a:pPr lvl="3">
              <a:buClr>
                <a:srgbClr val="9F3748"/>
              </a:buClr>
              <a:buFont typeface="Wingdings" panose="05000000000000000000" pitchFamily="2" charset="2"/>
              <a:buChar char="§"/>
            </a:pPr>
            <a:r>
              <a:rPr lang="en-US" sz="1400" dirty="0"/>
              <a:t>Reveal the inspiration for a book</a:t>
            </a:r>
          </a:p>
          <a:p>
            <a:pPr lvl="3">
              <a:buClr>
                <a:srgbClr val="9F3748"/>
              </a:buClr>
              <a:buFont typeface="Wingdings" panose="05000000000000000000" pitchFamily="2" charset="2"/>
              <a:buChar char="§"/>
            </a:pPr>
            <a:r>
              <a:rPr lang="en-US" sz="1400" dirty="0"/>
              <a:t>Show a sneak peek of an upcoming release</a:t>
            </a:r>
          </a:p>
          <a:p>
            <a:pPr lvl="3">
              <a:buClr>
                <a:srgbClr val="9F3748"/>
              </a:buClr>
              <a:buFont typeface="Wingdings" panose="05000000000000000000" pitchFamily="2" charset="2"/>
              <a:buChar char="§"/>
            </a:pPr>
            <a:r>
              <a:rPr lang="en-US" sz="1400" dirty="0"/>
              <a:t>Reveal the title of an upcoming release</a:t>
            </a:r>
          </a:p>
          <a:p>
            <a:pPr lvl="3">
              <a:buClr>
                <a:srgbClr val="9F3748"/>
              </a:buClr>
              <a:buFont typeface="Wingdings" panose="05000000000000000000" pitchFamily="2" charset="2"/>
              <a:buChar char="§"/>
            </a:pPr>
            <a:r>
              <a:rPr lang="en-US" sz="1400" dirty="0"/>
              <a:t>Reveal the cover of an upcoming release</a:t>
            </a:r>
          </a:p>
          <a:p>
            <a:pPr lvl="3">
              <a:buClr>
                <a:srgbClr val="9F3748"/>
              </a:buClr>
              <a:buFont typeface="Wingdings" panose="05000000000000000000" pitchFamily="2" charset="2"/>
              <a:buChar char="§"/>
            </a:pPr>
            <a:r>
              <a:rPr lang="en-US" sz="1400" dirty="0"/>
              <a:t>Introduce new characters</a:t>
            </a:r>
          </a:p>
          <a:p>
            <a:pPr lvl="3">
              <a:buClr>
                <a:srgbClr val="9F3748"/>
              </a:buClr>
              <a:buFont typeface="Wingdings" panose="05000000000000000000" pitchFamily="2" charset="2"/>
              <a:buChar char="§"/>
            </a:pPr>
            <a:r>
              <a:rPr lang="en-US" sz="1400" dirty="0"/>
              <a:t>Announce a book’s release</a:t>
            </a:r>
          </a:p>
          <a:p>
            <a:pPr lvl="3">
              <a:buClr>
                <a:srgbClr val="9F3748"/>
              </a:buClr>
              <a:buFont typeface="Wingdings" panose="05000000000000000000" pitchFamily="2" charset="2"/>
              <a:buChar char="§"/>
            </a:pPr>
            <a:r>
              <a:rPr lang="en-US" sz="1400" dirty="0"/>
              <a:t>Ask for ideas from fans on what you should write your next book about  </a:t>
            </a:r>
          </a:p>
          <a:p>
            <a:pPr lvl="2">
              <a:buClr>
                <a:srgbClr val="9F3748"/>
              </a:buClr>
              <a:buFont typeface="Courier New" panose="02070309020205020404" pitchFamily="49" charset="0"/>
              <a:buChar char="o"/>
            </a:pPr>
            <a:r>
              <a:rPr lang="en-US" sz="1500" dirty="0"/>
              <a:t>Do a pre-recorded video where you answer fan’s questions</a:t>
            </a:r>
          </a:p>
          <a:p>
            <a:pPr lvl="2">
              <a:buClr>
                <a:srgbClr val="9F3748"/>
              </a:buClr>
              <a:buFont typeface="Courier New" panose="02070309020205020404" pitchFamily="49" charset="0"/>
              <a:buChar char="o"/>
            </a:pPr>
            <a:r>
              <a:rPr lang="en-US" sz="1500" dirty="0"/>
              <a:t>Do a Facebook Live A&amp;A from a conference </a:t>
            </a:r>
          </a:p>
          <a:p>
            <a:pPr marL="393192" lvl="1" indent="0">
              <a:buClr>
                <a:srgbClr val="9F3748"/>
              </a:buClr>
              <a:buNone/>
            </a:pPr>
            <a:r>
              <a:rPr lang="en-US" sz="1800" b="1" dirty="0"/>
              <a:t>  </a:t>
            </a:r>
            <a:r>
              <a:rPr lang="en-US" sz="1800" dirty="0"/>
              <a:t>  </a:t>
            </a:r>
          </a:p>
        </p:txBody>
      </p:sp>
    </p:spTree>
    <p:extLst>
      <p:ext uri="{BB962C8B-B14F-4D97-AF65-F5344CB8AC3E}">
        <p14:creationId xmlns:p14="http://schemas.microsoft.com/office/powerpoint/2010/main" val="3813651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FB7363-9C6D-4127-9E60-6852E81BBEBC}"/>
              </a:ext>
            </a:extLst>
          </p:cNvPr>
          <p:cNvPicPr>
            <a:picLocks noChangeAspect="1"/>
          </p:cNvPicPr>
          <p:nvPr/>
        </p:nvPicPr>
        <p:blipFill>
          <a:blip r:embed="rId2"/>
          <a:stretch>
            <a:fillRect/>
          </a:stretch>
        </p:blipFill>
        <p:spPr>
          <a:xfrm>
            <a:off x="0" y="304800"/>
            <a:ext cx="9144000" cy="6477000"/>
          </a:xfrm>
          <a:prstGeom prst="rect">
            <a:avLst/>
          </a:prstGeom>
        </p:spPr>
      </p:pic>
      <p:sp>
        <p:nvSpPr>
          <p:cNvPr id="2" name="Title 1">
            <a:extLst>
              <a:ext uri="{FF2B5EF4-FFF2-40B4-BE49-F238E27FC236}">
                <a16:creationId xmlns:a16="http://schemas.microsoft.com/office/drawing/2014/main" id="{B3540755-C04E-4393-89CB-EADA72C9D3D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A2F7FD9-F764-4ADD-888A-7EE65B466408}"/>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51531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DC2FB6-7F68-4B16-82F4-962102906AED}"/>
              </a:ext>
            </a:extLst>
          </p:cNvPr>
          <p:cNvPicPr>
            <a:picLocks noChangeAspect="1"/>
          </p:cNvPicPr>
          <p:nvPr/>
        </p:nvPicPr>
        <p:blipFill>
          <a:blip r:embed="rId2"/>
          <a:stretch>
            <a:fillRect/>
          </a:stretch>
        </p:blipFill>
        <p:spPr>
          <a:xfrm>
            <a:off x="0" y="381000"/>
            <a:ext cx="9144000" cy="6019800"/>
          </a:xfrm>
          <a:prstGeom prst="rect">
            <a:avLst/>
          </a:prstGeom>
        </p:spPr>
      </p:pic>
      <p:sp>
        <p:nvSpPr>
          <p:cNvPr id="2" name="Title 1">
            <a:extLst>
              <a:ext uri="{FF2B5EF4-FFF2-40B4-BE49-F238E27FC236}">
                <a16:creationId xmlns:a16="http://schemas.microsoft.com/office/drawing/2014/main" id="{60DDF40D-A9E6-438C-9546-9486DBE3608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FB4D4A6-E480-4EC0-ADD3-0236D041E66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69014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067EA-87EF-4DD7-BBC5-CC4A5ABC48FB}"/>
              </a:ext>
            </a:extLst>
          </p:cNvPr>
          <p:cNvSpPr>
            <a:spLocks noGrp="1"/>
          </p:cNvSpPr>
          <p:nvPr>
            <p:ph type="title"/>
          </p:nvPr>
        </p:nvSpPr>
        <p:spPr/>
        <p:txBody>
          <a:bodyPr/>
          <a:lstStyle/>
          <a:p>
            <a:r>
              <a:rPr lang="en-US" dirty="0"/>
              <a:t>WARNING!</a:t>
            </a:r>
          </a:p>
        </p:txBody>
      </p:sp>
      <p:sp>
        <p:nvSpPr>
          <p:cNvPr id="3" name="Content Placeholder 2">
            <a:extLst>
              <a:ext uri="{FF2B5EF4-FFF2-40B4-BE49-F238E27FC236}">
                <a16:creationId xmlns:a16="http://schemas.microsoft.com/office/drawing/2014/main" id="{0D96E786-1264-44B3-A9BF-DC10D89D5C23}"/>
              </a:ext>
            </a:extLst>
          </p:cNvPr>
          <p:cNvSpPr>
            <a:spLocks noGrp="1"/>
          </p:cNvSpPr>
          <p:nvPr>
            <p:ph idx="1"/>
          </p:nvPr>
        </p:nvSpPr>
        <p:spPr/>
        <p:txBody>
          <a:bodyPr>
            <a:normAutofit/>
          </a:bodyPr>
          <a:lstStyle/>
          <a:p>
            <a:r>
              <a:rPr lang="en-US" sz="2400" dirty="0"/>
              <a:t>Going from an unknown author to a well-known author takes work from you, the author.</a:t>
            </a:r>
          </a:p>
          <a:p>
            <a:endParaRPr lang="en-US" sz="2400" dirty="0"/>
          </a:p>
          <a:p>
            <a:r>
              <a:rPr lang="en-US" sz="2400" dirty="0"/>
              <a:t>Writing a book is just a first part, the rest is continuous marketing from either you or someone you hire. If you don’t do the continuous work, you won’t get the sales or the well-known author status. (It’s that simple)</a:t>
            </a:r>
          </a:p>
          <a:p>
            <a:endParaRPr lang="en-US" sz="2400" dirty="0"/>
          </a:p>
          <a:p>
            <a:r>
              <a:rPr lang="en-US" sz="2400" dirty="0"/>
              <a:t>But the most important part is to not get so caught up with expectations that you don’t enjoy the process! </a:t>
            </a:r>
          </a:p>
        </p:txBody>
      </p:sp>
    </p:spTree>
    <p:extLst>
      <p:ext uri="{BB962C8B-B14F-4D97-AF65-F5344CB8AC3E}">
        <p14:creationId xmlns:p14="http://schemas.microsoft.com/office/powerpoint/2010/main" val="2979078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46330-164C-4F8E-ADC6-8585088B1F1F}"/>
              </a:ext>
            </a:extLst>
          </p:cNvPr>
          <p:cNvSpPr>
            <a:spLocks noGrp="1"/>
          </p:cNvSpPr>
          <p:nvPr>
            <p:ph type="title"/>
          </p:nvPr>
        </p:nvSpPr>
        <p:spPr/>
        <p:txBody>
          <a:bodyPr>
            <a:normAutofit/>
          </a:bodyPr>
          <a:lstStyle/>
          <a:p>
            <a:r>
              <a:rPr lang="en-US" dirty="0"/>
              <a:t>How Can Readers Discover You?</a:t>
            </a:r>
          </a:p>
        </p:txBody>
      </p:sp>
      <p:sp>
        <p:nvSpPr>
          <p:cNvPr id="3" name="Content Placeholder 2">
            <a:extLst>
              <a:ext uri="{FF2B5EF4-FFF2-40B4-BE49-F238E27FC236}">
                <a16:creationId xmlns:a16="http://schemas.microsoft.com/office/drawing/2014/main" id="{179AAE14-1E8A-4562-9DC8-E26AB93757DC}"/>
              </a:ext>
            </a:extLst>
          </p:cNvPr>
          <p:cNvSpPr>
            <a:spLocks noGrp="1"/>
          </p:cNvSpPr>
          <p:nvPr>
            <p:ph idx="1"/>
          </p:nvPr>
        </p:nvSpPr>
        <p:spPr/>
        <p:txBody>
          <a:bodyPr/>
          <a:lstStyle/>
          <a:p>
            <a:pPr>
              <a:buClr>
                <a:srgbClr val="9F3748"/>
              </a:buClr>
              <a:buFont typeface="Arial" panose="020B0604020202020204" pitchFamily="34" charset="0"/>
              <a:buChar char="•"/>
            </a:pPr>
            <a:r>
              <a:rPr lang="en-US" sz="1800" dirty="0"/>
              <a:t>BookBub</a:t>
            </a:r>
          </a:p>
          <a:p>
            <a:pPr>
              <a:buClr>
                <a:srgbClr val="9F3748"/>
              </a:buClr>
              <a:buFont typeface="Arial" panose="020B0604020202020204" pitchFamily="34" charset="0"/>
              <a:buChar char="•"/>
            </a:pPr>
            <a:r>
              <a:rPr lang="en-US" sz="1800" dirty="0"/>
              <a:t>Recommendations from Friends and Family</a:t>
            </a:r>
          </a:p>
          <a:p>
            <a:pPr>
              <a:buClr>
                <a:srgbClr val="9F3748"/>
              </a:buClr>
              <a:buFont typeface="Arial" panose="020B0604020202020204" pitchFamily="34" charset="0"/>
              <a:buChar char="•"/>
            </a:pPr>
            <a:r>
              <a:rPr lang="en-US" sz="1800" dirty="0"/>
              <a:t>Recommendations from Authors they follow</a:t>
            </a:r>
          </a:p>
          <a:p>
            <a:pPr>
              <a:buClr>
                <a:srgbClr val="9F3748"/>
              </a:buClr>
              <a:buFont typeface="Arial" panose="020B0604020202020204" pitchFamily="34" charset="0"/>
              <a:buChar char="•"/>
            </a:pPr>
            <a:r>
              <a:rPr lang="en-US" sz="1800" dirty="0"/>
              <a:t>Launch a Facebook group with other authors to announce new releases, hold monthly joint giveaways, etc.</a:t>
            </a:r>
          </a:p>
          <a:p>
            <a:pPr>
              <a:buClr>
                <a:srgbClr val="9F3748"/>
              </a:buClr>
              <a:buFont typeface="Arial" panose="020B0604020202020204" pitchFamily="34" charset="0"/>
              <a:buChar char="•"/>
            </a:pPr>
            <a:r>
              <a:rPr lang="en-US" sz="1800" dirty="0">
                <a:hlinkClick r:id="rId2"/>
              </a:rPr>
              <a:t>https://insights.bookbub.com/new-release-marketing-examples-we-love/</a:t>
            </a:r>
            <a:endParaRPr lang="en-US" sz="1800" dirty="0"/>
          </a:p>
          <a:p>
            <a:pPr>
              <a:buClr>
                <a:srgbClr val="9F3748"/>
              </a:buClr>
              <a:buFont typeface="Arial" panose="020B0604020202020204" pitchFamily="34" charset="0"/>
              <a:buChar char="•"/>
            </a:pPr>
            <a:r>
              <a:rPr lang="en-US" sz="1800" dirty="0"/>
              <a:t>Partner with relevant local organizations</a:t>
            </a:r>
          </a:p>
          <a:p>
            <a:pPr lvl="1">
              <a:buClr>
                <a:srgbClr val="9F3748"/>
              </a:buClr>
              <a:buFont typeface="Courier New" panose="02070309020205020404" pitchFamily="49" charset="0"/>
              <a:buChar char="o"/>
            </a:pPr>
            <a:r>
              <a:rPr lang="en-US" sz="1600" dirty="0"/>
              <a:t>Children’s/YA authors coordinate with local schools or PTA’s to appear at events</a:t>
            </a:r>
          </a:p>
          <a:p>
            <a:pPr lvl="1">
              <a:buClr>
                <a:srgbClr val="9F3748"/>
              </a:buClr>
              <a:buFont typeface="Courier New" panose="02070309020205020404" pitchFamily="49" charset="0"/>
              <a:buChar char="o"/>
            </a:pPr>
            <a:r>
              <a:rPr lang="en-US" sz="1600" dirty="0"/>
              <a:t>For a sci-fi book, host a signing at a sci-fi convention</a:t>
            </a:r>
          </a:p>
          <a:p>
            <a:pPr lvl="1">
              <a:buClr>
                <a:srgbClr val="9F3748"/>
              </a:buClr>
              <a:buFont typeface="Courier New" panose="02070309020205020404" pitchFamily="49" charset="0"/>
              <a:buChar char="o"/>
            </a:pPr>
            <a:r>
              <a:rPr lang="en-US" sz="1600" dirty="0"/>
              <a:t>If your story takes place at a particular location, run a promotion with that location</a:t>
            </a:r>
          </a:p>
          <a:p>
            <a:pPr lvl="1">
              <a:buClr>
                <a:srgbClr val="9F3748"/>
              </a:buClr>
              <a:buFont typeface="Courier New" panose="02070309020205020404" pitchFamily="49" charset="0"/>
              <a:buChar char="o"/>
            </a:pPr>
            <a:r>
              <a:rPr lang="en-US" sz="1600" dirty="0"/>
              <a:t>Etc. </a:t>
            </a:r>
          </a:p>
          <a:p>
            <a:pPr>
              <a:buClr>
                <a:srgbClr val="9F3748"/>
              </a:buClr>
              <a:buFont typeface="Arial" panose="020B0604020202020204" pitchFamily="34" charset="0"/>
              <a:buChar char="•"/>
            </a:pPr>
            <a:r>
              <a:rPr lang="en-US" sz="1800" dirty="0"/>
              <a:t>   </a:t>
            </a:r>
          </a:p>
          <a:p>
            <a:pPr lvl="1">
              <a:buClr>
                <a:srgbClr val="9F3748"/>
              </a:buCl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333646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3A7BA0-5F3A-4FF1-B1B4-64585530C447}"/>
              </a:ext>
            </a:extLst>
          </p:cNvPr>
          <p:cNvPicPr>
            <a:picLocks noChangeAspect="1"/>
          </p:cNvPicPr>
          <p:nvPr/>
        </p:nvPicPr>
        <p:blipFill>
          <a:blip r:embed="rId2"/>
          <a:stretch>
            <a:fillRect/>
          </a:stretch>
        </p:blipFill>
        <p:spPr>
          <a:xfrm>
            <a:off x="0" y="381000"/>
            <a:ext cx="9144000" cy="6248400"/>
          </a:xfrm>
          <a:prstGeom prst="rect">
            <a:avLst/>
          </a:prstGeom>
        </p:spPr>
      </p:pic>
      <p:sp>
        <p:nvSpPr>
          <p:cNvPr id="2" name="Title 1">
            <a:extLst>
              <a:ext uri="{FF2B5EF4-FFF2-40B4-BE49-F238E27FC236}">
                <a16:creationId xmlns:a16="http://schemas.microsoft.com/office/drawing/2014/main" id="{367691B7-6928-43F7-A6AF-6D5E3E4A9A3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3314CFB-80B3-487C-847C-78B46E63E37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95420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6B2F64-AAC4-4346-B82F-6C7E275BBB09}"/>
              </a:ext>
            </a:extLst>
          </p:cNvPr>
          <p:cNvPicPr>
            <a:picLocks noChangeAspect="1"/>
          </p:cNvPicPr>
          <p:nvPr/>
        </p:nvPicPr>
        <p:blipFill>
          <a:blip r:embed="rId2"/>
          <a:stretch>
            <a:fillRect/>
          </a:stretch>
        </p:blipFill>
        <p:spPr>
          <a:xfrm>
            <a:off x="0" y="152400"/>
            <a:ext cx="9144000" cy="7010400"/>
          </a:xfrm>
          <a:prstGeom prst="rect">
            <a:avLst/>
          </a:prstGeom>
        </p:spPr>
      </p:pic>
      <p:sp>
        <p:nvSpPr>
          <p:cNvPr id="2" name="Title 1">
            <a:extLst>
              <a:ext uri="{FF2B5EF4-FFF2-40B4-BE49-F238E27FC236}">
                <a16:creationId xmlns:a16="http://schemas.microsoft.com/office/drawing/2014/main" id="{86FDFAC9-558C-4373-A786-1E7D4723CCD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E6F08C7-FE64-41A0-8A95-862337AE73A6}"/>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983665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4388-F830-44FC-B6B4-E5ED8E8064D7}"/>
              </a:ext>
            </a:extLst>
          </p:cNvPr>
          <p:cNvSpPr>
            <a:spLocks noGrp="1"/>
          </p:cNvSpPr>
          <p:nvPr>
            <p:ph type="title"/>
          </p:nvPr>
        </p:nvSpPr>
        <p:spPr/>
        <p:txBody>
          <a:bodyPr>
            <a:normAutofit/>
          </a:bodyPr>
          <a:lstStyle/>
          <a:p>
            <a:pPr algn="ctr"/>
            <a:r>
              <a:rPr lang="en-US" dirty="0"/>
              <a:t>Boots on the Ground</a:t>
            </a:r>
          </a:p>
        </p:txBody>
      </p:sp>
      <p:sp>
        <p:nvSpPr>
          <p:cNvPr id="3" name="Content Placeholder 2">
            <a:extLst>
              <a:ext uri="{FF2B5EF4-FFF2-40B4-BE49-F238E27FC236}">
                <a16:creationId xmlns:a16="http://schemas.microsoft.com/office/drawing/2014/main" id="{8435CCE1-5480-4D3D-AB7F-CE137C563D5B}"/>
              </a:ext>
            </a:extLst>
          </p:cNvPr>
          <p:cNvSpPr>
            <a:spLocks noGrp="1"/>
          </p:cNvSpPr>
          <p:nvPr>
            <p:ph idx="1"/>
          </p:nvPr>
        </p:nvSpPr>
        <p:spPr>
          <a:xfrm>
            <a:off x="314325" y="1935479"/>
            <a:ext cx="8229600" cy="4389120"/>
          </a:xfrm>
        </p:spPr>
        <p:txBody>
          <a:bodyPr>
            <a:normAutofit/>
          </a:bodyPr>
          <a:lstStyle/>
          <a:p>
            <a:pPr>
              <a:buClr>
                <a:srgbClr val="9F3748"/>
              </a:buClr>
              <a:buFont typeface="Arial" panose="020B0604020202020204" pitchFamily="34" charset="0"/>
              <a:buChar char="•"/>
            </a:pPr>
            <a:r>
              <a:rPr lang="en-US" sz="1800" dirty="0"/>
              <a:t>Getting “out there” for people to meet you and learn about you and your books</a:t>
            </a:r>
          </a:p>
          <a:p>
            <a:pPr>
              <a:buClr>
                <a:srgbClr val="9F3748"/>
              </a:buClr>
              <a:buFont typeface="Arial" panose="020B0604020202020204" pitchFamily="34" charset="0"/>
              <a:buChar char="•"/>
            </a:pPr>
            <a:r>
              <a:rPr lang="en-US" sz="1800" dirty="0"/>
              <a:t>IPG’s (our print distributor) trade sales manager said that authors and publishers who put “Boots on the Ground” help them in selling our books. The stronger brand an author has, the stronger sales pitch distributors can make. </a:t>
            </a:r>
          </a:p>
          <a:p>
            <a:pPr>
              <a:buClr>
                <a:srgbClr val="9F3748"/>
              </a:buClr>
              <a:buFont typeface="Arial" panose="020B0604020202020204" pitchFamily="34" charset="0"/>
              <a:buChar char="•"/>
            </a:pPr>
            <a:r>
              <a:rPr lang="en-US" sz="1800" dirty="0"/>
              <a:t>Participate on panels you’re invited to</a:t>
            </a:r>
          </a:p>
          <a:p>
            <a:pPr>
              <a:buClr>
                <a:srgbClr val="9F3748"/>
              </a:buClr>
              <a:buFont typeface="Arial" panose="020B0604020202020204" pitchFamily="34" charset="0"/>
              <a:buChar char="•"/>
            </a:pPr>
            <a:r>
              <a:rPr lang="en-US" sz="1800" dirty="0"/>
              <a:t>Do book signings at bookstores or conferences</a:t>
            </a:r>
          </a:p>
          <a:p>
            <a:pPr>
              <a:buClr>
                <a:srgbClr val="9F3748"/>
              </a:buClr>
              <a:buFont typeface="Arial" panose="020B0604020202020204" pitchFamily="34" charset="0"/>
              <a:buChar char="•"/>
            </a:pPr>
            <a:r>
              <a:rPr lang="en-US" sz="1800" dirty="0"/>
              <a:t>Give a talk at a relevant conference</a:t>
            </a:r>
          </a:p>
          <a:p>
            <a:pPr>
              <a:buClr>
                <a:srgbClr val="9F3748"/>
              </a:buClr>
              <a:buFont typeface="Arial" panose="020B0604020202020204" pitchFamily="34" charset="0"/>
              <a:buChar char="•"/>
            </a:pPr>
            <a:r>
              <a:rPr lang="en-US" sz="1800" dirty="0"/>
              <a:t>Be creative</a:t>
            </a:r>
          </a:p>
          <a:p>
            <a:pPr lvl="1">
              <a:buClr>
                <a:srgbClr val="9F3748"/>
              </a:buClr>
              <a:buFont typeface="Courier New" panose="02070309020205020404" pitchFamily="49" charset="0"/>
              <a:buChar char="o"/>
            </a:pPr>
            <a:r>
              <a:rPr lang="en-US" sz="1800" dirty="0"/>
              <a:t>To help launch her book </a:t>
            </a:r>
            <a:r>
              <a:rPr lang="en-US" sz="1800" i="1" dirty="0"/>
              <a:t>SoulStroller</a:t>
            </a:r>
            <a:r>
              <a:rPr lang="en-US" sz="1800" dirty="0"/>
              <a:t>, Kayce Stevens Hughlett had cookies made in the shape of flipflops (from the cover of her book) and brought them to bookstores along with a copy of her book. </a:t>
            </a:r>
          </a:p>
          <a:p>
            <a:pPr lvl="1">
              <a:buClr>
                <a:srgbClr val="9F3748"/>
              </a:buClr>
              <a:buFont typeface="Courier New" panose="02070309020205020404" pitchFamily="49" charset="0"/>
              <a:buChar char="o"/>
            </a:pPr>
            <a:r>
              <a:rPr lang="en-US" sz="1800" dirty="0"/>
              <a:t>When illustrator Ed Pokoj does book signings for the book </a:t>
            </a:r>
            <a:r>
              <a:rPr lang="en-US" sz="1800" i="1" dirty="0"/>
              <a:t>What Does a Princess Really Look Like,</a:t>
            </a:r>
            <a:r>
              <a:rPr lang="en-US" sz="1800" dirty="0"/>
              <a:t> he does an illustration for his signature. </a:t>
            </a:r>
          </a:p>
          <a:p>
            <a:pPr lvl="1">
              <a:buClr>
                <a:srgbClr val="9F3748"/>
              </a:buClr>
              <a:buFont typeface="Arial" panose="020B0604020202020204" pitchFamily="34" charset="0"/>
              <a:buChar char="•"/>
            </a:pPr>
            <a:endParaRPr lang="en-US" sz="2000" dirty="0"/>
          </a:p>
          <a:p>
            <a:pPr lvl="1">
              <a:buClr>
                <a:srgbClr val="9F3748"/>
              </a:buClr>
              <a:buFont typeface="Arial" panose="020B0604020202020204" pitchFamily="34" charset="0"/>
              <a:buChar char="•"/>
            </a:pPr>
            <a:endParaRPr lang="en-US" sz="1800" dirty="0"/>
          </a:p>
        </p:txBody>
      </p:sp>
    </p:spTree>
    <p:extLst>
      <p:ext uri="{BB962C8B-B14F-4D97-AF65-F5344CB8AC3E}">
        <p14:creationId xmlns:p14="http://schemas.microsoft.com/office/powerpoint/2010/main" val="684306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814F4-8B0B-41BB-8324-353F265BAA59}"/>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828D93D8-14E1-4E07-A610-2E95380441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609600"/>
            <a:ext cx="7086600" cy="5715000"/>
          </a:xfrm>
        </p:spPr>
      </p:pic>
    </p:spTree>
    <p:extLst>
      <p:ext uri="{BB962C8B-B14F-4D97-AF65-F5344CB8AC3E}">
        <p14:creationId xmlns:p14="http://schemas.microsoft.com/office/powerpoint/2010/main" val="3360603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4388-F830-44FC-B6B4-E5ED8E8064D7}"/>
              </a:ext>
            </a:extLst>
          </p:cNvPr>
          <p:cNvSpPr>
            <a:spLocks noGrp="1"/>
          </p:cNvSpPr>
          <p:nvPr>
            <p:ph type="title"/>
          </p:nvPr>
        </p:nvSpPr>
        <p:spPr/>
        <p:txBody>
          <a:bodyPr>
            <a:normAutofit/>
          </a:bodyPr>
          <a:lstStyle/>
          <a:p>
            <a:pPr algn="ctr"/>
            <a:r>
              <a:rPr lang="en-US" dirty="0"/>
              <a:t>Boots on the Ground </a:t>
            </a:r>
            <a:r>
              <a:rPr lang="en-US" sz="1800" dirty="0"/>
              <a:t>cont’d</a:t>
            </a:r>
            <a:endParaRPr lang="en-US" dirty="0"/>
          </a:p>
        </p:txBody>
      </p:sp>
      <p:sp>
        <p:nvSpPr>
          <p:cNvPr id="3" name="Content Placeholder 2">
            <a:extLst>
              <a:ext uri="{FF2B5EF4-FFF2-40B4-BE49-F238E27FC236}">
                <a16:creationId xmlns:a16="http://schemas.microsoft.com/office/drawing/2014/main" id="{8435CCE1-5480-4D3D-AB7F-CE137C563D5B}"/>
              </a:ext>
            </a:extLst>
          </p:cNvPr>
          <p:cNvSpPr>
            <a:spLocks noGrp="1"/>
          </p:cNvSpPr>
          <p:nvPr>
            <p:ph idx="1"/>
          </p:nvPr>
        </p:nvSpPr>
        <p:spPr>
          <a:xfrm>
            <a:off x="314325" y="1935479"/>
            <a:ext cx="8229600" cy="4389120"/>
          </a:xfrm>
        </p:spPr>
        <p:txBody>
          <a:bodyPr>
            <a:normAutofit/>
          </a:bodyPr>
          <a:lstStyle/>
          <a:p>
            <a:pPr>
              <a:buClr>
                <a:srgbClr val="9F3748"/>
              </a:buClr>
              <a:buFont typeface="Arial" panose="020B0604020202020204" pitchFamily="34" charset="0"/>
              <a:buChar char="•"/>
            </a:pPr>
            <a:r>
              <a:rPr lang="en-US" sz="1800" dirty="0"/>
              <a:t>WriteLife author Tina Zion does workshops all around the world on her books, </a:t>
            </a:r>
            <a:r>
              <a:rPr lang="en-US" sz="1800" i="1" dirty="0"/>
              <a:t>Become a Medical Intuitive, Advanced Medical Intuition, and Reiki and Your Intuition</a:t>
            </a:r>
          </a:p>
          <a:p>
            <a:pPr>
              <a:buClr>
                <a:srgbClr val="9F3748"/>
              </a:buClr>
              <a:buFont typeface="Arial" panose="020B0604020202020204" pitchFamily="34" charset="0"/>
              <a:buChar char="•"/>
            </a:pPr>
            <a:r>
              <a:rPr lang="en-US" sz="1800" dirty="0"/>
              <a:t>WriteLife author Nina </a:t>
            </a:r>
            <a:r>
              <a:rPr lang="en-US" sz="1800" dirty="0" err="1"/>
              <a:t>Norstrom</a:t>
            </a:r>
            <a:r>
              <a:rPr lang="en-US" sz="1800" dirty="0"/>
              <a:t> teaches at prisons with her workbook </a:t>
            </a:r>
            <a:r>
              <a:rPr lang="en-US" sz="1800" i="1" dirty="0"/>
              <a:t>Mirror, Mirror, on the Wall, Where Does My Self-Love Fall</a:t>
            </a:r>
          </a:p>
          <a:p>
            <a:pPr>
              <a:buClr>
                <a:srgbClr val="9F3748"/>
              </a:buClr>
              <a:buFont typeface="Arial" panose="020B0604020202020204" pitchFamily="34" charset="0"/>
              <a:buChar char="•"/>
            </a:pPr>
            <a:r>
              <a:rPr lang="en-US" sz="1800" dirty="0"/>
              <a:t>BQB Author Geanna Culbertson is continually creating tours to bookstores, schools, and book festivals for presenting, signing, and talking about her </a:t>
            </a:r>
            <a:r>
              <a:rPr lang="en-US" sz="1800" i="1" dirty="0"/>
              <a:t>Crisanta Knight Series</a:t>
            </a:r>
          </a:p>
          <a:p>
            <a:pPr>
              <a:buClr>
                <a:srgbClr val="9F3748"/>
              </a:buClr>
              <a:buFont typeface="Arial" panose="020B0604020202020204" pitchFamily="34" charset="0"/>
              <a:buChar char="•"/>
            </a:pPr>
            <a:r>
              <a:rPr lang="en-US" sz="1800" dirty="0"/>
              <a:t>BQB Author Mark Loewen has a very strong social media campaign for his </a:t>
            </a:r>
            <a:r>
              <a:rPr lang="en-US" sz="1800" i="1" dirty="0"/>
              <a:t>Brave Like a Girl series </a:t>
            </a:r>
            <a:r>
              <a:rPr lang="en-US" sz="1800" dirty="0"/>
              <a:t>which Includes the children’s picture book </a:t>
            </a:r>
            <a:r>
              <a:rPr lang="en-US" sz="1800" i="1" dirty="0"/>
              <a:t>What Does a Princess Really Look Like.</a:t>
            </a:r>
            <a:r>
              <a:rPr lang="en-US" sz="1800" dirty="0"/>
              <a:t> </a:t>
            </a:r>
          </a:p>
          <a:p>
            <a:pPr>
              <a:buClr>
                <a:srgbClr val="9F3748"/>
              </a:buClr>
              <a:buFont typeface="Arial" panose="020B0604020202020204" pitchFamily="34" charset="0"/>
              <a:buChar char="•"/>
            </a:pPr>
            <a:r>
              <a:rPr lang="en-US" sz="1800" dirty="0"/>
              <a:t>BQB author Sharon </a:t>
            </a:r>
            <a:r>
              <a:rPr lang="en-US" sz="1800" dirty="0" err="1"/>
              <a:t>Phennah</a:t>
            </a:r>
            <a:r>
              <a:rPr lang="en-US" sz="1800" dirty="0"/>
              <a:t> helped make the BookBub Promotion of her book </a:t>
            </a:r>
            <a:r>
              <a:rPr lang="en-US" sz="1800" i="1" dirty="0"/>
              <a:t>You Can’t Iron a Wrinkled Birthday Suit </a:t>
            </a:r>
            <a:r>
              <a:rPr lang="en-US" sz="1800" dirty="0"/>
              <a:t>successful with additional promotion </a:t>
            </a:r>
          </a:p>
          <a:p>
            <a:pPr lvl="1">
              <a:buClr>
                <a:srgbClr val="9F3748"/>
              </a:buClr>
              <a:buFont typeface="Arial" panose="020B0604020202020204" pitchFamily="34" charset="0"/>
              <a:buChar char="•"/>
            </a:pPr>
            <a:endParaRPr lang="en-US" sz="2000" dirty="0"/>
          </a:p>
          <a:p>
            <a:pPr lvl="1">
              <a:buClr>
                <a:srgbClr val="9F3748"/>
              </a:buClr>
              <a:buFont typeface="Arial" panose="020B0604020202020204" pitchFamily="34" charset="0"/>
              <a:buChar char="•"/>
            </a:pPr>
            <a:endParaRPr lang="en-US" sz="1800" dirty="0"/>
          </a:p>
        </p:txBody>
      </p:sp>
    </p:spTree>
    <p:extLst>
      <p:ext uri="{BB962C8B-B14F-4D97-AF65-F5344CB8AC3E}">
        <p14:creationId xmlns:p14="http://schemas.microsoft.com/office/powerpoint/2010/main" val="3018379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A937F-9624-414F-989E-8DA16566420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310934-9ED3-432F-8DC1-12E78B229DA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1A31EC0-E90B-4EAF-A39D-42B3169C13B3}"/>
              </a:ext>
            </a:extLst>
          </p:cNvPr>
          <p:cNvPicPr>
            <a:picLocks noChangeAspect="1"/>
          </p:cNvPicPr>
          <p:nvPr/>
        </p:nvPicPr>
        <p:blipFill>
          <a:blip r:embed="rId2"/>
          <a:stretch>
            <a:fillRect/>
          </a:stretch>
        </p:blipFill>
        <p:spPr>
          <a:xfrm>
            <a:off x="0" y="228600"/>
            <a:ext cx="9144000" cy="5772150"/>
          </a:xfrm>
          <a:prstGeom prst="rect">
            <a:avLst/>
          </a:prstGeom>
        </p:spPr>
      </p:pic>
    </p:spTree>
    <p:extLst>
      <p:ext uri="{BB962C8B-B14F-4D97-AF65-F5344CB8AC3E}">
        <p14:creationId xmlns:p14="http://schemas.microsoft.com/office/powerpoint/2010/main" val="2138816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C51D-F7FF-4E31-B96F-69F6A15A5972}"/>
              </a:ext>
            </a:extLst>
          </p:cNvPr>
          <p:cNvSpPr>
            <a:spLocks noGrp="1"/>
          </p:cNvSpPr>
          <p:nvPr>
            <p:ph type="title"/>
          </p:nvPr>
        </p:nvSpPr>
        <p:spPr/>
        <p:txBody>
          <a:bodyPr>
            <a:normAutofit/>
          </a:bodyPr>
          <a:lstStyle/>
          <a:p>
            <a:r>
              <a:rPr lang="en-US" sz="4400" dirty="0"/>
              <a:t>The Importance of a Marketing Plan</a:t>
            </a:r>
          </a:p>
        </p:txBody>
      </p:sp>
      <p:sp>
        <p:nvSpPr>
          <p:cNvPr id="3" name="Content Placeholder 2">
            <a:extLst>
              <a:ext uri="{FF2B5EF4-FFF2-40B4-BE49-F238E27FC236}">
                <a16:creationId xmlns:a16="http://schemas.microsoft.com/office/drawing/2014/main" id="{85244A25-5454-42BC-87BC-DB6F9102524A}"/>
              </a:ext>
            </a:extLst>
          </p:cNvPr>
          <p:cNvSpPr>
            <a:spLocks noGrp="1"/>
          </p:cNvSpPr>
          <p:nvPr>
            <p:ph idx="1"/>
          </p:nvPr>
        </p:nvSpPr>
        <p:spPr/>
        <p:txBody>
          <a:bodyPr/>
          <a:lstStyle/>
          <a:p>
            <a:pPr>
              <a:buClr>
                <a:srgbClr val="9F3748"/>
              </a:buClr>
              <a:buFont typeface="Arial" panose="020B0604020202020204" pitchFamily="34" charset="0"/>
              <a:buChar char="•"/>
            </a:pPr>
            <a:r>
              <a:rPr lang="en-US" dirty="0"/>
              <a:t>Without planning, it won’t happen</a:t>
            </a:r>
          </a:p>
          <a:p>
            <a:pPr>
              <a:buClr>
                <a:srgbClr val="9F3748"/>
              </a:buClr>
              <a:buFont typeface="Arial" panose="020B0604020202020204" pitchFamily="34" charset="0"/>
              <a:buChar char="•"/>
            </a:pPr>
            <a:r>
              <a:rPr lang="en-US" dirty="0"/>
              <a:t>Get it in writing</a:t>
            </a:r>
          </a:p>
          <a:p>
            <a:pPr>
              <a:buClr>
                <a:srgbClr val="9F3748"/>
              </a:buClr>
              <a:buFont typeface="Arial" panose="020B0604020202020204" pitchFamily="34" charset="0"/>
              <a:buChar char="•"/>
            </a:pPr>
            <a:r>
              <a:rPr lang="en-US" dirty="0"/>
              <a:t>Put it into a calendar</a:t>
            </a:r>
          </a:p>
          <a:p>
            <a:pPr>
              <a:buClr>
                <a:srgbClr val="9F3748"/>
              </a:buClr>
              <a:buFont typeface="Arial" panose="020B0604020202020204" pitchFamily="34" charset="0"/>
              <a:buChar char="•"/>
            </a:pPr>
            <a:r>
              <a:rPr lang="en-US" dirty="0"/>
              <a:t>Creating a marketing plan helps start the creative process of thinking of things you can do and ways you can do it</a:t>
            </a:r>
          </a:p>
          <a:p>
            <a:pPr>
              <a:buClr>
                <a:srgbClr val="9F3748"/>
              </a:buClr>
              <a:buFont typeface="Arial" panose="020B0604020202020204" pitchFamily="34" charset="0"/>
              <a:buChar char="•"/>
            </a:pPr>
            <a:r>
              <a:rPr lang="en-US" dirty="0"/>
              <a:t>It puts you in the mindset of being an author</a:t>
            </a:r>
          </a:p>
          <a:p>
            <a:pPr>
              <a:buClr>
                <a:srgbClr val="9F3748"/>
              </a:buClr>
              <a:buFont typeface="Arial" panose="020B0604020202020204" pitchFamily="34" charset="0"/>
              <a:buChar char="•"/>
            </a:pPr>
            <a:endParaRPr lang="en-US" dirty="0"/>
          </a:p>
        </p:txBody>
      </p:sp>
    </p:spTree>
    <p:extLst>
      <p:ext uri="{BB962C8B-B14F-4D97-AF65-F5344CB8AC3E}">
        <p14:creationId xmlns:p14="http://schemas.microsoft.com/office/powerpoint/2010/main" val="1669482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CB966-19DE-4C45-BC24-75FB18183550}"/>
              </a:ext>
            </a:extLst>
          </p:cNvPr>
          <p:cNvSpPr>
            <a:spLocks noGrp="1"/>
          </p:cNvSpPr>
          <p:nvPr>
            <p:ph type="title"/>
          </p:nvPr>
        </p:nvSpPr>
        <p:spPr/>
        <p:txBody>
          <a:bodyPr/>
          <a:lstStyle/>
          <a:p>
            <a:r>
              <a:rPr lang="en-US" dirty="0"/>
              <a:t>Working with BQB/WriteLife</a:t>
            </a:r>
          </a:p>
        </p:txBody>
      </p:sp>
      <p:sp>
        <p:nvSpPr>
          <p:cNvPr id="3" name="Content Placeholder 2">
            <a:extLst>
              <a:ext uri="{FF2B5EF4-FFF2-40B4-BE49-F238E27FC236}">
                <a16:creationId xmlns:a16="http://schemas.microsoft.com/office/drawing/2014/main" id="{D68F66F5-EE78-4CA7-B75D-E61D51B30D15}"/>
              </a:ext>
            </a:extLst>
          </p:cNvPr>
          <p:cNvSpPr>
            <a:spLocks noGrp="1"/>
          </p:cNvSpPr>
          <p:nvPr>
            <p:ph idx="1"/>
          </p:nvPr>
        </p:nvSpPr>
        <p:spPr/>
        <p:txBody>
          <a:bodyPr/>
          <a:lstStyle/>
          <a:p>
            <a:pPr>
              <a:buClr>
                <a:srgbClr val="9F3748"/>
              </a:buClr>
              <a:buFont typeface="Arial" panose="020B0604020202020204" pitchFamily="34" charset="0"/>
              <a:buChar char="•"/>
            </a:pPr>
            <a:r>
              <a:rPr lang="en-US" dirty="0"/>
              <a:t>When we secure a BookBub promotion, help spread the news of the sale</a:t>
            </a:r>
          </a:p>
          <a:p>
            <a:pPr>
              <a:buClr>
                <a:srgbClr val="9F3748"/>
              </a:buClr>
              <a:buFont typeface="Arial" panose="020B0604020202020204" pitchFamily="34" charset="0"/>
              <a:buChar char="•"/>
            </a:pPr>
            <a:r>
              <a:rPr lang="en-US" dirty="0"/>
              <a:t>Attend our monthly webinars and use the information to learn and grow </a:t>
            </a:r>
          </a:p>
          <a:p>
            <a:pPr>
              <a:buClr>
                <a:srgbClr val="9F3748"/>
              </a:buClr>
              <a:buFont typeface="Arial" panose="020B0604020202020204" pitchFamily="34" charset="0"/>
              <a:buChar char="•"/>
            </a:pPr>
            <a:r>
              <a:rPr lang="en-US" dirty="0"/>
              <a:t>Use the training we provide on our author portal</a:t>
            </a:r>
          </a:p>
          <a:p>
            <a:pPr>
              <a:buClr>
                <a:srgbClr val="9F3748"/>
              </a:buClr>
              <a:buFont typeface="Arial" panose="020B0604020202020204" pitchFamily="34" charset="0"/>
              <a:buChar char="•"/>
            </a:pPr>
            <a:r>
              <a:rPr lang="en-US" dirty="0"/>
              <a:t>Take advantage of the participation opportunities we provide at book festivals and shows</a:t>
            </a:r>
          </a:p>
          <a:p>
            <a:pPr>
              <a:buClr>
                <a:srgbClr val="9F3748"/>
              </a:buClr>
              <a:buFont typeface="Arial" panose="020B0604020202020204" pitchFamily="34" charset="0"/>
              <a:buChar char="•"/>
            </a:pPr>
            <a:r>
              <a:rPr lang="en-US" dirty="0"/>
              <a:t>When we open new content opportunities, (i.e. audiobooks), make sure you participate </a:t>
            </a:r>
          </a:p>
          <a:p>
            <a:pPr>
              <a:buClr>
                <a:srgbClr val="9F3748"/>
              </a:buClr>
              <a:buFont typeface="Arial" panose="020B0604020202020204" pitchFamily="34" charset="0"/>
              <a:buChar char="•"/>
            </a:pPr>
            <a:endParaRPr lang="en-US" dirty="0"/>
          </a:p>
        </p:txBody>
      </p:sp>
    </p:spTree>
    <p:extLst>
      <p:ext uri="{BB962C8B-B14F-4D97-AF65-F5344CB8AC3E}">
        <p14:creationId xmlns:p14="http://schemas.microsoft.com/office/powerpoint/2010/main" val="2621764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34E2-7F67-4CE2-8AC7-863BFC8672FC}"/>
              </a:ext>
            </a:extLst>
          </p:cNvPr>
          <p:cNvSpPr>
            <a:spLocks noGrp="1"/>
          </p:cNvSpPr>
          <p:nvPr>
            <p:ph type="title"/>
          </p:nvPr>
        </p:nvSpPr>
        <p:spPr>
          <a:xfrm flipV="1">
            <a:off x="457200" y="658369"/>
            <a:ext cx="8229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96642509-A2F9-466F-AC9E-E2D18ACD3900}"/>
              </a:ext>
            </a:extLst>
          </p:cNvPr>
          <p:cNvSpPr>
            <a:spLocks noGrp="1"/>
          </p:cNvSpPr>
          <p:nvPr>
            <p:ph idx="1"/>
          </p:nvPr>
        </p:nvSpPr>
        <p:spPr>
          <a:xfrm>
            <a:off x="457200" y="914400"/>
            <a:ext cx="8229600" cy="5410200"/>
          </a:xfrm>
        </p:spPr>
        <p:txBody>
          <a:bodyPr/>
          <a:lstStyle/>
          <a:p>
            <a:endParaRPr lang="en-US" dirty="0"/>
          </a:p>
          <a:p>
            <a:endParaRPr lang="en-US" dirty="0"/>
          </a:p>
          <a:p>
            <a:pPr algn="ctr"/>
            <a:r>
              <a:rPr lang="en-US" dirty="0"/>
              <a:t>MOST IMPORTANT TAKEAWAY FOR TODAY –</a:t>
            </a:r>
          </a:p>
          <a:p>
            <a:pPr algn="ctr"/>
            <a:endParaRPr lang="en-US" dirty="0"/>
          </a:p>
          <a:p>
            <a:pPr algn="ctr"/>
            <a:r>
              <a:rPr lang="en-US" sz="4000" b="1" dirty="0">
                <a:solidFill>
                  <a:srgbClr val="FF0000"/>
                </a:solidFill>
              </a:rPr>
              <a:t>The tools are there. It’s up to you to use them. </a:t>
            </a:r>
          </a:p>
        </p:txBody>
      </p:sp>
    </p:spTree>
    <p:extLst>
      <p:ext uri="{BB962C8B-B14F-4D97-AF65-F5344CB8AC3E}">
        <p14:creationId xmlns:p14="http://schemas.microsoft.com/office/powerpoint/2010/main" val="720199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fontScale="90000"/>
          </a:bodyPr>
          <a:lstStyle/>
          <a:p>
            <a:r>
              <a:rPr lang="en-US" b="1" dirty="0"/>
              <a:t>What We’ll Talk About	</a:t>
            </a:r>
          </a:p>
        </p:txBody>
      </p:sp>
      <p:sp>
        <p:nvSpPr>
          <p:cNvPr id="3" name="Content Placeholder 2"/>
          <p:cNvSpPr>
            <a:spLocks noGrp="1"/>
          </p:cNvSpPr>
          <p:nvPr>
            <p:ph idx="1"/>
          </p:nvPr>
        </p:nvSpPr>
        <p:spPr>
          <a:xfrm>
            <a:off x="457200" y="1447800"/>
            <a:ext cx="8229600" cy="5410200"/>
          </a:xfrm>
        </p:spPr>
        <p:txBody>
          <a:bodyPr>
            <a:normAutofit/>
          </a:bodyPr>
          <a:lstStyle/>
          <a:p>
            <a:pPr lvl="0">
              <a:buClr>
                <a:schemeClr val="accent2">
                  <a:lumMod val="50000"/>
                </a:schemeClr>
              </a:buClr>
              <a:buFont typeface="Arial" pitchFamily="34" charset="0"/>
              <a:buChar char="•"/>
            </a:pPr>
            <a:r>
              <a:rPr lang="en-US" sz="4000" dirty="0"/>
              <a:t>Building Your Brand</a:t>
            </a:r>
          </a:p>
          <a:p>
            <a:pPr lvl="0">
              <a:buClr>
                <a:schemeClr val="accent2">
                  <a:lumMod val="50000"/>
                </a:schemeClr>
              </a:buClr>
              <a:buFont typeface="Arial" pitchFamily="34" charset="0"/>
              <a:buChar char="•"/>
            </a:pPr>
            <a:r>
              <a:rPr lang="en-US" sz="4000" dirty="0"/>
              <a:t>Growing Your Audience in General</a:t>
            </a:r>
          </a:p>
          <a:p>
            <a:pPr>
              <a:buClr>
                <a:schemeClr val="accent2">
                  <a:lumMod val="50000"/>
                </a:schemeClr>
              </a:buClr>
              <a:buFont typeface="Arial" pitchFamily="34" charset="0"/>
              <a:buChar char="•"/>
            </a:pPr>
            <a:r>
              <a:rPr lang="en-US" sz="4000" dirty="0"/>
              <a:t>Building Your Fanbase</a:t>
            </a:r>
          </a:p>
          <a:p>
            <a:pPr>
              <a:buClr>
                <a:schemeClr val="accent2">
                  <a:lumMod val="50000"/>
                </a:schemeClr>
              </a:buClr>
              <a:buFont typeface="Arial" pitchFamily="34" charset="0"/>
              <a:buChar char="•"/>
            </a:pPr>
            <a:r>
              <a:rPr lang="en-US" sz="4000" dirty="0"/>
              <a:t>Putting Boots on the Ground</a:t>
            </a:r>
          </a:p>
          <a:p>
            <a:pPr lvl="0">
              <a:buClr>
                <a:schemeClr val="accent2">
                  <a:lumMod val="50000"/>
                </a:schemeClr>
              </a:buClr>
              <a:buFont typeface="Arial" pitchFamily="34" charset="0"/>
              <a:buChar char="•"/>
            </a:pPr>
            <a:r>
              <a:rPr lang="en-US" sz="4000" dirty="0"/>
              <a:t>The Importance of Designing and Following a Marketing Plan</a:t>
            </a:r>
          </a:p>
          <a:p>
            <a:pPr lvl="0">
              <a:buClr>
                <a:schemeClr val="accent2">
                  <a:lumMod val="50000"/>
                </a:schemeClr>
              </a:buClr>
              <a:buFont typeface="Arial" pitchFamily="34" charset="0"/>
              <a:buChar char="•"/>
            </a:pPr>
            <a:r>
              <a:rPr lang="en-US" sz="4000" dirty="0"/>
              <a:t>Working With BQB/WriteLife</a:t>
            </a:r>
          </a:p>
          <a:p>
            <a:pPr marL="0" lvl="0" indent="0">
              <a:buClr>
                <a:schemeClr val="accent2">
                  <a:lumMod val="50000"/>
                </a:schemeClr>
              </a:buClr>
              <a:buNone/>
            </a:pPr>
            <a:endParaRPr lang="en-US" sz="4000" dirty="0"/>
          </a:p>
          <a:p>
            <a:pPr lvl="0">
              <a:buClr>
                <a:schemeClr val="accent2">
                  <a:lumMod val="50000"/>
                </a:schemeClr>
              </a:buClr>
              <a:buFont typeface="Arial" pitchFamily="34" charset="0"/>
              <a:buChar char="•"/>
            </a:pPr>
            <a:endParaRPr lang="en-US" sz="4000" dirty="0"/>
          </a:p>
          <a:p>
            <a:pPr lvl="0">
              <a:buClr>
                <a:schemeClr val="accent2">
                  <a:lumMod val="50000"/>
                </a:schemeClr>
              </a:buClr>
              <a:buNone/>
            </a:pPr>
            <a:endParaRPr lang="en-US" sz="2000" dirty="0"/>
          </a:p>
          <a:p>
            <a:endParaRPr lang="en-US" dirty="0"/>
          </a:p>
        </p:txBody>
      </p:sp>
    </p:spTree>
    <p:extLst>
      <p:ext uri="{BB962C8B-B14F-4D97-AF65-F5344CB8AC3E}">
        <p14:creationId xmlns:p14="http://schemas.microsoft.com/office/powerpoint/2010/main" val="4077101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a:t>
            </a:r>
          </a:p>
        </p:txBody>
      </p:sp>
      <p:sp>
        <p:nvSpPr>
          <p:cNvPr id="3" name="Content Placeholder 2"/>
          <p:cNvSpPr>
            <a:spLocks noGrp="1"/>
          </p:cNvSpPr>
          <p:nvPr>
            <p:ph idx="1"/>
          </p:nvPr>
        </p:nvSpPr>
        <p:spPr/>
        <p:txBody>
          <a:bodyPr/>
          <a:lstStyle/>
          <a:p>
            <a:pPr marL="0" indent="0">
              <a:buNone/>
            </a:pPr>
            <a:r>
              <a:rPr lang="en-US" dirty="0"/>
              <a:t>Type any questions in the chat feature here!</a:t>
            </a:r>
          </a:p>
          <a:p>
            <a:endParaRPr lang="en-US" dirty="0"/>
          </a:p>
        </p:txBody>
      </p:sp>
      <p:cxnSp>
        <p:nvCxnSpPr>
          <p:cNvPr id="5" name="Straight Arrow Connector 4"/>
          <p:cNvCxnSpPr/>
          <p:nvPr/>
        </p:nvCxnSpPr>
        <p:spPr>
          <a:xfrm flipH="1">
            <a:off x="2057400" y="3581400"/>
            <a:ext cx="2286000" cy="838200"/>
          </a:xfrm>
          <a:prstGeom prst="straightConnector1">
            <a:avLst/>
          </a:prstGeom>
          <a:ln w="1174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4220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NEXT MONTH’S WEBINAR</a:t>
            </a:r>
          </a:p>
        </p:txBody>
      </p:sp>
      <p:sp>
        <p:nvSpPr>
          <p:cNvPr id="3" name="Content Placeholder 2"/>
          <p:cNvSpPr>
            <a:spLocks noGrp="1"/>
          </p:cNvSpPr>
          <p:nvPr>
            <p:ph idx="1"/>
          </p:nvPr>
        </p:nvSpPr>
        <p:spPr>
          <a:xfrm>
            <a:off x="457200" y="1676400"/>
            <a:ext cx="8229600" cy="5029200"/>
          </a:xfrm>
        </p:spPr>
        <p:txBody>
          <a:bodyPr>
            <a:normAutofit/>
          </a:bodyPr>
          <a:lstStyle/>
          <a:p>
            <a:pPr marL="393192" lvl="1" indent="0" algn="ctr">
              <a:buClr>
                <a:schemeClr val="accent2">
                  <a:lumMod val="50000"/>
                </a:schemeClr>
              </a:buClr>
              <a:buNone/>
            </a:pPr>
            <a:endParaRPr lang="en-US" sz="3200" dirty="0"/>
          </a:p>
          <a:p>
            <a:pPr marL="393192" lvl="1" indent="0">
              <a:buClr>
                <a:schemeClr val="accent2">
                  <a:lumMod val="50000"/>
                </a:schemeClr>
              </a:buClr>
              <a:buNone/>
            </a:pPr>
            <a:endParaRPr lang="en-US" sz="3200" dirty="0"/>
          </a:p>
          <a:p>
            <a:pPr marL="393192" lvl="1" indent="0" algn="ctr">
              <a:buClr>
                <a:schemeClr val="accent2">
                  <a:lumMod val="50000"/>
                </a:schemeClr>
              </a:buClr>
              <a:buNone/>
            </a:pPr>
            <a:r>
              <a:rPr lang="en-US" sz="3200" dirty="0"/>
              <a:t>Keeping Backlist Titles in the Spotlight</a:t>
            </a:r>
          </a:p>
          <a:p>
            <a:pPr marL="393192" lvl="1" indent="0" algn="ctr">
              <a:buClr>
                <a:schemeClr val="accent2">
                  <a:lumMod val="50000"/>
                </a:schemeClr>
              </a:buClr>
              <a:buNone/>
            </a:pPr>
            <a:r>
              <a:rPr lang="en-US" sz="3200" dirty="0"/>
              <a:t>Saturday</a:t>
            </a:r>
            <a:r>
              <a:rPr lang="en-US" sz="3200"/>
              <a:t>, November 10th</a:t>
            </a:r>
            <a:endParaRPr lang="en-US" sz="3200" dirty="0"/>
          </a:p>
          <a:p>
            <a:pPr marL="393192" lvl="1" indent="0" algn="ctr">
              <a:buClr>
                <a:schemeClr val="accent2">
                  <a:lumMod val="50000"/>
                </a:schemeClr>
              </a:buClr>
              <a:buNone/>
            </a:pPr>
            <a:r>
              <a:rPr lang="en-US" sz="3200" dirty="0"/>
              <a:t>11:00 a.m. EST</a:t>
            </a:r>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3899626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905000"/>
            <a:ext cx="10439400" cy="510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b="1" dirty="0"/>
              <a:t>Thanks for joining us!</a:t>
            </a:r>
          </a:p>
        </p:txBody>
      </p:sp>
      <p:sp>
        <p:nvSpPr>
          <p:cNvPr id="3" name="Content Placeholder 2"/>
          <p:cNvSpPr>
            <a:spLocks noGrp="1"/>
          </p:cNvSpPr>
          <p:nvPr>
            <p:ph idx="1"/>
          </p:nvPr>
        </p:nvSpPr>
        <p:spPr>
          <a:xfrm>
            <a:off x="152400" y="2011680"/>
            <a:ext cx="8229600" cy="4693920"/>
          </a:xfrm>
        </p:spPr>
        <p:txBody>
          <a:bodyPr>
            <a:normAutofit lnSpcReduction="10000"/>
          </a:bodyPr>
          <a:lstStyle/>
          <a:p>
            <a:pPr marL="0" indent="0" algn="ctr">
              <a:buNone/>
            </a:pPr>
            <a:r>
              <a:rPr lang="en-US" dirty="0"/>
              <a:t>Have a great weekend!</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Bqbpublishing.com</a:t>
            </a:r>
          </a:p>
          <a:p>
            <a:pPr marL="0" indent="0" algn="ctr">
              <a:buNone/>
            </a:pPr>
            <a:r>
              <a:rPr lang="en-US" dirty="0"/>
              <a:t>Writelife.com</a:t>
            </a:r>
          </a:p>
        </p:txBody>
      </p:sp>
      <p:pic>
        <p:nvPicPr>
          <p:cNvPr id="4" name="Picture 3"/>
          <p:cNvPicPr>
            <a:picLocks noChangeAspect="1"/>
          </p:cNvPicPr>
          <p:nvPr/>
        </p:nvPicPr>
        <p:blipFill>
          <a:blip r:embed="rId2" cstate="print"/>
          <a:stretch>
            <a:fillRect/>
          </a:stretch>
        </p:blipFill>
        <p:spPr>
          <a:xfrm>
            <a:off x="2514600" y="3009261"/>
            <a:ext cx="4191000" cy="2357437"/>
          </a:xfrm>
          <a:prstGeom prst="rect">
            <a:avLst/>
          </a:prstGeom>
        </p:spPr>
      </p:pic>
    </p:spTree>
    <p:extLst>
      <p:ext uri="{BB962C8B-B14F-4D97-AF65-F5344CB8AC3E}">
        <p14:creationId xmlns:p14="http://schemas.microsoft.com/office/powerpoint/2010/main" val="158206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4388-F830-44FC-B6B4-E5ED8E8064D7}"/>
              </a:ext>
            </a:extLst>
          </p:cNvPr>
          <p:cNvSpPr>
            <a:spLocks noGrp="1"/>
          </p:cNvSpPr>
          <p:nvPr>
            <p:ph type="title"/>
          </p:nvPr>
        </p:nvSpPr>
        <p:spPr/>
        <p:txBody>
          <a:bodyPr>
            <a:normAutofit/>
          </a:bodyPr>
          <a:lstStyle/>
          <a:p>
            <a:pPr algn="ctr"/>
            <a:r>
              <a:rPr lang="en-US" dirty="0"/>
              <a:t>Building Your Brand</a:t>
            </a:r>
          </a:p>
        </p:txBody>
      </p:sp>
      <p:sp>
        <p:nvSpPr>
          <p:cNvPr id="3" name="Content Placeholder 2">
            <a:extLst>
              <a:ext uri="{FF2B5EF4-FFF2-40B4-BE49-F238E27FC236}">
                <a16:creationId xmlns:a16="http://schemas.microsoft.com/office/drawing/2014/main" id="{8435CCE1-5480-4D3D-AB7F-CE137C563D5B}"/>
              </a:ext>
            </a:extLst>
          </p:cNvPr>
          <p:cNvSpPr>
            <a:spLocks noGrp="1"/>
          </p:cNvSpPr>
          <p:nvPr>
            <p:ph idx="1"/>
          </p:nvPr>
        </p:nvSpPr>
        <p:spPr>
          <a:xfrm>
            <a:off x="314325" y="1935479"/>
            <a:ext cx="8229600" cy="4389120"/>
          </a:xfrm>
        </p:spPr>
        <p:txBody>
          <a:bodyPr>
            <a:normAutofit lnSpcReduction="10000"/>
          </a:bodyPr>
          <a:lstStyle/>
          <a:p>
            <a:pPr marL="393192" lvl="1" indent="0">
              <a:buClr>
                <a:srgbClr val="9F3748"/>
              </a:buClr>
              <a:buNone/>
            </a:pPr>
            <a:endParaRPr lang="en-US" sz="1800" dirty="0"/>
          </a:p>
          <a:p>
            <a:pPr marL="393192" lvl="1" indent="0">
              <a:buClr>
                <a:srgbClr val="9F3748"/>
              </a:buClr>
              <a:buNone/>
            </a:pPr>
            <a:r>
              <a:rPr lang="en-US" sz="1800" dirty="0"/>
              <a:t>What is an Author Brand</a:t>
            </a:r>
          </a:p>
          <a:p>
            <a:pPr lvl="1">
              <a:buClr>
                <a:srgbClr val="9F3748"/>
              </a:buClr>
              <a:buFont typeface="Arial" panose="020B0604020202020204" pitchFamily="34" charset="0"/>
              <a:buChar char="•"/>
            </a:pPr>
            <a:r>
              <a:rPr lang="en-US" sz="1800" dirty="0"/>
              <a:t>An author brand is a “message of an experience only you can provide that tells the reader what they can expect from you and why they should care about your books.</a:t>
            </a:r>
          </a:p>
          <a:p>
            <a:pPr lvl="1">
              <a:buClr>
                <a:srgbClr val="9F3748"/>
              </a:buClr>
              <a:buFont typeface="Arial" panose="020B0604020202020204" pitchFamily="34" charset="0"/>
              <a:buChar char="•"/>
            </a:pPr>
            <a:r>
              <a:rPr lang="en-US" sz="1800" dirty="0"/>
              <a:t>It’s your promise to your audience. </a:t>
            </a:r>
          </a:p>
          <a:p>
            <a:pPr lvl="1">
              <a:buClr>
                <a:srgbClr val="9F3748"/>
              </a:buClr>
              <a:buFont typeface="Arial" panose="020B0604020202020204" pitchFamily="34" charset="0"/>
              <a:buChar char="•"/>
            </a:pPr>
            <a:r>
              <a:rPr lang="en-US" sz="1800" dirty="0"/>
              <a:t>“A brand is what other people say about you when you’re not in the room.”</a:t>
            </a:r>
          </a:p>
          <a:p>
            <a:pPr lvl="1">
              <a:buClr>
                <a:srgbClr val="9F3748"/>
              </a:buClr>
              <a:buFont typeface="Arial" panose="020B0604020202020204" pitchFamily="34" charset="0"/>
              <a:buChar char="•"/>
            </a:pPr>
            <a:r>
              <a:rPr lang="en-US" sz="1800" dirty="0"/>
              <a:t>Branding will automatically happen, so it’s important you help guide it.</a:t>
            </a:r>
          </a:p>
          <a:p>
            <a:pPr marL="393192" lvl="1" indent="0">
              <a:buClr>
                <a:srgbClr val="9F3748"/>
              </a:buClr>
              <a:buNone/>
            </a:pPr>
            <a:r>
              <a:rPr lang="en-US" sz="1800" dirty="0"/>
              <a:t>Designing Your Brand </a:t>
            </a:r>
          </a:p>
          <a:p>
            <a:pPr lvl="1">
              <a:buClr>
                <a:srgbClr val="9F3748"/>
              </a:buClr>
              <a:buFont typeface="Arial" panose="020B0604020202020204" pitchFamily="34" charset="0"/>
              <a:buChar char="•"/>
            </a:pPr>
            <a:r>
              <a:rPr lang="en-US" sz="1800" dirty="0"/>
              <a:t>Who is your ideal reader, and why?</a:t>
            </a:r>
          </a:p>
          <a:p>
            <a:pPr lvl="1">
              <a:buClr>
                <a:srgbClr val="9F3748"/>
              </a:buClr>
              <a:buFont typeface="Arial" panose="020B0604020202020204" pitchFamily="34" charset="0"/>
              <a:buChar char="•"/>
            </a:pPr>
            <a:r>
              <a:rPr lang="en-US" sz="1800" dirty="0"/>
              <a:t>How is your work unique from other authors in your genre?</a:t>
            </a:r>
          </a:p>
          <a:p>
            <a:pPr lvl="1">
              <a:buClr>
                <a:srgbClr val="9F3748"/>
              </a:buClr>
              <a:buFont typeface="Arial" panose="020B0604020202020204" pitchFamily="34" charset="0"/>
              <a:buChar char="•"/>
            </a:pPr>
            <a:r>
              <a:rPr lang="en-US" sz="1800" dirty="0"/>
              <a:t>Who are you comparable authors and how are they branding themselves?</a:t>
            </a:r>
          </a:p>
          <a:p>
            <a:pPr lvl="1">
              <a:buClr>
                <a:srgbClr val="9F3748"/>
              </a:buClr>
              <a:buFont typeface="Arial" panose="020B0604020202020204" pitchFamily="34" charset="0"/>
              <a:buChar char="•"/>
            </a:pPr>
            <a:r>
              <a:rPr lang="en-US" sz="1800" dirty="0"/>
              <a:t>What facts, feelings, and interpretations define you and your books?</a:t>
            </a:r>
          </a:p>
          <a:p>
            <a:pPr lvl="1">
              <a:buClr>
                <a:srgbClr val="9F3748"/>
              </a:buClr>
              <a:buFont typeface="Arial" panose="020B0604020202020204" pitchFamily="34" charset="0"/>
              <a:buChar char="•"/>
            </a:pPr>
            <a:r>
              <a:rPr lang="en-US" sz="1800" dirty="0"/>
              <a:t>What themes connect all the books you’ve written and/or want to write? </a:t>
            </a:r>
          </a:p>
        </p:txBody>
      </p:sp>
    </p:spTree>
    <p:extLst>
      <p:ext uri="{BB962C8B-B14F-4D97-AF65-F5344CB8AC3E}">
        <p14:creationId xmlns:p14="http://schemas.microsoft.com/office/powerpoint/2010/main" val="699627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4A01DB-C528-4E39-BA72-58081E2A6BCF}"/>
              </a:ext>
            </a:extLst>
          </p:cNvPr>
          <p:cNvPicPr>
            <a:picLocks noChangeAspect="1"/>
          </p:cNvPicPr>
          <p:nvPr/>
        </p:nvPicPr>
        <p:blipFill>
          <a:blip r:embed="rId2"/>
          <a:stretch>
            <a:fillRect/>
          </a:stretch>
        </p:blipFill>
        <p:spPr>
          <a:xfrm>
            <a:off x="0" y="152400"/>
            <a:ext cx="9144000" cy="5848350"/>
          </a:xfrm>
          <a:prstGeom prst="rect">
            <a:avLst/>
          </a:prstGeom>
        </p:spPr>
      </p:pic>
      <p:sp>
        <p:nvSpPr>
          <p:cNvPr id="2" name="Title 1">
            <a:extLst>
              <a:ext uri="{FF2B5EF4-FFF2-40B4-BE49-F238E27FC236}">
                <a16:creationId xmlns:a16="http://schemas.microsoft.com/office/drawing/2014/main" id="{29646CF5-8F6F-4183-B727-DCFD65AFE298}"/>
              </a:ext>
            </a:extLst>
          </p:cNvPr>
          <p:cNvSpPr>
            <a:spLocks noGrp="1"/>
          </p:cNvSpPr>
          <p:nvPr>
            <p:ph type="title"/>
          </p:nvPr>
        </p:nvSpPr>
        <p:spPr>
          <a:xfrm>
            <a:off x="457200" y="704088"/>
            <a:ext cx="8229600" cy="1143000"/>
          </a:xfrm>
        </p:spPr>
        <p:txBody>
          <a:bodyPr/>
          <a:lstStyle/>
          <a:p>
            <a:endParaRPr lang="en-US" dirty="0"/>
          </a:p>
        </p:txBody>
      </p:sp>
      <p:sp>
        <p:nvSpPr>
          <p:cNvPr id="3" name="Content Placeholder 2">
            <a:extLst>
              <a:ext uri="{FF2B5EF4-FFF2-40B4-BE49-F238E27FC236}">
                <a16:creationId xmlns:a16="http://schemas.microsoft.com/office/drawing/2014/main" id="{F6E439E6-725C-4D0D-B64D-C5F258F38566}"/>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294400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0D524-9A73-4A4C-8562-923C8B5B706A}"/>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A57E9BE5-5CF6-42E8-A142-843855044B98}"/>
              </a:ext>
            </a:extLst>
          </p:cNvPr>
          <p:cNvPicPr>
            <a:picLocks noGrp="1" noChangeAspect="1"/>
          </p:cNvPicPr>
          <p:nvPr>
            <p:ph idx="1"/>
          </p:nvPr>
        </p:nvPicPr>
        <p:blipFill>
          <a:blip r:embed="rId2"/>
          <a:stretch>
            <a:fillRect/>
          </a:stretch>
        </p:blipFill>
        <p:spPr>
          <a:xfrm>
            <a:off x="670278" y="762001"/>
            <a:ext cx="7803443" cy="5562600"/>
          </a:xfrm>
          <a:prstGeom prst="rect">
            <a:avLst/>
          </a:prstGeom>
        </p:spPr>
      </p:pic>
    </p:spTree>
    <p:extLst>
      <p:ext uri="{BB962C8B-B14F-4D97-AF65-F5344CB8AC3E}">
        <p14:creationId xmlns:p14="http://schemas.microsoft.com/office/powerpoint/2010/main" val="3965257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4388-F830-44FC-B6B4-E5ED8E8064D7}"/>
              </a:ext>
            </a:extLst>
          </p:cNvPr>
          <p:cNvSpPr>
            <a:spLocks noGrp="1"/>
          </p:cNvSpPr>
          <p:nvPr>
            <p:ph type="title"/>
          </p:nvPr>
        </p:nvSpPr>
        <p:spPr/>
        <p:txBody>
          <a:bodyPr>
            <a:normAutofit/>
          </a:bodyPr>
          <a:lstStyle/>
          <a:p>
            <a:pPr algn="ctr"/>
            <a:r>
              <a:rPr lang="en-US" dirty="0"/>
              <a:t>Building Your Brand </a:t>
            </a:r>
            <a:r>
              <a:rPr lang="en-US" sz="1800" dirty="0"/>
              <a:t>cont’d</a:t>
            </a:r>
            <a:endParaRPr lang="en-US" dirty="0"/>
          </a:p>
        </p:txBody>
      </p:sp>
      <p:sp>
        <p:nvSpPr>
          <p:cNvPr id="3" name="Content Placeholder 2">
            <a:extLst>
              <a:ext uri="{FF2B5EF4-FFF2-40B4-BE49-F238E27FC236}">
                <a16:creationId xmlns:a16="http://schemas.microsoft.com/office/drawing/2014/main" id="{8435CCE1-5480-4D3D-AB7F-CE137C563D5B}"/>
              </a:ext>
            </a:extLst>
          </p:cNvPr>
          <p:cNvSpPr>
            <a:spLocks noGrp="1"/>
          </p:cNvSpPr>
          <p:nvPr>
            <p:ph idx="1"/>
          </p:nvPr>
        </p:nvSpPr>
        <p:spPr>
          <a:xfrm>
            <a:off x="314325" y="1935479"/>
            <a:ext cx="8229600" cy="4389120"/>
          </a:xfrm>
        </p:spPr>
        <p:txBody>
          <a:bodyPr>
            <a:normAutofit/>
          </a:bodyPr>
          <a:lstStyle/>
          <a:p>
            <a:pPr marL="393192" lvl="1" indent="0">
              <a:buClr>
                <a:srgbClr val="9F3748"/>
              </a:buClr>
              <a:buNone/>
            </a:pPr>
            <a:r>
              <a:rPr lang="en-US" sz="1800" dirty="0"/>
              <a:t>Important Parts of Your Brand</a:t>
            </a:r>
          </a:p>
          <a:p>
            <a:pPr lvl="1">
              <a:buClr>
                <a:srgbClr val="9F3748"/>
              </a:buClr>
              <a:buFont typeface="Arial" panose="020B0604020202020204" pitchFamily="34" charset="0"/>
              <a:buChar char="•"/>
            </a:pPr>
            <a:r>
              <a:rPr lang="en-US" sz="1800" dirty="0"/>
              <a:t>Your Bio </a:t>
            </a:r>
            <a:r>
              <a:rPr lang="en-US" sz="1800" dirty="0">
                <a:hlinkClick r:id="rId2"/>
              </a:rPr>
              <a:t>http://blog.bookbaby.com/2014/03/how-to-write-a-great-author-bio/</a:t>
            </a:r>
            <a:endParaRPr lang="en-US" sz="1800" dirty="0"/>
          </a:p>
          <a:p>
            <a:pPr lvl="1">
              <a:buClr>
                <a:srgbClr val="9F3748"/>
              </a:buClr>
              <a:buFont typeface="Arial" panose="020B0604020202020204" pitchFamily="34" charset="0"/>
              <a:buChar char="•"/>
            </a:pPr>
            <a:r>
              <a:rPr lang="en-US" sz="1800" dirty="0"/>
              <a:t>Your Photo</a:t>
            </a:r>
          </a:p>
          <a:p>
            <a:pPr lvl="1">
              <a:buClr>
                <a:srgbClr val="9F3748"/>
              </a:buClr>
              <a:buFont typeface="Arial" panose="020B0604020202020204" pitchFamily="34" charset="0"/>
              <a:buChar char="•"/>
            </a:pPr>
            <a:r>
              <a:rPr lang="en-US" sz="1800" dirty="0"/>
              <a:t>Your tagline (i.e. – “I write YA stories with elements of snark and vulnerability.”</a:t>
            </a:r>
          </a:p>
          <a:p>
            <a:pPr lvl="1">
              <a:buClr>
                <a:srgbClr val="9F3748"/>
              </a:buClr>
              <a:buFont typeface="Arial" panose="020B0604020202020204" pitchFamily="34" charset="0"/>
              <a:buChar char="•"/>
            </a:pPr>
            <a:r>
              <a:rPr lang="en-US" sz="1800" dirty="0"/>
              <a:t>Your Facebook page</a:t>
            </a:r>
          </a:p>
          <a:p>
            <a:pPr lvl="1">
              <a:buClr>
                <a:srgbClr val="9F3748"/>
              </a:buClr>
              <a:buFont typeface="Arial" panose="020B0604020202020204" pitchFamily="34" charset="0"/>
              <a:buChar char="•"/>
            </a:pPr>
            <a:r>
              <a:rPr lang="en-US" sz="1800" dirty="0"/>
              <a:t>YouTube</a:t>
            </a:r>
          </a:p>
          <a:p>
            <a:pPr lvl="1">
              <a:buClr>
                <a:srgbClr val="9F3748"/>
              </a:buClr>
              <a:buFont typeface="Arial" panose="020B0604020202020204" pitchFamily="34" charset="0"/>
              <a:buChar char="•"/>
            </a:pPr>
            <a:r>
              <a:rPr lang="en-US" sz="1800" dirty="0"/>
              <a:t>Logo</a:t>
            </a:r>
          </a:p>
          <a:p>
            <a:pPr lvl="1">
              <a:buClr>
                <a:srgbClr val="9F3748"/>
              </a:buClr>
              <a:buFont typeface="Arial" panose="020B0604020202020204" pitchFamily="34" charset="0"/>
              <a:buChar char="•"/>
            </a:pPr>
            <a:r>
              <a:rPr lang="en-US" sz="1800" dirty="0"/>
              <a:t>Social Media Profiles</a:t>
            </a:r>
          </a:p>
          <a:p>
            <a:pPr lvl="1">
              <a:buClr>
                <a:srgbClr val="9F3748"/>
              </a:buClr>
              <a:buFont typeface="Arial" panose="020B0604020202020204" pitchFamily="34" charset="0"/>
              <a:buChar char="•"/>
            </a:pPr>
            <a:r>
              <a:rPr lang="en-US" sz="1800" dirty="0"/>
              <a:t>Business Cards</a:t>
            </a:r>
          </a:p>
          <a:p>
            <a:pPr lvl="1">
              <a:buClr>
                <a:srgbClr val="9F3748"/>
              </a:buClr>
              <a:buFont typeface="Arial" panose="020B0604020202020204" pitchFamily="34" charset="0"/>
              <a:buChar char="•"/>
            </a:pPr>
            <a:r>
              <a:rPr lang="en-US" sz="1800" dirty="0"/>
              <a:t>Bookmarks</a:t>
            </a:r>
          </a:p>
          <a:p>
            <a:pPr lvl="1">
              <a:buClr>
                <a:srgbClr val="9F3748"/>
              </a:buClr>
              <a:buFont typeface="Arial" panose="020B0604020202020204" pitchFamily="34" charset="0"/>
              <a:buChar char="•"/>
            </a:pPr>
            <a:endParaRPr lang="en-US" sz="1800" dirty="0"/>
          </a:p>
        </p:txBody>
      </p:sp>
    </p:spTree>
    <p:extLst>
      <p:ext uri="{BB962C8B-B14F-4D97-AF65-F5344CB8AC3E}">
        <p14:creationId xmlns:p14="http://schemas.microsoft.com/office/powerpoint/2010/main" val="2324259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4388-F830-44FC-B6B4-E5ED8E8064D7}"/>
              </a:ext>
            </a:extLst>
          </p:cNvPr>
          <p:cNvSpPr>
            <a:spLocks noGrp="1"/>
          </p:cNvSpPr>
          <p:nvPr>
            <p:ph type="title"/>
          </p:nvPr>
        </p:nvSpPr>
        <p:spPr/>
        <p:txBody>
          <a:bodyPr>
            <a:normAutofit fontScale="90000"/>
          </a:bodyPr>
          <a:lstStyle/>
          <a:p>
            <a:pPr algn="ctr"/>
            <a:r>
              <a:rPr lang="en-US" dirty="0"/>
              <a:t>Growing Your Audience in General </a:t>
            </a:r>
          </a:p>
        </p:txBody>
      </p:sp>
      <p:sp>
        <p:nvSpPr>
          <p:cNvPr id="3" name="Content Placeholder 2">
            <a:extLst>
              <a:ext uri="{FF2B5EF4-FFF2-40B4-BE49-F238E27FC236}">
                <a16:creationId xmlns:a16="http://schemas.microsoft.com/office/drawing/2014/main" id="{8435CCE1-5480-4D3D-AB7F-CE137C563D5B}"/>
              </a:ext>
            </a:extLst>
          </p:cNvPr>
          <p:cNvSpPr>
            <a:spLocks noGrp="1"/>
          </p:cNvSpPr>
          <p:nvPr>
            <p:ph idx="1"/>
          </p:nvPr>
        </p:nvSpPr>
        <p:spPr>
          <a:xfrm>
            <a:off x="314325" y="1935479"/>
            <a:ext cx="8229600" cy="4389120"/>
          </a:xfrm>
        </p:spPr>
        <p:txBody>
          <a:bodyPr>
            <a:normAutofit fontScale="92500" lnSpcReduction="20000"/>
          </a:bodyPr>
          <a:lstStyle/>
          <a:p>
            <a:pPr lvl="1">
              <a:buClr>
                <a:srgbClr val="9F3748"/>
              </a:buClr>
              <a:buFont typeface="Arial" panose="020B0604020202020204" pitchFamily="34" charset="0"/>
              <a:buChar char="•"/>
            </a:pPr>
            <a:r>
              <a:rPr lang="en-US" sz="1800" b="1" dirty="0"/>
              <a:t>Website – </a:t>
            </a:r>
            <a:r>
              <a:rPr lang="en-US" sz="1800" b="1" dirty="0" err="1"/>
              <a:t>Gotta</a:t>
            </a:r>
            <a:r>
              <a:rPr lang="en-US" sz="1800" b="1" dirty="0"/>
              <a:t> have one!</a:t>
            </a:r>
          </a:p>
          <a:p>
            <a:pPr lvl="2">
              <a:buClr>
                <a:srgbClr val="9F3748"/>
              </a:buClr>
              <a:buFont typeface="Courier New" panose="02070309020205020404" pitchFamily="49" charset="0"/>
              <a:buChar char="o"/>
            </a:pPr>
            <a:r>
              <a:rPr lang="en-US" sz="1500" dirty="0"/>
              <a:t>A place for readers to learn about you</a:t>
            </a:r>
          </a:p>
          <a:p>
            <a:pPr lvl="2">
              <a:buClr>
                <a:srgbClr val="9F3748"/>
              </a:buClr>
              <a:buFont typeface="Courier New" panose="02070309020205020404" pitchFamily="49" charset="0"/>
              <a:buChar char="o"/>
            </a:pPr>
            <a:r>
              <a:rPr lang="en-US" sz="1500" dirty="0"/>
              <a:t>Gets you into Internet Searches</a:t>
            </a:r>
          </a:p>
          <a:p>
            <a:pPr lvl="2">
              <a:buClr>
                <a:srgbClr val="9F3748"/>
              </a:buClr>
              <a:buFont typeface="Courier New" panose="02070309020205020404" pitchFamily="49" charset="0"/>
              <a:buChar char="o"/>
            </a:pPr>
            <a:r>
              <a:rPr lang="en-US" sz="1500" dirty="0"/>
              <a:t>Gives you a platform from which to grow your brand and your fanbase</a:t>
            </a:r>
          </a:p>
          <a:p>
            <a:pPr lvl="2">
              <a:buClr>
                <a:srgbClr val="9F3748"/>
              </a:buClr>
              <a:buFont typeface="Courier New" panose="02070309020205020404" pitchFamily="49" charset="0"/>
              <a:buChar char="o"/>
            </a:pPr>
            <a:r>
              <a:rPr lang="en-US" sz="1500" dirty="0"/>
              <a:t>If you need help contact Julie Bromley </a:t>
            </a:r>
            <a:r>
              <a:rPr lang="en-US" sz="1500" dirty="0">
                <a:hlinkClick r:id="rId2"/>
              </a:rPr>
              <a:t>signedbooksandstuff@gmail.com</a:t>
            </a:r>
            <a:r>
              <a:rPr lang="en-US" sz="1500" dirty="0"/>
              <a:t>	</a:t>
            </a:r>
          </a:p>
          <a:p>
            <a:pPr lvl="1">
              <a:buClr>
                <a:srgbClr val="9F3748"/>
              </a:buClr>
              <a:buFont typeface="Arial" panose="020B0604020202020204" pitchFamily="34" charset="0"/>
              <a:buChar char="•"/>
            </a:pPr>
            <a:r>
              <a:rPr lang="en-US" sz="1800" b="1" dirty="0"/>
              <a:t>Grow a mailing list </a:t>
            </a:r>
          </a:p>
          <a:p>
            <a:pPr lvl="2">
              <a:buClr>
                <a:srgbClr val="9F3748"/>
              </a:buClr>
              <a:buFont typeface="Courier New" panose="02070309020205020404" pitchFamily="49" charset="0"/>
              <a:buChar char="o"/>
            </a:pPr>
            <a:r>
              <a:rPr lang="en-US" sz="1500" dirty="0"/>
              <a:t>Use a newsletter</a:t>
            </a:r>
          </a:p>
          <a:p>
            <a:pPr lvl="2">
              <a:buClr>
                <a:srgbClr val="9F3748"/>
              </a:buClr>
              <a:buFont typeface="Courier New" panose="02070309020205020404" pitchFamily="49" charset="0"/>
              <a:buChar char="o"/>
            </a:pPr>
            <a:r>
              <a:rPr lang="en-US" sz="1500" dirty="0"/>
              <a:t>Through your website</a:t>
            </a:r>
          </a:p>
          <a:p>
            <a:pPr lvl="1">
              <a:buClr>
                <a:srgbClr val="9F3748"/>
              </a:buClr>
              <a:buFont typeface="Arial" panose="020B0604020202020204" pitchFamily="34" charset="0"/>
              <a:buChar char="•"/>
            </a:pPr>
            <a:r>
              <a:rPr lang="en-US" sz="1800" b="1" dirty="0"/>
              <a:t>Design eye-catching graphics for social media</a:t>
            </a:r>
          </a:p>
          <a:p>
            <a:pPr lvl="2">
              <a:buClr>
                <a:srgbClr val="9F3748"/>
              </a:buClr>
              <a:buFont typeface="Courier New" panose="02070309020205020404" pitchFamily="49" charset="0"/>
              <a:buChar char="o"/>
            </a:pPr>
            <a:r>
              <a:rPr lang="en-US" sz="1500" dirty="0" err="1"/>
              <a:t>Canava</a:t>
            </a:r>
            <a:r>
              <a:rPr lang="en-US" sz="1500" dirty="0"/>
              <a:t> </a:t>
            </a:r>
            <a:r>
              <a:rPr lang="en-US" sz="1500" dirty="0">
                <a:hlinkClick r:id="rId3"/>
              </a:rPr>
              <a:t>https://www.canva.com/</a:t>
            </a:r>
            <a:endParaRPr lang="en-US" sz="1500" dirty="0"/>
          </a:p>
          <a:p>
            <a:pPr lvl="2">
              <a:buClr>
                <a:srgbClr val="9F3748"/>
              </a:buClr>
              <a:buFont typeface="Courier New" panose="02070309020205020404" pitchFamily="49" charset="0"/>
              <a:buChar char="o"/>
            </a:pPr>
            <a:r>
              <a:rPr lang="en-US" sz="1500" dirty="0">
                <a:hlinkClick r:id="rId4"/>
              </a:rPr>
              <a:t>https://insights.bookbub.com/how-successful-authors-use-social-media-content-ideas/</a:t>
            </a:r>
            <a:endParaRPr lang="en-US" sz="1500" dirty="0"/>
          </a:p>
          <a:p>
            <a:pPr lvl="2">
              <a:buClr>
                <a:srgbClr val="9F3748"/>
              </a:buClr>
              <a:buFont typeface="Courier New" panose="02070309020205020404" pitchFamily="49" charset="0"/>
              <a:buChar char="o"/>
            </a:pPr>
            <a:r>
              <a:rPr lang="en-US" sz="1500" dirty="0">
                <a:hlinkClick r:id="rId5"/>
              </a:rPr>
              <a:t>https://insights.bookbub.com/creative-ways-authors-images-social-media-marketing/</a:t>
            </a:r>
            <a:endParaRPr lang="en-US" sz="1500" dirty="0"/>
          </a:p>
          <a:p>
            <a:pPr lvl="2">
              <a:buClr>
                <a:srgbClr val="9F3748"/>
              </a:buClr>
              <a:buFont typeface="Courier New" panose="02070309020205020404" pitchFamily="49" charset="0"/>
              <a:buChar char="o"/>
            </a:pPr>
            <a:endParaRPr lang="en-US" sz="1500" dirty="0"/>
          </a:p>
          <a:p>
            <a:pPr lvl="1">
              <a:buClr>
                <a:srgbClr val="9F3748"/>
              </a:buClr>
              <a:buFont typeface="Arial" panose="020B0604020202020204" pitchFamily="34" charset="0"/>
              <a:buChar char="•"/>
            </a:pPr>
            <a:r>
              <a:rPr lang="en-US" sz="1800" b="1" dirty="0"/>
              <a:t>Be Active on Social Media</a:t>
            </a:r>
          </a:p>
          <a:p>
            <a:pPr lvl="2">
              <a:buClr>
                <a:srgbClr val="9F3748"/>
              </a:buClr>
              <a:buFont typeface="Courier New" panose="02070309020205020404" pitchFamily="49" charset="0"/>
              <a:buChar char="o"/>
            </a:pPr>
            <a:r>
              <a:rPr lang="en-US" sz="1500" dirty="0"/>
              <a:t>Twitter</a:t>
            </a:r>
          </a:p>
          <a:p>
            <a:pPr lvl="2">
              <a:buClr>
                <a:srgbClr val="9F3748"/>
              </a:buClr>
              <a:buFont typeface="Courier New" panose="02070309020205020404" pitchFamily="49" charset="0"/>
              <a:buChar char="o"/>
            </a:pPr>
            <a:r>
              <a:rPr lang="en-US" sz="1500" dirty="0"/>
              <a:t>Instagram</a:t>
            </a:r>
          </a:p>
          <a:p>
            <a:pPr lvl="2">
              <a:buClr>
                <a:srgbClr val="9F3748"/>
              </a:buClr>
              <a:buFont typeface="Courier New" panose="02070309020205020404" pitchFamily="49" charset="0"/>
              <a:buChar char="o"/>
            </a:pPr>
            <a:r>
              <a:rPr lang="en-US" sz="1500" dirty="0"/>
              <a:t>Facebook</a:t>
            </a:r>
          </a:p>
          <a:p>
            <a:pPr lvl="2">
              <a:buClr>
                <a:srgbClr val="9F3748"/>
              </a:buClr>
              <a:buFont typeface="Courier New" panose="02070309020205020404" pitchFamily="49" charset="0"/>
              <a:buChar char="o"/>
            </a:pPr>
            <a:r>
              <a:rPr lang="en-US" sz="1500" dirty="0"/>
              <a:t>If you don’t know how or don’t have the time, contact BQB/</a:t>
            </a:r>
            <a:r>
              <a:rPr lang="en-US" sz="1500" dirty="0" err="1"/>
              <a:t>WriteLife’s</a:t>
            </a:r>
            <a:r>
              <a:rPr lang="en-US" sz="1500" dirty="0"/>
              <a:t> very own author PA (personal assistant) Julie Bromley </a:t>
            </a:r>
            <a:r>
              <a:rPr lang="en-US" sz="1500" dirty="0">
                <a:hlinkClick r:id="rId2"/>
              </a:rPr>
              <a:t>signedbooksandstuff@gmail.com</a:t>
            </a:r>
            <a:r>
              <a:rPr lang="en-US" sz="1500" dirty="0"/>
              <a:t>	</a:t>
            </a:r>
          </a:p>
          <a:p>
            <a:pPr marL="393192" lvl="1" indent="0">
              <a:buClr>
                <a:srgbClr val="9F3748"/>
              </a:buClr>
              <a:buNone/>
            </a:pPr>
            <a:endParaRPr lang="en-US" sz="1800" dirty="0"/>
          </a:p>
        </p:txBody>
      </p:sp>
    </p:spTree>
    <p:extLst>
      <p:ext uri="{BB962C8B-B14F-4D97-AF65-F5344CB8AC3E}">
        <p14:creationId xmlns:p14="http://schemas.microsoft.com/office/powerpoint/2010/main" val="1566853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24CDC-E1E7-4F0E-988A-95F699285DA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B2962A1-F08E-4DD2-98FE-1A7A6E3DD53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F1B3A8A-B1F6-404A-A0F2-FD60ACFC1E8E}"/>
              </a:ext>
            </a:extLst>
          </p:cNvPr>
          <p:cNvPicPr>
            <a:picLocks noChangeAspect="1"/>
          </p:cNvPicPr>
          <p:nvPr/>
        </p:nvPicPr>
        <p:blipFill>
          <a:blip r:embed="rId2"/>
          <a:stretch>
            <a:fillRect/>
          </a:stretch>
        </p:blipFill>
        <p:spPr>
          <a:xfrm>
            <a:off x="0" y="152400"/>
            <a:ext cx="9144000" cy="6705600"/>
          </a:xfrm>
          <a:prstGeom prst="rect">
            <a:avLst/>
          </a:prstGeom>
        </p:spPr>
      </p:pic>
    </p:spTree>
    <p:extLst>
      <p:ext uri="{BB962C8B-B14F-4D97-AF65-F5344CB8AC3E}">
        <p14:creationId xmlns:p14="http://schemas.microsoft.com/office/powerpoint/2010/main" val="37561639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ysClr val="windowText" lastClr="000000"/>
      </a:dk1>
      <a:lt1>
        <a:sysClr val="window" lastClr="FFFFFF"/>
      </a:lt1>
      <a:dk2>
        <a:srgbClr val="666666"/>
      </a:dk2>
      <a:lt2>
        <a:srgbClr val="D2D2D2"/>
      </a:lt2>
      <a:accent1>
        <a:srgbClr val="FF388C"/>
      </a:accent1>
      <a:accent2>
        <a:srgbClr val="E40059"/>
      </a:accent2>
      <a:accent3>
        <a:srgbClr val="FFFFFF"/>
      </a:accent3>
      <a:accent4>
        <a:srgbClr val="68007F"/>
      </a:accent4>
      <a:accent5>
        <a:srgbClr val="005BD3"/>
      </a:accent5>
      <a:accent6>
        <a:srgbClr val="00349E"/>
      </a:accent6>
      <a:hlink>
        <a:srgbClr val="17BBFD"/>
      </a:hlink>
      <a:folHlink>
        <a:srgbClr val="751D5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43264</TotalTime>
  <Words>1415</Words>
  <Application>Microsoft Office PowerPoint</Application>
  <PresentationFormat>On-screen Show (4:3)</PresentationFormat>
  <Paragraphs>186</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Cambria</vt:lpstr>
      <vt:lpstr>Constantia</vt:lpstr>
      <vt:lpstr>Courier New</vt:lpstr>
      <vt:lpstr>Wingdings</vt:lpstr>
      <vt:lpstr>Wingdings 2</vt:lpstr>
      <vt:lpstr>Flow</vt:lpstr>
      <vt:lpstr>Going From Unknown Author to Well-Known Author </vt:lpstr>
      <vt:lpstr>WARNING!</vt:lpstr>
      <vt:lpstr>What We’ll Talk About </vt:lpstr>
      <vt:lpstr>Building Your Brand</vt:lpstr>
      <vt:lpstr>PowerPoint Presentation</vt:lpstr>
      <vt:lpstr>PowerPoint Presentation</vt:lpstr>
      <vt:lpstr>Building Your Brand cont’d</vt:lpstr>
      <vt:lpstr>Growing Your Audience in General </vt:lpstr>
      <vt:lpstr>PowerPoint Presentation</vt:lpstr>
      <vt:lpstr>PowerPoint Presentation</vt:lpstr>
      <vt:lpstr>Growing Your Audience in General cont’d </vt:lpstr>
      <vt:lpstr>Growing Your Audience in General cont’d </vt:lpstr>
      <vt:lpstr>Building Your Fanbase</vt:lpstr>
      <vt:lpstr>PowerPoint Presentation</vt:lpstr>
      <vt:lpstr>Building Your Fanbase</vt:lpstr>
      <vt:lpstr>PowerPoint Presentation</vt:lpstr>
      <vt:lpstr>Building Your Fanbase cont’d </vt:lpstr>
      <vt:lpstr>PowerPoint Presentation</vt:lpstr>
      <vt:lpstr>PowerPoint Presentation</vt:lpstr>
      <vt:lpstr>How Can Readers Discover You?</vt:lpstr>
      <vt:lpstr>PowerPoint Presentation</vt:lpstr>
      <vt:lpstr>PowerPoint Presentation</vt:lpstr>
      <vt:lpstr>Boots on the Ground</vt:lpstr>
      <vt:lpstr>PowerPoint Presentation</vt:lpstr>
      <vt:lpstr>Boots on the Ground cont’d</vt:lpstr>
      <vt:lpstr>PowerPoint Presentation</vt:lpstr>
      <vt:lpstr>The Importance of a Marketing Plan</vt:lpstr>
      <vt:lpstr>Working with BQB/WriteLife</vt:lpstr>
      <vt:lpstr>PowerPoint Presentation</vt:lpstr>
      <vt:lpstr>Questions?</vt:lpstr>
      <vt:lpstr>NEXT MONTH’S WEBINAR</vt:lpstr>
      <vt:lpstr>Thanks for joining us!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&amp; Marc</dc:creator>
  <cp:lastModifiedBy>Terri Leidich</cp:lastModifiedBy>
  <cp:revision>765</cp:revision>
  <cp:lastPrinted>2018-09-08T16:51:34Z</cp:lastPrinted>
  <dcterms:created xsi:type="dcterms:W3CDTF">2013-04-11T21:57:35Z</dcterms:created>
  <dcterms:modified xsi:type="dcterms:W3CDTF">2018-10-13T16:10:01Z</dcterms:modified>
</cp:coreProperties>
</file>