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515" r:id="rId3"/>
    <p:sldId id="261" r:id="rId4"/>
    <p:sldId id="434" r:id="rId5"/>
    <p:sldId id="520" r:id="rId6"/>
    <p:sldId id="521" r:id="rId7"/>
    <p:sldId id="518" r:id="rId8"/>
    <p:sldId id="522" r:id="rId9"/>
    <p:sldId id="510" r:id="rId10"/>
    <p:sldId id="400" r:id="rId11"/>
    <p:sldId id="475" r:id="rId12"/>
    <p:sldId id="516" r:id="rId13"/>
    <p:sldId id="523" r:id="rId14"/>
    <p:sldId id="526" r:id="rId15"/>
    <p:sldId id="494" r:id="rId16"/>
    <p:sldId id="519" r:id="rId17"/>
    <p:sldId id="499" r:id="rId18"/>
    <p:sldId id="478" r:id="rId19"/>
    <p:sldId id="525" r:id="rId20"/>
    <p:sldId id="496" r:id="rId21"/>
    <p:sldId id="492" r:id="rId22"/>
    <p:sldId id="527" r:id="rId23"/>
    <p:sldId id="528" r:id="rId24"/>
    <p:sldId id="529" r:id="rId25"/>
    <p:sldId id="497" r:id="rId26"/>
    <p:sldId id="370" r:id="rId27"/>
    <p:sldId id="270" r:id="rId28"/>
    <p:sldId id="371" r:id="rId29"/>
    <p:sldId id="266"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11/8/2018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11/8/2018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8ndm"/><Relationship Id="rId13" Type="http://schemas.openxmlformats.org/officeDocument/2006/relationships/hyperlink" Target="#8mqd"/><Relationship Id="rId18" Type="http://schemas.openxmlformats.org/officeDocument/2006/relationships/hyperlink" Target="#8nhk"/><Relationship Id="rId3" Type="http://schemas.openxmlformats.org/officeDocument/2006/relationships/hyperlink" Target="#8ndw"/><Relationship Id="rId21" Type="http://schemas.openxmlformats.org/officeDocument/2006/relationships/hyperlink" Target="#8ndo"/><Relationship Id="rId7" Type="http://schemas.openxmlformats.org/officeDocument/2006/relationships/hyperlink" Target="#8mtc"/><Relationship Id="rId12" Type="http://schemas.openxmlformats.org/officeDocument/2006/relationships/hyperlink" Target="#8nhb"/><Relationship Id="rId17" Type="http://schemas.openxmlformats.org/officeDocument/2006/relationships/hyperlink" Target="#8ng0"/><Relationship Id="rId2" Type="http://schemas.openxmlformats.org/officeDocument/2006/relationships/hyperlink" Target="#8nas"/><Relationship Id="rId16" Type="http://schemas.openxmlformats.org/officeDocument/2006/relationships/hyperlink" Target="#8nfg"/><Relationship Id="rId20" Type="http://schemas.openxmlformats.org/officeDocument/2006/relationships/hyperlink" Target="#8nia"/><Relationship Id="rId1" Type="http://schemas.openxmlformats.org/officeDocument/2006/relationships/slideLayout" Target="../slideLayouts/slideLayout2.xml"/><Relationship Id="rId6" Type="http://schemas.openxmlformats.org/officeDocument/2006/relationships/hyperlink" Target="#8nj5"/><Relationship Id="rId11" Type="http://schemas.openxmlformats.org/officeDocument/2006/relationships/hyperlink" Target="#8nh5"/><Relationship Id="rId5" Type="http://schemas.openxmlformats.org/officeDocument/2006/relationships/hyperlink" Target="#8ng5"/><Relationship Id="rId15" Type="http://schemas.openxmlformats.org/officeDocument/2006/relationships/hyperlink" Target="#8ne9"/><Relationship Id="rId23" Type="http://schemas.openxmlformats.org/officeDocument/2006/relationships/hyperlink" Target="#8njh"/><Relationship Id="rId10" Type="http://schemas.openxmlformats.org/officeDocument/2006/relationships/hyperlink" Target="#8ng3"/><Relationship Id="rId19" Type="http://schemas.openxmlformats.org/officeDocument/2006/relationships/hyperlink" Target="#8nhr"/><Relationship Id="rId4" Type="http://schemas.openxmlformats.org/officeDocument/2006/relationships/hyperlink" Target="#8lbx"/><Relationship Id="rId9" Type="http://schemas.openxmlformats.org/officeDocument/2006/relationships/hyperlink" Target="#8ne3"/><Relationship Id="rId14" Type="http://schemas.openxmlformats.org/officeDocument/2006/relationships/hyperlink" Target="#8ne8"/><Relationship Id="rId22" Type="http://schemas.openxmlformats.org/officeDocument/2006/relationships/hyperlink" Target="#8nd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mazon.com/b?node=117152600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November 10th,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KEEPING YOUR TITLES (FRONTLIST AND BACKLIST) IN THE SPOTLIGHT </a:t>
            </a:r>
            <a:br>
              <a:rPr lang="en-US" sz="3600" dirty="0">
                <a:solidFill>
                  <a:schemeClr val="bg1">
                    <a:lumMod val="50000"/>
                    <a:lumOff val="50000"/>
                  </a:schemeClr>
                </a:solidFill>
                <a:latin typeface="Cambria" pitchFamily="18" charset="0"/>
              </a:rPr>
            </a:br>
            <a:endParaRPr lang="en-US" sz="36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F490-908E-4F40-8050-B720D91DCCC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94C5655-A331-4CFC-BAD6-02F029F037FD}"/>
              </a:ext>
            </a:extLst>
          </p:cNvPr>
          <p:cNvPicPr>
            <a:picLocks noGrp="1" noChangeAspect="1"/>
          </p:cNvPicPr>
          <p:nvPr>
            <p:ph idx="1"/>
          </p:nvPr>
        </p:nvPicPr>
        <p:blipFill>
          <a:blip r:embed="rId2"/>
          <a:stretch>
            <a:fillRect/>
          </a:stretch>
        </p:blipFill>
        <p:spPr>
          <a:xfrm>
            <a:off x="-1219200" y="609600"/>
            <a:ext cx="13030200" cy="6095999"/>
          </a:xfrm>
          <a:prstGeom prst="rect">
            <a:avLst/>
          </a:prstGeom>
        </p:spPr>
      </p:pic>
    </p:spTree>
    <p:extLst>
      <p:ext uri="{BB962C8B-B14F-4D97-AF65-F5344CB8AC3E}">
        <p14:creationId xmlns:p14="http://schemas.microsoft.com/office/powerpoint/2010/main" val="178390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PRICE CAMPAIGNS</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r>
              <a:rPr lang="en-US" sz="1800" dirty="0"/>
              <a:t>Price campaigns have to be done in conjunction with BQB/WriteLife because we have to upload the pricing into the databases</a:t>
            </a:r>
          </a:p>
          <a:p>
            <a:pPr lvl="1">
              <a:buClr>
                <a:srgbClr val="9F3748"/>
              </a:buClr>
              <a:buFont typeface="Arial" panose="020B0604020202020204" pitchFamily="34" charset="0"/>
              <a:buChar char="•"/>
            </a:pPr>
            <a:r>
              <a:rPr lang="en-US" sz="1800" dirty="0"/>
              <a:t>Price campaign are most effective with eBooks because set costs on print books can tip upside down very quickly.</a:t>
            </a:r>
          </a:p>
          <a:p>
            <a:pPr lvl="1">
              <a:buClr>
                <a:srgbClr val="9F3748"/>
              </a:buClr>
              <a:buFont typeface="Arial" panose="020B0604020202020204" pitchFamily="34" charset="0"/>
              <a:buChar char="•"/>
            </a:pPr>
            <a:r>
              <a:rPr lang="en-US" sz="1800" dirty="0"/>
              <a:t>When a price campaign is active, follow your title on Amazon and when good numbers hit, make sure you promote them on social media with a screen shot. </a:t>
            </a:r>
          </a:p>
          <a:p>
            <a:pPr lvl="1">
              <a:buClr>
                <a:srgbClr val="9F3748"/>
              </a:buClr>
              <a:buFont typeface="Arial" panose="020B0604020202020204" pitchFamily="34" charset="0"/>
              <a:buChar char="•"/>
            </a:pPr>
            <a:r>
              <a:rPr lang="en-US" sz="1800" dirty="0"/>
              <a:t>BookBub is a great way to do a price campaign</a:t>
            </a:r>
          </a:p>
          <a:p>
            <a:pPr lvl="2">
              <a:buClr>
                <a:srgbClr val="9F3748"/>
              </a:buClr>
              <a:buFont typeface="Courier New" panose="02070309020205020404" pitchFamily="49" charset="0"/>
              <a:buChar char="o"/>
            </a:pPr>
            <a:r>
              <a:rPr lang="en-US" sz="1800" dirty="0"/>
              <a:t>Newsletter promotions – BQB/WriteLife continually seek these</a:t>
            </a:r>
          </a:p>
          <a:p>
            <a:pPr lvl="2">
              <a:buClr>
                <a:srgbClr val="9F3748"/>
              </a:buClr>
              <a:buFont typeface="Courier New" panose="02070309020205020404" pitchFamily="49" charset="0"/>
              <a:buChar char="o"/>
            </a:pPr>
            <a:r>
              <a:rPr lang="en-US" sz="1800" dirty="0"/>
              <a:t>Pay per click advertising on BookBub (Julie Bromley can help with these)</a:t>
            </a:r>
            <a:r>
              <a:rPr lang="en-US" sz="1200" dirty="0"/>
              <a:t>	</a:t>
            </a:r>
          </a:p>
          <a:p>
            <a:pPr marL="393192" lvl="1" indent="0">
              <a:buClr>
                <a:srgbClr val="9F3748"/>
              </a:buClr>
              <a:buNone/>
            </a:pPr>
            <a:endParaRPr lang="en-US" sz="1800" dirty="0"/>
          </a:p>
        </p:txBody>
      </p:sp>
    </p:spTree>
    <p:extLst>
      <p:ext uri="{BB962C8B-B14F-4D97-AF65-F5344CB8AC3E}">
        <p14:creationId xmlns:p14="http://schemas.microsoft.com/office/powerpoint/2010/main" val="156685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dirty="0"/>
              <a:t>Social Media Can Be a Strong Tool </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r>
              <a:rPr lang="en-US" sz="1800" dirty="0"/>
              <a:t>Continue your social media presence and campaign long after release date</a:t>
            </a:r>
          </a:p>
          <a:p>
            <a:pPr lvl="1">
              <a:buClr>
                <a:srgbClr val="9F3748"/>
              </a:buClr>
              <a:buFont typeface="Arial" panose="020B0604020202020204" pitchFamily="34" charset="0"/>
              <a:buChar char="•"/>
            </a:pPr>
            <a:r>
              <a:rPr lang="en-US" sz="1800" dirty="0"/>
              <a:t>Sell your books using Pinterest</a:t>
            </a:r>
          </a:p>
          <a:p>
            <a:pPr lvl="2">
              <a:buClr>
                <a:srgbClr val="9F3748"/>
              </a:buClr>
              <a:buFont typeface="Courier New" panose="02070309020205020404" pitchFamily="49" charset="0"/>
              <a:buChar char="o"/>
            </a:pPr>
            <a:r>
              <a:rPr lang="en-US" sz="1500" dirty="0"/>
              <a:t>Use Pinterest to relate to the fans you already have as well as intrigue new readers with “visual stories of you, your brand, and your work.”</a:t>
            </a:r>
          </a:p>
          <a:p>
            <a:pPr lvl="1">
              <a:buClr>
                <a:srgbClr val="9F3748"/>
              </a:buClr>
              <a:buFont typeface="Arial" panose="020B0604020202020204" pitchFamily="34" charset="0"/>
              <a:buChar char="•"/>
            </a:pPr>
            <a:r>
              <a:rPr lang="en-US" sz="1800" dirty="0"/>
              <a:t>Use social media to encourage your fans to market your book </a:t>
            </a:r>
          </a:p>
          <a:p>
            <a:pPr lvl="1">
              <a:buClr>
                <a:srgbClr val="9F3748"/>
              </a:buClr>
              <a:buFont typeface="Arial" panose="020B0604020202020204" pitchFamily="34" charset="0"/>
              <a:buChar char="•"/>
            </a:pPr>
            <a:r>
              <a:rPr lang="en-US" sz="1800" dirty="0"/>
              <a:t>Participate in a podcast tour.</a:t>
            </a:r>
          </a:p>
          <a:p>
            <a:pPr lvl="2">
              <a:buClr>
                <a:srgbClr val="9F3748"/>
              </a:buClr>
              <a:buFont typeface="Courier New" panose="02070309020205020404" pitchFamily="49" charset="0"/>
              <a:buChar char="o"/>
            </a:pPr>
            <a:r>
              <a:rPr lang="en-US" sz="1500" dirty="0"/>
              <a:t>Strong for </a:t>
            </a:r>
            <a:r>
              <a:rPr lang="en-US" sz="1500" dirty="0" err="1"/>
              <a:t>frontlist</a:t>
            </a:r>
            <a:r>
              <a:rPr lang="en-US" sz="1500" dirty="0"/>
              <a:t> titles but can still work for backlist titles </a:t>
            </a:r>
          </a:p>
          <a:p>
            <a:pPr lvl="1">
              <a:buClr>
                <a:srgbClr val="9F3748"/>
              </a:buClr>
              <a:buFont typeface="Arial" panose="020B0604020202020204" pitchFamily="34" charset="0"/>
              <a:buChar char="•"/>
            </a:pPr>
            <a:r>
              <a:rPr lang="en-US" sz="1800" dirty="0"/>
              <a:t>Increase your visibility with guest blogging </a:t>
            </a:r>
          </a:p>
          <a:p>
            <a:pPr marL="393192" lvl="1" indent="0">
              <a:buClr>
                <a:srgbClr val="9F3748"/>
              </a:buClr>
              <a:buNone/>
            </a:pPr>
            <a:endParaRPr lang="en-US" sz="1800" dirty="0"/>
          </a:p>
        </p:txBody>
      </p:sp>
    </p:spTree>
    <p:extLst>
      <p:ext uri="{BB962C8B-B14F-4D97-AF65-F5344CB8AC3E}">
        <p14:creationId xmlns:p14="http://schemas.microsoft.com/office/powerpoint/2010/main" val="87155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3FF7-D12A-4E72-AFF9-8B7F8869D65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407089F-E7E1-4E57-B094-C19AFB710CB8}"/>
              </a:ext>
            </a:extLst>
          </p:cNvPr>
          <p:cNvPicPr>
            <a:picLocks noGrp="1" noChangeAspect="1"/>
          </p:cNvPicPr>
          <p:nvPr>
            <p:ph idx="1"/>
          </p:nvPr>
        </p:nvPicPr>
        <p:blipFill>
          <a:blip r:embed="rId2"/>
          <a:stretch>
            <a:fillRect/>
          </a:stretch>
        </p:blipFill>
        <p:spPr>
          <a:xfrm>
            <a:off x="457200" y="704088"/>
            <a:ext cx="8229600" cy="5125212"/>
          </a:xfrm>
          <a:prstGeom prst="rect">
            <a:avLst/>
          </a:prstGeom>
        </p:spPr>
      </p:pic>
    </p:spTree>
    <p:extLst>
      <p:ext uri="{BB962C8B-B14F-4D97-AF65-F5344CB8AC3E}">
        <p14:creationId xmlns:p14="http://schemas.microsoft.com/office/powerpoint/2010/main" val="397918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70BF-76C6-4EE8-8D7F-5CB975C2495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8BA1730-7D4A-4D7E-8B37-0DAA15A0F251}"/>
              </a:ext>
            </a:extLst>
          </p:cNvPr>
          <p:cNvPicPr>
            <a:picLocks noGrp="1" noChangeAspect="1"/>
          </p:cNvPicPr>
          <p:nvPr>
            <p:ph idx="1"/>
          </p:nvPr>
        </p:nvPicPr>
        <p:blipFill>
          <a:blip r:embed="rId2"/>
          <a:stretch>
            <a:fillRect/>
          </a:stretch>
        </p:blipFill>
        <p:spPr>
          <a:xfrm>
            <a:off x="457200" y="704088"/>
            <a:ext cx="8229600" cy="5077587"/>
          </a:xfrm>
          <a:prstGeom prst="rect">
            <a:avLst/>
          </a:prstGeom>
        </p:spPr>
      </p:pic>
    </p:spTree>
    <p:extLst>
      <p:ext uri="{BB962C8B-B14F-4D97-AF65-F5344CB8AC3E}">
        <p14:creationId xmlns:p14="http://schemas.microsoft.com/office/powerpoint/2010/main" val="257259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fontScale="90000"/>
          </a:bodyPr>
          <a:lstStyle/>
          <a:p>
            <a:pPr algn="ctr"/>
            <a:r>
              <a:rPr lang="en-US" sz="4400" dirty="0"/>
              <a:t>Watch for Free Publicity Opportunities</a:t>
            </a:r>
            <a:endParaRPr lang="en-US" sz="3100"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lvl="1">
              <a:buClr>
                <a:srgbClr val="9F3748"/>
              </a:buClr>
              <a:buFont typeface="Arial" panose="020B0604020202020204" pitchFamily="34" charset="0"/>
              <a:buChar char="•"/>
            </a:pPr>
            <a:r>
              <a:rPr lang="en-US" sz="1800" dirty="0"/>
              <a:t>Sign up for HARO – a sourcing service that connects journalists with relevant experts</a:t>
            </a:r>
          </a:p>
          <a:p>
            <a:pPr lvl="2">
              <a:buClr>
                <a:srgbClr val="9F3748"/>
              </a:buClr>
              <a:buFont typeface="Courier New" panose="02070309020205020404" pitchFamily="49" charset="0"/>
              <a:buChar char="o"/>
            </a:pPr>
            <a:r>
              <a:rPr lang="en-US" sz="1500" dirty="0"/>
              <a:t>https://www.helpareporter.com/sources/</a:t>
            </a:r>
          </a:p>
          <a:p>
            <a:pPr lvl="2">
              <a:buClr>
                <a:srgbClr val="9F3748"/>
              </a:buClr>
              <a:buFont typeface="Courier New" panose="02070309020205020404" pitchFamily="49" charset="0"/>
              <a:buChar char="o"/>
            </a:pPr>
            <a:r>
              <a:rPr lang="en-US" sz="1500" dirty="0"/>
              <a:t>You’ll get an email three times per day that includes media opportunities in which you could be quoted</a:t>
            </a:r>
          </a:p>
          <a:p>
            <a:pPr lvl="2">
              <a:buClr>
                <a:srgbClr val="9F3748"/>
              </a:buClr>
              <a:buFont typeface="Courier New" panose="02070309020205020404" pitchFamily="49" charset="0"/>
              <a:buChar char="o"/>
            </a:pPr>
            <a:r>
              <a:rPr lang="en-US" sz="1500" dirty="0"/>
              <a:t>Find opportunities that match with your experience and/or your book(s) and response to the email address given</a:t>
            </a:r>
          </a:p>
          <a:p>
            <a:pPr lvl="2">
              <a:buClr>
                <a:srgbClr val="9F3748"/>
              </a:buClr>
              <a:buFont typeface="Courier New" panose="02070309020205020404" pitchFamily="49" charset="0"/>
              <a:buChar char="o"/>
            </a:pPr>
            <a:r>
              <a:rPr lang="en-US" sz="1500" dirty="0"/>
              <a:t>You may have a chance to be quoted in an articles, etc. which can help garner publicity</a:t>
            </a:r>
          </a:p>
          <a:p>
            <a:pPr lvl="1">
              <a:buClr>
                <a:srgbClr val="9F3748"/>
              </a:buClr>
              <a:buFont typeface="Arial" panose="020B0604020202020204" pitchFamily="34" charset="0"/>
              <a:buChar char="•"/>
            </a:pPr>
            <a:r>
              <a:rPr lang="en-US" sz="1800" dirty="0"/>
              <a:t>Appear on Podcasts</a:t>
            </a:r>
          </a:p>
          <a:p>
            <a:pPr lvl="2">
              <a:buClr>
                <a:srgbClr val="9F3748"/>
              </a:buClr>
              <a:buFont typeface="Courier New" panose="02070309020205020404" pitchFamily="49" charset="0"/>
              <a:buChar char="o"/>
            </a:pPr>
            <a:r>
              <a:rPr lang="en-US" sz="1500" dirty="0"/>
              <a:t>As an “expert” on the writing process, the creative life, selling books, coming up with ideas for books, etc. </a:t>
            </a:r>
          </a:p>
          <a:p>
            <a:pPr lvl="1">
              <a:buClr>
                <a:srgbClr val="9F3748"/>
              </a:buClr>
              <a:buFont typeface="Arial" panose="020B0604020202020204" pitchFamily="34" charset="0"/>
              <a:buChar char="•"/>
            </a:pPr>
            <a:r>
              <a:rPr lang="en-US" sz="1800" dirty="0"/>
              <a:t>Be Aware of What’s Happening in Your Community</a:t>
            </a:r>
          </a:p>
          <a:p>
            <a:pPr lvl="2">
              <a:buClr>
                <a:srgbClr val="9F3748"/>
              </a:buClr>
              <a:buFont typeface="Courier New" panose="02070309020205020404" pitchFamily="49" charset="0"/>
              <a:buChar char="o"/>
            </a:pPr>
            <a:r>
              <a:rPr lang="en-US" sz="1500" dirty="0"/>
              <a:t>Article or column opportunities in local papers or magazines</a:t>
            </a:r>
          </a:p>
          <a:p>
            <a:pPr lvl="2">
              <a:buClr>
                <a:srgbClr val="9F3748"/>
              </a:buClr>
              <a:buFont typeface="Courier New" panose="02070309020205020404" pitchFamily="49" charset="0"/>
              <a:buChar char="o"/>
            </a:pPr>
            <a:r>
              <a:rPr lang="en-US" sz="1500" dirty="0"/>
              <a:t>Local events that need speakers</a:t>
            </a:r>
          </a:p>
          <a:p>
            <a:pPr lvl="2">
              <a:buClr>
                <a:srgbClr val="9F3748"/>
              </a:buClr>
              <a:buFont typeface="Courier New" panose="02070309020205020404" pitchFamily="49" charset="0"/>
              <a:buChar char="o"/>
            </a:pPr>
            <a:endParaRPr lang="en-US" sz="1500" dirty="0"/>
          </a:p>
          <a:p>
            <a:pPr lvl="1">
              <a:buClr>
                <a:srgbClr val="9F3748"/>
              </a:buClr>
              <a:buFont typeface="Arial" panose="020B0604020202020204" pitchFamily="34" charset="0"/>
              <a:buChar char="•"/>
            </a:pPr>
            <a:endParaRPr lang="en-US" sz="1800" dirty="0"/>
          </a:p>
          <a:p>
            <a:pPr marL="667512" lvl="2" indent="0">
              <a:buClr>
                <a:srgbClr val="9F3748"/>
              </a:buClr>
              <a:buNone/>
            </a:pPr>
            <a:endParaRPr lang="en-US" sz="1500" dirty="0"/>
          </a:p>
          <a:p>
            <a:pPr marL="393192" lvl="1" indent="0">
              <a:buClr>
                <a:srgbClr val="9F3748"/>
              </a:buClr>
              <a:buNone/>
            </a:pPr>
            <a:endParaRPr lang="en-US" sz="1800" dirty="0"/>
          </a:p>
        </p:txBody>
      </p:sp>
    </p:spTree>
    <p:extLst>
      <p:ext uri="{BB962C8B-B14F-4D97-AF65-F5344CB8AC3E}">
        <p14:creationId xmlns:p14="http://schemas.microsoft.com/office/powerpoint/2010/main" val="386100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CF3C-7584-4EE8-8EBD-6ABE16C102AB}"/>
              </a:ext>
            </a:extLst>
          </p:cNvPr>
          <p:cNvSpPr>
            <a:spLocks noGrp="1"/>
          </p:cNvSpPr>
          <p:nvPr>
            <p:ph type="title"/>
          </p:nvPr>
        </p:nvSpPr>
        <p:spPr>
          <a:xfrm>
            <a:off x="486561" y="-228600"/>
            <a:ext cx="8229600" cy="1143000"/>
          </a:xfrm>
        </p:spPr>
        <p:txBody>
          <a:bodyPr/>
          <a:lstStyle/>
          <a:p>
            <a:endParaRPr lang="en-US" dirty="0"/>
          </a:p>
        </p:txBody>
      </p:sp>
      <p:sp>
        <p:nvSpPr>
          <p:cNvPr id="3" name="Content Placeholder 2">
            <a:extLst>
              <a:ext uri="{FF2B5EF4-FFF2-40B4-BE49-F238E27FC236}">
                <a16:creationId xmlns:a16="http://schemas.microsoft.com/office/drawing/2014/main" id="{DC21FFE4-93B2-44C6-AB53-534F33554C2A}"/>
              </a:ext>
            </a:extLst>
          </p:cNvPr>
          <p:cNvSpPr>
            <a:spLocks noGrp="1"/>
          </p:cNvSpPr>
          <p:nvPr>
            <p:ph idx="1"/>
          </p:nvPr>
        </p:nvSpPr>
        <p:spPr>
          <a:xfrm>
            <a:off x="486561" y="838200"/>
            <a:ext cx="7666839" cy="5486400"/>
          </a:xfrm>
        </p:spPr>
        <p:txBody>
          <a:bodyPr>
            <a:normAutofit fontScale="25000" lnSpcReduction="20000"/>
          </a:bodyPr>
          <a:lstStyle/>
          <a:p>
            <a:r>
              <a:rPr lang="en-US" sz="4000" b="1" dirty="0"/>
              <a:t>Biotech and Healthcare</a:t>
            </a:r>
          </a:p>
          <a:p>
            <a:r>
              <a:rPr lang="en-US" sz="4000" dirty="0"/>
              <a:t>1) </a:t>
            </a:r>
            <a:r>
              <a:rPr lang="en-US" sz="4000" u="sng" dirty="0">
                <a:hlinkClick r:id="rId2" action="ppaction://hlinkfile"/>
              </a:rPr>
              <a:t>Looking for a psychologist to comment on how to build good habits (</a:t>
            </a:r>
            <a:r>
              <a:rPr lang="en-US" sz="4000" u="sng" dirty="0" err="1">
                <a:hlinkClick r:id="rId2" action="ppaction://hlinkfile"/>
              </a:rPr>
              <a:t>Gsk</a:t>
            </a:r>
            <a:r>
              <a:rPr lang="en-US" sz="4000" u="sng" dirty="0">
                <a:hlinkClick r:id="rId2" action="ppaction://hlinkfile"/>
              </a:rPr>
              <a:t>) </a:t>
            </a:r>
            <a:br>
              <a:rPr lang="en-US" sz="4000" dirty="0"/>
            </a:br>
            <a:br>
              <a:rPr lang="en-US" sz="4000" dirty="0"/>
            </a:br>
            <a:r>
              <a:rPr lang="en-US" sz="4000" dirty="0"/>
              <a:t>2) </a:t>
            </a:r>
            <a:r>
              <a:rPr lang="en-US" sz="4000" u="sng" dirty="0">
                <a:hlinkClick r:id="rId3" action="ppaction://hlinkfile"/>
              </a:rPr>
              <a:t>Seeking an Individual with an Online Master’s Degree in Counseling. (Counselor-License.com) </a:t>
            </a:r>
            <a:br>
              <a:rPr lang="en-US" sz="4000" dirty="0"/>
            </a:br>
            <a:br>
              <a:rPr lang="en-US" sz="4000" dirty="0"/>
            </a:br>
            <a:r>
              <a:rPr lang="en-US" sz="4000" dirty="0"/>
              <a:t>3) </a:t>
            </a:r>
            <a:r>
              <a:rPr lang="en-US" sz="4000" u="sng" dirty="0">
                <a:hlinkClick r:id="rId4" action="ppaction://hlinkfile"/>
              </a:rPr>
              <a:t>How will you stand out at #HIMSS19? (</a:t>
            </a:r>
            <a:r>
              <a:rPr lang="en-US" sz="4000" u="sng" dirty="0" err="1">
                <a:hlinkClick r:id="rId4" action="ppaction://hlinkfile"/>
              </a:rPr>
              <a:t>intrepidNow</a:t>
            </a:r>
            <a:r>
              <a:rPr lang="en-US" sz="4000" u="sng" dirty="0">
                <a:hlinkClick r:id="rId4" action="ppaction://hlinkfile"/>
              </a:rPr>
              <a:t>) </a:t>
            </a:r>
            <a:br>
              <a:rPr lang="en-US" sz="4000" dirty="0"/>
            </a:br>
            <a:br>
              <a:rPr lang="en-US" sz="4000" dirty="0"/>
            </a:br>
            <a:r>
              <a:rPr lang="en-US" sz="4000" dirty="0"/>
              <a:t>4) </a:t>
            </a:r>
            <a:r>
              <a:rPr lang="en-US" sz="4000" u="sng" dirty="0">
                <a:hlinkClick r:id="rId5" action="ppaction://hlinkfile"/>
              </a:rPr>
              <a:t>Health insurance companies and their relationships with doctors (Medial Economics Magazine) </a:t>
            </a:r>
            <a:br>
              <a:rPr lang="en-US" sz="4000" dirty="0"/>
            </a:br>
            <a:br>
              <a:rPr lang="en-US" sz="4000" dirty="0"/>
            </a:br>
            <a:r>
              <a:rPr lang="en-US" sz="4000" dirty="0"/>
              <a:t>5) </a:t>
            </a:r>
            <a:r>
              <a:rPr lang="en-US" sz="4000" u="sng" dirty="0">
                <a:hlinkClick r:id="rId6" action="ppaction://hlinkfile"/>
              </a:rPr>
              <a:t>Seeking expert on healthcare robocalls and scams (Healthline) </a:t>
            </a:r>
            <a:endParaRPr lang="en-US" sz="4000" dirty="0"/>
          </a:p>
          <a:p>
            <a:r>
              <a:rPr lang="en-US" sz="4000" b="1" dirty="0"/>
              <a:t>Business and Finance </a:t>
            </a:r>
          </a:p>
          <a:p>
            <a:r>
              <a:rPr lang="en-US" sz="4000" dirty="0"/>
              <a:t>6) </a:t>
            </a:r>
            <a:r>
              <a:rPr lang="en-US" sz="4000" u="sng" dirty="0">
                <a:hlinkClick r:id="rId7" action="ppaction://hlinkfile"/>
              </a:rPr>
              <a:t>Seeking Commentary on Liquidation/Funding of Crypto Companies (Finance Magnates) </a:t>
            </a:r>
            <a:br>
              <a:rPr lang="en-US" sz="4000" dirty="0"/>
            </a:br>
            <a:br>
              <a:rPr lang="en-US" sz="4000" dirty="0"/>
            </a:br>
            <a:r>
              <a:rPr lang="en-US" sz="4000" dirty="0"/>
              <a:t>7) </a:t>
            </a:r>
            <a:r>
              <a:rPr lang="en-US" sz="4000" u="sng" dirty="0">
                <a:hlinkClick r:id="rId8" action="ppaction://hlinkfile"/>
              </a:rPr>
              <a:t>How much should someone spend on holiday gifts? (</a:t>
            </a:r>
            <a:r>
              <a:rPr lang="en-US" sz="4000" u="sng" dirty="0" err="1">
                <a:hlinkClick r:id="rId8" action="ppaction://hlinkfile"/>
              </a:rPr>
              <a:t>OppLoans</a:t>
            </a:r>
            <a:r>
              <a:rPr lang="en-US" sz="4000" u="sng" dirty="0">
                <a:hlinkClick r:id="rId8" action="ppaction://hlinkfile"/>
              </a:rPr>
              <a:t> Financial Sense Blog) </a:t>
            </a:r>
            <a:br>
              <a:rPr lang="en-US" sz="4000" dirty="0"/>
            </a:br>
            <a:br>
              <a:rPr lang="en-US" sz="4000" dirty="0"/>
            </a:br>
            <a:r>
              <a:rPr lang="en-US" sz="4000" dirty="0"/>
              <a:t>8) </a:t>
            </a:r>
            <a:r>
              <a:rPr lang="en-US" sz="4000" u="sng" dirty="0">
                <a:hlinkClick r:id="rId9" action="ppaction://hlinkfile"/>
              </a:rPr>
              <a:t>Affiliate Marketers: Your Best Tips Wanted (</a:t>
            </a:r>
            <a:r>
              <a:rPr lang="en-US" sz="4000" u="sng" dirty="0" err="1">
                <a:hlinkClick r:id="rId9" action="ppaction://hlinkfile"/>
              </a:rPr>
              <a:t>blerrp</a:t>
            </a:r>
            <a:r>
              <a:rPr lang="en-US" sz="4000" u="sng" dirty="0">
                <a:hlinkClick r:id="rId9" action="ppaction://hlinkfile"/>
              </a:rPr>
              <a:t>) </a:t>
            </a:r>
            <a:br>
              <a:rPr lang="en-US" sz="4000" dirty="0"/>
            </a:br>
            <a:br>
              <a:rPr lang="en-US" sz="4000" dirty="0"/>
            </a:br>
            <a:r>
              <a:rPr lang="en-US" sz="4000" dirty="0"/>
              <a:t>9) </a:t>
            </a:r>
            <a:r>
              <a:rPr lang="en-US" sz="4000" u="sng" dirty="0">
                <a:hlinkClick r:id="rId10" action="ppaction://hlinkfile"/>
              </a:rPr>
              <a:t>Agents: What are the biggest mistakes sellers make? (Forbes) </a:t>
            </a:r>
            <a:br>
              <a:rPr lang="en-US" sz="4000" dirty="0"/>
            </a:br>
            <a:br>
              <a:rPr lang="en-US" sz="4000" dirty="0"/>
            </a:br>
            <a:r>
              <a:rPr lang="en-US" sz="4000" dirty="0"/>
              <a:t>10) </a:t>
            </a:r>
            <a:r>
              <a:rPr lang="en-US" sz="4000" u="sng" dirty="0">
                <a:hlinkClick r:id="rId11" action="ppaction://hlinkfile"/>
              </a:rPr>
              <a:t>Looking to feature successful and experienced insurance professionals (</a:t>
            </a:r>
            <a:r>
              <a:rPr lang="en-US" sz="4000" u="sng" dirty="0" err="1">
                <a:hlinkClick r:id="rId11" action="ppaction://hlinkfile"/>
              </a:rPr>
              <a:t>Thriveglobal</a:t>
            </a:r>
            <a:r>
              <a:rPr lang="en-US" sz="4000" u="sng" dirty="0">
                <a:hlinkClick r:id="rId11" action="ppaction://hlinkfile"/>
              </a:rPr>
              <a:t>) </a:t>
            </a:r>
            <a:br>
              <a:rPr lang="en-US" sz="4000" dirty="0"/>
            </a:br>
            <a:br>
              <a:rPr lang="en-US" sz="4000" dirty="0"/>
            </a:br>
            <a:r>
              <a:rPr lang="en-US" sz="4000" dirty="0"/>
              <a:t>11) </a:t>
            </a:r>
            <a:r>
              <a:rPr lang="en-US" sz="4000" u="sng" dirty="0">
                <a:hlinkClick r:id="rId12" action="ppaction://hlinkfile"/>
              </a:rPr>
              <a:t>No Pension. No 401(k). How to Get by on Social Security (</a:t>
            </a:r>
            <a:r>
              <a:rPr lang="en-US" sz="4000" u="sng" dirty="0" err="1">
                <a:hlinkClick r:id="rId12" action="ppaction://hlinkfile"/>
              </a:rPr>
              <a:t>Cheapism</a:t>
            </a:r>
            <a:r>
              <a:rPr lang="en-US" sz="4000" u="sng" dirty="0">
                <a:hlinkClick r:id="rId12" action="ppaction://hlinkfile"/>
              </a:rPr>
              <a:t> Blog) </a:t>
            </a:r>
            <a:br>
              <a:rPr lang="en-US" sz="4000" dirty="0"/>
            </a:br>
            <a:br>
              <a:rPr lang="en-US" sz="4000" dirty="0"/>
            </a:br>
            <a:r>
              <a:rPr lang="en-US" sz="4000" dirty="0"/>
              <a:t>12) </a:t>
            </a:r>
            <a:r>
              <a:rPr lang="en-US" sz="4000" u="sng" dirty="0">
                <a:hlinkClick r:id="rId13" action="ppaction://hlinkfile"/>
              </a:rPr>
              <a:t>Insurance Professional to Talk About Gym Insurance (Fit Small Business) </a:t>
            </a:r>
            <a:br>
              <a:rPr lang="en-US" sz="4000" dirty="0"/>
            </a:br>
            <a:br>
              <a:rPr lang="en-US" sz="4000" dirty="0"/>
            </a:br>
            <a:r>
              <a:rPr lang="en-US" sz="4000" dirty="0"/>
              <a:t>13) </a:t>
            </a:r>
            <a:r>
              <a:rPr lang="en-US" sz="4000" u="sng" dirty="0">
                <a:hlinkClick r:id="rId14" action="ppaction://hlinkfile"/>
              </a:rPr>
              <a:t>What is a medical credit card? (U.S. News &amp; World Report) </a:t>
            </a:r>
            <a:br>
              <a:rPr lang="en-US" sz="4000" dirty="0"/>
            </a:br>
            <a:br>
              <a:rPr lang="en-US" sz="4000" dirty="0"/>
            </a:br>
            <a:r>
              <a:rPr lang="en-US" sz="4000" dirty="0"/>
              <a:t>14) </a:t>
            </a:r>
            <a:r>
              <a:rPr lang="en-US" sz="4000" u="sng" dirty="0">
                <a:hlinkClick r:id="rId15" action="ppaction://hlinkfile"/>
              </a:rPr>
              <a:t>Black Friday Guide (HuffPost) </a:t>
            </a:r>
            <a:br>
              <a:rPr lang="en-US" sz="4000" dirty="0"/>
            </a:br>
            <a:br>
              <a:rPr lang="en-US" sz="4000" dirty="0"/>
            </a:br>
            <a:r>
              <a:rPr lang="en-US" sz="4000" dirty="0"/>
              <a:t>15) </a:t>
            </a:r>
            <a:r>
              <a:rPr lang="en-US" sz="4000" u="sng" dirty="0">
                <a:hlinkClick r:id="rId16" action="ppaction://hlinkfile"/>
              </a:rPr>
              <a:t>What can HR do to be more green? (People HR) </a:t>
            </a:r>
            <a:br>
              <a:rPr lang="en-US" sz="4000" dirty="0"/>
            </a:br>
            <a:br>
              <a:rPr lang="en-US" sz="4000" dirty="0"/>
            </a:br>
            <a:r>
              <a:rPr lang="en-US" sz="4000" dirty="0"/>
              <a:t>16) </a:t>
            </a:r>
            <a:r>
              <a:rPr lang="en-US" sz="4000" u="sng" dirty="0">
                <a:hlinkClick r:id="rId17" action="ppaction://hlinkfile"/>
              </a:rPr>
              <a:t>How Do Installment Loans for Bad Credit Work? (US News) </a:t>
            </a:r>
            <a:br>
              <a:rPr lang="en-US" sz="4000" dirty="0"/>
            </a:br>
            <a:br>
              <a:rPr lang="en-US" sz="4000" dirty="0"/>
            </a:br>
            <a:r>
              <a:rPr lang="en-US" sz="4000" dirty="0"/>
              <a:t>17) </a:t>
            </a:r>
            <a:r>
              <a:rPr lang="en-US" sz="4000" u="sng" dirty="0">
                <a:hlinkClick r:id="rId18" action="ppaction://hlinkfile"/>
              </a:rPr>
              <a:t>How networking has impacted your life (Careers) </a:t>
            </a:r>
            <a:br>
              <a:rPr lang="en-US" sz="4000" dirty="0"/>
            </a:br>
            <a:br>
              <a:rPr lang="en-US" sz="4000" dirty="0"/>
            </a:br>
            <a:r>
              <a:rPr lang="en-US" sz="4000" dirty="0"/>
              <a:t>18) </a:t>
            </a:r>
            <a:r>
              <a:rPr lang="en-US" sz="4000" u="sng" dirty="0">
                <a:hlinkClick r:id="rId19" action="ppaction://hlinkfile"/>
              </a:rPr>
              <a:t>The best questions to ask in a job interview ( TechRepublic) </a:t>
            </a:r>
            <a:br>
              <a:rPr lang="en-US" sz="4000" dirty="0"/>
            </a:br>
            <a:br>
              <a:rPr lang="en-US" sz="4000" dirty="0"/>
            </a:br>
            <a:r>
              <a:rPr lang="en-US" sz="4000" dirty="0"/>
              <a:t>19) </a:t>
            </a:r>
            <a:r>
              <a:rPr lang="en-US" sz="4000" u="sng" dirty="0">
                <a:hlinkClick r:id="rId20" action="ppaction://hlinkfile"/>
              </a:rPr>
              <a:t>Leaders having difficult conversations (MichaelHyatt.com) </a:t>
            </a:r>
            <a:endParaRPr lang="en-US" sz="4000" dirty="0"/>
          </a:p>
          <a:p>
            <a:r>
              <a:rPr lang="en-US" sz="4000" b="1" dirty="0"/>
              <a:t>Entertainment and Media</a:t>
            </a:r>
          </a:p>
          <a:p>
            <a:r>
              <a:rPr lang="en-US" sz="4000" dirty="0"/>
              <a:t>20) </a:t>
            </a:r>
            <a:r>
              <a:rPr lang="en-US" sz="4000" u="sng" dirty="0">
                <a:hlinkClick r:id="rId21" action="ppaction://hlinkfile"/>
              </a:rPr>
              <a:t>Pushing through distractions (Mass Appeal magazine) </a:t>
            </a:r>
            <a:br>
              <a:rPr lang="en-US" sz="4000" dirty="0"/>
            </a:br>
            <a:br>
              <a:rPr lang="en-US" sz="4000" dirty="0"/>
            </a:br>
            <a:r>
              <a:rPr lang="en-US" sz="4000" dirty="0"/>
              <a:t>21) </a:t>
            </a:r>
            <a:r>
              <a:rPr lang="en-US" sz="4000" u="sng" dirty="0">
                <a:hlinkClick r:id="rId22" action="ppaction://hlinkfile"/>
              </a:rPr>
              <a:t>Building your social </a:t>
            </a:r>
            <a:r>
              <a:rPr lang="en-US" sz="4000" u="sng" dirty="0" err="1">
                <a:hlinkClick r:id="rId22" action="ppaction://hlinkfile"/>
              </a:rPr>
              <a:t>networth</a:t>
            </a:r>
            <a:r>
              <a:rPr lang="en-US" sz="4000" u="sng" dirty="0">
                <a:hlinkClick r:id="rId22" action="ppaction://hlinkfile"/>
              </a:rPr>
              <a:t> (Mass Appeal magazine) </a:t>
            </a:r>
            <a:br>
              <a:rPr lang="en-US" sz="4000" dirty="0"/>
            </a:br>
            <a:br>
              <a:rPr lang="en-US" sz="4000" dirty="0"/>
            </a:br>
            <a:r>
              <a:rPr lang="en-US" sz="4000" dirty="0"/>
              <a:t>22) </a:t>
            </a:r>
            <a:r>
              <a:rPr lang="en-US" sz="4000" u="sng" dirty="0">
                <a:hlinkClick r:id="rId23" action="ppaction://hlinkfile"/>
              </a:rPr>
              <a:t>Things HGTV doesn't tell you about buying a home (Best Company ) </a:t>
            </a:r>
            <a:endParaRPr lang="en-US" sz="4000" dirty="0"/>
          </a:p>
          <a:p>
            <a:r>
              <a:rPr lang="en-US" sz="4000" b="1" dirty="0"/>
              <a:t>General</a:t>
            </a:r>
          </a:p>
          <a:p>
            <a:endParaRPr lang="en-US" dirty="0"/>
          </a:p>
        </p:txBody>
      </p:sp>
    </p:spTree>
    <p:extLst>
      <p:ext uri="{BB962C8B-B14F-4D97-AF65-F5344CB8AC3E}">
        <p14:creationId xmlns:p14="http://schemas.microsoft.com/office/powerpoint/2010/main" val="358213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sz="4400" dirty="0"/>
              <a:t>Capitalize on Current Events </a:t>
            </a:r>
            <a:endParaRPr lang="en-US" sz="3100"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fontScale="92500" lnSpcReduction="10000"/>
          </a:bodyPr>
          <a:lstStyle/>
          <a:p>
            <a:pPr marL="393192" lvl="1" indent="0">
              <a:buClr>
                <a:srgbClr val="9F3748"/>
              </a:buClr>
              <a:buNone/>
            </a:pPr>
            <a:r>
              <a:rPr lang="en-US" sz="1800" dirty="0"/>
              <a:t>If you can strategically promote a book during specific seasons, an annual event, or when something pops in the media, take advantage of the opportunity, i.e.</a:t>
            </a:r>
          </a:p>
          <a:p>
            <a:pPr lvl="1">
              <a:buClr>
                <a:srgbClr val="9F3748"/>
              </a:buClr>
              <a:buFont typeface="Arial" panose="020B0604020202020204" pitchFamily="34" charset="0"/>
              <a:buChar char="•"/>
            </a:pPr>
            <a:r>
              <a:rPr lang="en-US" sz="1800" dirty="0"/>
              <a:t>If you’re a romance writer, do a marketing push on Valentine’s Day</a:t>
            </a:r>
          </a:p>
          <a:p>
            <a:pPr lvl="1">
              <a:buClr>
                <a:srgbClr val="9F3748"/>
              </a:buClr>
              <a:buFont typeface="Arial" panose="020B0604020202020204" pitchFamily="34" charset="0"/>
              <a:buChar char="•"/>
            </a:pPr>
            <a:r>
              <a:rPr lang="en-US" sz="1800" dirty="0"/>
              <a:t>If appropriate, promote your book as a summer beach read or as an airplane read during the holidays </a:t>
            </a:r>
          </a:p>
          <a:p>
            <a:pPr lvl="1">
              <a:buClr>
                <a:srgbClr val="9F3748"/>
              </a:buClr>
              <a:buFont typeface="Arial" panose="020B0604020202020204" pitchFamily="34" charset="0"/>
              <a:buChar char="•"/>
            </a:pPr>
            <a:r>
              <a:rPr lang="en-US" sz="1800" dirty="0"/>
              <a:t>If your book features athletes overcoming great obstacles, promote it during the MLB or NFL playoffs or a relevant sporting event. </a:t>
            </a:r>
          </a:p>
          <a:p>
            <a:pPr lvl="1">
              <a:buClr>
                <a:srgbClr val="9F3748"/>
              </a:buClr>
              <a:buFont typeface="Arial" panose="020B0604020202020204" pitchFamily="34" charset="0"/>
              <a:buChar char="•"/>
            </a:pPr>
            <a:r>
              <a:rPr lang="en-US" sz="1800" dirty="0"/>
              <a:t>Strategically take advantage of what’s trending in the news if it’s relevant to your book(s).</a:t>
            </a:r>
          </a:p>
          <a:p>
            <a:pPr marL="393192" lvl="1" indent="0">
              <a:buClr>
                <a:srgbClr val="9F3748"/>
              </a:buClr>
              <a:buNone/>
            </a:pPr>
            <a:r>
              <a:rPr lang="en-US" sz="1800" dirty="0"/>
              <a:t>Marketing strategies you can use during these times are:</a:t>
            </a:r>
          </a:p>
          <a:p>
            <a:pPr lvl="1">
              <a:buClr>
                <a:srgbClr val="9F3748"/>
              </a:buClr>
              <a:buFont typeface="Arial" panose="020B0604020202020204" pitchFamily="34" charset="0"/>
              <a:buChar char="•"/>
            </a:pPr>
            <a:r>
              <a:rPr lang="en-US" sz="1800" dirty="0"/>
              <a:t>Social media pushes</a:t>
            </a:r>
          </a:p>
          <a:p>
            <a:pPr lvl="1">
              <a:buClr>
                <a:srgbClr val="9F3748"/>
              </a:buClr>
              <a:buFont typeface="Arial" panose="020B0604020202020204" pitchFamily="34" charset="0"/>
              <a:buChar char="•"/>
            </a:pPr>
            <a:r>
              <a:rPr lang="en-US" sz="1800" dirty="0"/>
              <a:t>Price Campaign</a:t>
            </a:r>
          </a:p>
          <a:p>
            <a:pPr lvl="1">
              <a:buClr>
                <a:srgbClr val="9F3748"/>
              </a:buClr>
              <a:buFont typeface="Arial" panose="020B0604020202020204" pitchFamily="34" charset="0"/>
              <a:buChar char="•"/>
            </a:pPr>
            <a:r>
              <a:rPr lang="en-US" sz="1800" dirty="0"/>
              <a:t>Advertising campaign	</a:t>
            </a:r>
          </a:p>
          <a:p>
            <a:pPr lvl="1">
              <a:buClr>
                <a:srgbClr val="9F3748"/>
              </a:buClr>
              <a:buFont typeface="Arial" panose="020B0604020202020204" pitchFamily="34" charset="0"/>
              <a:buChar char="•"/>
            </a:pPr>
            <a:r>
              <a:rPr lang="en-US" sz="1800" dirty="0"/>
              <a:t>Write articles that tie your book topic or genre to current popular interests</a:t>
            </a:r>
          </a:p>
          <a:p>
            <a:pPr marL="393192" lvl="1" indent="0">
              <a:buClr>
                <a:srgbClr val="9F3748"/>
              </a:buClr>
              <a:buNone/>
            </a:pPr>
            <a:r>
              <a:rPr lang="en-US" sz="1800" dirty="0"/>
              <a:t>	</a:t>
            </a:r>
          </a:p>
          <a:p>
            <a:pPr lvl="1">
              <a:buClr>
                <a:srgbClr val="9F3748"/>
              </a:buClr>
              <a:buFont typeface="Arial" panose="020B0604020202020204" pitchFamily="34" charset="0"/>
              <a:buChar char="•"/>
            </a:pPr>
            <a:endParaRPr lang="en-US" sz="1800" dirty="0"/>
          </a:p>
          <a:p>
            <a:pPr lvl="1">
              <a:buClr>
                <a:srgbClr val="9F3748"/>
              </a:buClr>
              <a:buFont typeface="Arial" panose="020B0604020202020204" pitchFamily="34" charset="0"/>
              <a:buChar char="•"/>
            </a:pPr>
            <a:endParaRPr lang="en-US" sz="1800" dirty="0"/>
          </a:p>
          <a:p>
            <a:pPr lvl="1">
              <a:buClr>
                <a:srgbClr val="9F3748"/>
              </a:buClr>
              <a:buFont typeface="Arial" panose="020B0604020202020204" pitchFamily="34" charset="0"/>
              <a:buChar char="•"/>
            </a:pPr>
            <a:endParaRPr lang="en-US" sz="1800" dirty="0"/>
          </a:p>
          <a:p>
            <a:pPr marL="667512" lvl="2" indent="0">
              <a:buClr>
                <a:srgbClr val="9F3748"/>
              </a:buClr>
              <a:buNone/>
            </a:pPr>
            <a:endParaRPr lang="en-US" sz="1500" dirty="0"/>
          </a:p>
          <a:p>
            <a:pPr marL="393192" lvl="1" indent="0">
              <a:buClr>
                <a:srgbClr val="9F3748"/>
              </a:buClr>
              <a:buNone/>
            </a:pPr>
            <a:endParaRPr lang="en-US" sz="1800" dirty="0"/>
          </a:p>
        </p:txBody>
      </p:sp>
    </p:spTree>
    <p:extLst>
      <p:ext uri="{BB962C8B-B14F-4D97-AF65-F5344CB8AC3E}">
        <p14:creationId xmlns:p14="http://schemas.microsoft.com/office/powerpoint/2010/main" val="222542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Keep Your Boots on the Ground</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a:buClr>
                <a:srgbClr val="9F3748"/>
              </a:buClr>
              <a:buFont typeface="Arial" panose="020B0604020202020204" pitchFamily="34" charset="0"/>
              <a:buChar char="•"/>
            </a:pPr>
            <a:r>
              <a:rPr lang="en-US" sz="1800" dirty="0"/>
              <a:t>Continue to gain exposure through book signings, book clubs, writing groups, school visits, workshops, library readings, and local area meet ups. </a:t>
            </a:r>
          </a:p>
          <a:p>
            <a:pPr>
              <a:buClr>
                <a:srgbClr val="9F3748"/>
              </a:buClr>
              <a:buFont typeface="Arial" panose="020B0604020202020204" pitchFamily="34" charset="0"/>
              <a:buChar char="•"/>
            </a:pPr>
            <a:r>
              <a:rPr lang="en-US" sz="1800" dirty="0"/>
              <a:t>Make your vacations work for you </a:t>
            </a:r>
          </a:p>
          <a:p>
            <a:pPr lvl="1">
              <a:buClr>
                <a:srgbClr val="9F3748"/>
              </a:buClr>
              <a:buFont typeface="Courier New" panose="02070309020205020404" pitchFamily="49" charset="0"/>
              <a:buChar char="o"/>
            </a:pPr>
            <a:r>
              <a:rPr lang="en-US" sz="1600" dirty="0"/>
              <a:t>If you’re heading to a new locale, do a little advance research and set up readings and visits at your destination’s local libraries, schools, bookstores, etc. </a:t>
            </a:r>
          </a:p>
          <a:p>
            <a:pPr>
              <a:buClr>
                <a:srgbClr val="9F3748"/>
              </a:buClr>
              <a:buFont typeface="Arial" panose="020B0604020202020204" pitchFamily="34" charset="0"/>
              <a:buChar char="•"/>
            </a:pPr>
            <a:r>
              <a:rPr lang="en-US" sz="1800" dirty="0"/>
              <a:t>Attend live networking events, conferences, and expos.  </a:t>
            </a:r>
          </a:p>
          <a:p>
            <a:pPr>
              <a:buClr>
                <a:srgbClr val="9F3748"/>
              </a:buClr>
              <a:buFont typeface="Arial" panose="020B0604020202020204" pitchFamily="34" charset="0"/>
              <a:buChar char="•"/>
            </a:pPr>
            <a:r>
              <a:rPr lang="en-US" sz="1800" dirty="0"/>
              <a:t>Book clubs and/or reading groups review both </a:t>
            </a:r>
            <a:r>
              <a:rPr lang="en-US" sz="1800" dirty="0" err="1"/>
              <a:t>frontlist</a:t>
            </a:r>
            <a:r>
              <a:rPr lang="en-US" sz="1800" dirty="0"/>
              <a:t> and backlist books. Continue to seek them out. </a:t>
            </a:r>
          </a:p>
          <a:p>
            <a:pPr lvl="1">
              <a:buClr>
                <a:srgbClr val="9F3748"/>
              </a:buClr>
              <a:buFont typeface="Arial" panose="020B0604020202020204" pitchFamily="34" charset="0"/>
              <a:buChar char="•"/>
            </a:pPr>
            <a:endParaRPr lang="en-US" sz="2000" dirty="0"/>
          </a:p>
          <a:p>
            <a:pPr lvl="1">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68430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FE64-CFE0-40EE-98FD-B827F653868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6A23D5B-E494-427D-8575-592FC5E4C931}"/>
              </a:ext>
            </a:extLst>
          </p:cNvPr>
          <p:cNvPicPr>
            <a:picLocks noGrp="1" noChangeAspect="1"/>
          </p:cNvPicPr>
          <p:nvPr>
            <p:ph idx="1"/>
          </p:nvPr>
        </p:nvPicPr>
        <p:blipFill>
          <a:blip r:embed="rId2"/>
          <a:stretch>
            <a:fillRect/>
          </a:stretch>
        </p:blipFill>
        <p:spPr>
          <a:xfrm>
            <a:off x="457200" y="914400"/>
            <a:ext cx="8229600" cy="4943475"/>
          </a:xfrm>
          <a:prstGeom prst="rect">
            <a:avLst/>
          </a:prstGeom>
        </p:spPr>
      </p:pic>
    </p:spTree>
    <p:extLst>
      <p:ext uri="{BB962C8B-B14F-4D97-AF65-F5344CB8AC3E}">
        <p14:creationId xmlns:p14="http://schemas.microsoft.com/office/powerpoint/2010/main" val="399105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3DDB-F20F-4E50-9282-09A016C2106C}"/>
              </a:ext>
            </a:extLst>
          </p:cNvPr>
          <p:cNvSpPr>
            <a:spLocks noGrp="1"/>
          </p:cNvSpPr>
          <p:nvPr>
            <p:ph type="title"/>
          </p:nvPr>
        </p:nvSpPr>
        <p:spPr/>
        <p:txBody>
          <a:bodyPr/>
          <a:lstStyle/>
          <a:p>
            <a:r>
              <a:rPr lang="en-US" dirty="0"/>
              <a:t>Define the Terms</a:t>
            </a:r>
          </a:p>
        </p:txBody>
      </p:sp>
      <p:sp>
        <p:nvSpPr>
          <p:cNvPr id="3" name="Content Placeholder 2">
            <a:extLst>
              <a:ext uri="{FF2B5EF4-FFF2-40B4-BE49-F238E27FC236}">
                <a16:creationId xmlns:a16="http://schemas.microsoft.com/office/drawing/2014/main" id="{E26101F1-7DF4-4840-954F-1A93C50C32E9}"/>
              </a:ext>
            </a:extLst>
          </p:cNvPr>
          <p:cNvSpPr>
            <a:spLocks noGrp="1"/>
          </p:cNvSpPr>
          <p:nvPr>
            <p:ph idx="1"/>
          </p:nvPr>
        </p:nvSpPr>
        <p:spPr/>
        <p:txBody>
          <a:bodyPr/>
          <a:lstStyle/>
          <a:p>
            <a:r>
              <a:rPr lang="en-US" dirty="0" err="1"/>
              <a:t>Frontlist</a:t>
            </a:r>
            <a:r>
              <a:rPr lang="en-US" dirty="0"/>
              <a:t> Titles</a:t>
            </a:r>
          </a:p>
          <a:p>
            <a:pPr lvl="1"/>
            <a:r>
              <a:rPr lang="en-US" dirty="0"/>
              <a:t>Books that are either pending release or have released in the last six months are considered </a:t>
            </a:r>
            <a:r>
              <a:rPr lang="en-US" dirty="0" err="1"/>
              <a:t>frontlist</a:t>
            </a:r>
            <a:r>
              <a:rPr lang="en-US" dirty="0"/>
              <a:t> titles</a:t>
            </a:r>
          </a:p>
          <a:p>
            <a:r>
              <a:rPr lang="en-US" dirty="0"/>
              <a:t>Backlist Titles</a:t>
            </a:r>
          </a:p>
          <a:p>
            <a:pPr lvl="1">
              <a:buFont typeface="Arial" panose="020B0604020202020204" pitchFamily="34" charset="0"/>
              <a:buChar char="•"/>
            </a:pPr>
            <a:r>
              <a:rPr lang="en-US" dirty="0"/>
              <a:t>Once a title has been in the marketplace for 6 months, it then becomes a backlist title.  </a:t>
            </a:r>
          </a:p>
          <a:p>
            <a:pPr marL="393192" lvl="1" indent="0">
              <a:buNone/>
            </a:pPr>
            <a:endParaRPr lang="en-US" dirty="0"/>
          </a:p>
        </p:txBody>
      </p:sp>
    </p:spTree>
    <p:extLst>
      <p:ext uri="{BB962C8B-B14F-4D97-AF65-F5344CB8AC3E}">
        <p14:creationId xmlns:p14="http://schemas.microsoft.com/office/powerpoint/2010/main" val="22929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C51D-F7FF-4E31-B96F-69F6A15A5972}"/>
              </a:ext>
            </a:extLst>
          </p:cNvPr>
          <p:cNvSpPr>
            <a:spLocks noGrp="1"/>
          </p:cNvSpPr>
          <p:nvPr>
            <p:ph type="title"/>
          </p:nvPr>
        </p:nvSpPr>
        <p:spPr>
          <a:xfrm>
            <a:off x="460695" y="914400"/>
            <a:ext cx="8229600" cy="1143000"/>
          </a:xfrm>
        </p:spPr>
        <p:txBody>
          <a:bodyPr>
            <a:normAutofit/>
          </a:bodyPr>
          <a:lstStyle/>
          <a:p>
            <a:r>
              <a:rPr lang="en-US" sz="4400" dirty="0"/>
              <a:t>Keep Your Marketing Plan Updated</a:t>
            </a:r>
          </a:p>
        </p:txBody>
      </p:sp>
      <p:sp>
        <p:nvSpPr>
          <p:cNvPr id="3" name="Content Placeholder 2">
            <a:extLst>
              <a:ext uri="{FF2B5EF4-FFF2-40B4-BE49-F238E27FC236}">
                <a16:creationId xmlns:a16="http://schemas.microsoft.com/office/drawing/2014/main" id="{85244A25-5454-42BC-87BC-DB6F9102524A}"/>
              </a:ext>
            </a:extLst>
          </p:cNvPr>
          <p:cNvSpPr>
            <a:spLocks noGrp="1"/>
          </p:cNvSpPr>
          <p:nvPr>
            <p:ph idx="1"/>
          </p:nvPr>
        </p:nvSpPr>
        <p:spPr/>
        <p:txBody>
          <a:bodyPr/>
          <a:lstStyle/>
          <a:p>
            <a:pPr>
              <a:buClr>
                <a:srgbClr val="9F3748"/>
              </a:buClr>
              <a:buFont typeface="Arial" panose="020B0604020202020204" pitchFamily="34" charset="0"/>
              <a:buChar char="•"/>
            </a:pPr>
            <a:r>
              <a:rPr lang="en-US" dirty="0"/>
              <a:t>Update it every year</a:t>
            </a:r>
          </a:p>
          <a:p>
            <a:pPr>
              <a:buClr>
                <a:srgbClr val="9F3748"/>
              </a:buClr>
              <a:buFont typeface="Arial" panose="020B0604020202020204" pitchFamily="34" charset="0"/>
              <a:buChar char="•"/>
            </a:pPr>
            <a:r>
              <a:rPr lang="en-US" dirty="0"/>
              <a:t>Budget for marketing – every year </a:t>
            </a:r>
          </a:p>
          <a:p>
            <a:pPr>
              <a:buClr>
                <a:srgbClr val="9F3748"/>
              </a:buClr>
              <a:buFont typeface="Arial" panose="020B0604020202020204" pitchFamily="34" charset="0"/>
              <a:buChar char="•"/>
            </a:pPr>
            <a:r>
              <a:rPr lang="en-US" dirty="0"/>
              <a:t>Creating a marketing plan helps start the creative process of thinking of things you can do and ways you can do it</a:t>
            </a:r>
          </a:p>
          <a:p>
            <a:pPr>
              <a:buClr>
                <a:srgbClr val="9F3748"/>
              </a:buClr>
              <a:buFont typeface="Arial" panose="020B0604020202020204" pitchFamily="34" charset="0"/>
              <a:buChar char="•"/>
            </a:pPr>
            <a:r>
              <a:rPr lang="en-US" dirty="0"/>
              <a:t>It keeps you in the mindset of being an author</a:t>
            </a:r>
          </a:p>
          <a:p>
            <a:pPr>
              <a:buClr>
                <a:srgbClr val="9F3748"/>
              </a:buClr>
              <a:buFont typeface="Arial" panose="020B0604020202020204" pitchFamily="34" charset="0"/>
              <a:buChar char="•"/>
            </a:pPr>
            <a:endParaRPr lang="en-US" dirty="0"/>
          </a:p>
        </p:txBody>
      </p:sp>
    </p:spTree>
    <p:extLst>
      <p:ext uri="{BB962C8B-B14F-4D97-AF65-F5344CB8AC3E}">
        <p14:creationId xmlns:p14="http://schemas.microsoft.com/office/powerpoint/2010/main" val="166948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Continue Publishing New Books</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endParaRPr lang="en-US" sz="1800" dirty="0"/>
          </a:p>
          <a:p>
            <a:pPr marL="393192" lvl="1" indent="0">
              <a:buClr>
                <a:srgbClr val="9F3748"/>
              </a:buClr>
              <a:buNone/>
            </a:pPr>
            <a:r>
              <a:rPr lang="en-US" sz="1800" dirty="0"/>
              <a:t>Nothing sells backlist like </a:t>
            </a:r>
            <a:r>
              <a:rPr lang="en-US" sz="1800" dirty="0" err="1"/>
              <a:t>frontlist</a:t>
            </a:r>
            <a:endParaRPr lang="en-US" sz="1800" dirty="0"/>
          </a:p>
          <a:p>
            <a:pPr lvl="1">
              <a:buClr>
                <a:srgbClr val="9F3748"/>
              </a:buClr>
              <a:buFont typeface="Arial" panose="020B0604020202020204" pitchFamily="34" charset="0"/>
              <a:buChar char="•"/>
            </a:pPr>
            <a:r>
              <a:rPr lang="en-US" sz="1800" dirty="0"/>
              <a:t>Publishing new books can help you garner a wider audience</a:t>
            </a:r>
          </a:p>
          <a:p>
            <a:pPr lvl="1">
              <a:buClr>
                <a:srgbClr val="9F3748"/>
              </a:buClr>
              <a:buFont typeface="Arial" panose="020B0604020202020204" pitchFamily="34" charset="0"/>
              <a:buChar char="•"/>
            </a:pPr>
            <a:r>
              <a:rPr lang="en-US" sz="1800" dirty="0"/>
              <a:t>If a reader likes a book you’ve written, they’ll want to check out other books you’ve written </a:t>
            </a:r>
          </a:p>
        </p:txBody>
      </p:sp>
    </p:spTree>
    <p:extLst>
      <p:ext uri="{BB962C8B-B14F-4D97-AF65-F5344CB8AC3E}">
        <p14:creationId xmlns:p14="http://schemas.microsoft.com/office/powerpoint/2010/main" val="23619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09CC-21D4-4B7C-B483-20A0B9119BA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9558E08-ED1A-4DE1-8642-D34283CAE1F8}"/>
              </a:ext>
            </a:extLst>
          </p:cNvPr>
          <p:cNvPicPr>
            <a:picLocks noGrp="1" noChangeAspect="1"/>
          </p:cNvPicPr>
          <p:nvPr>
            <p:ph idx="1"/>
          </p:nvPr>
        </p:nvPicPr>
        <p:blipFill>
          <a:blip r:embed="rId2"/>
          <a:stretch>
            <a:fillRect/>
          </a:stretch>
        </p:blipFill>
        <p:spPr>
          <a:xfrm>
            <a:off x="457200" y="1200150"/>
            <a:ext cx="8229600" cy="4629150"/>
          </a:xfrm>
          <a:prstGeom prst="rect">
            <a:avLst/>
          </a:prstGeom>
        </p:spPr>
      </p:pic>
    </p:spTree>
    <p:extLst>
      <p:ext uri="{BB962C8B-B14F-4D97-AF65-F5344CB8AC3E}">
        <p14:creationId xmlns:p14="http://schemas.microsoft.com/office/powerpoint/2010/main" val="3629935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3C8-B697-412D-A020-4BBB0B6AD0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EE016D5-CFC2-4C4E-A813-8E65F61DB0C7}"/>
              </a:ext>
            </a:extLst>
          </p:cNvPr>
          <p:cNvPicPr>
            <a:picLocks noGrp="1" noChangeAspect="1"/>
          </p:cNvPicPr>
          <p:nvPr>
            <p:ph idx="1"/>
          </p:nvPr>
        </p:nvPicPr>
        <p:blipFill>
          <a:blip r:embed="rId2"/>
          <a:stretch>
            <a:fillRect/>
          </a:stretch>
        </p:blipFill>
        <p:spPr>
          <a:xfrm>
            <a:off x="457200" y="1228725"/>
            <a:ext cx="8229600" cy="4629150"/>
          </a:xfrm>
          <a:prstGeom prst="rect">
            <a:avLst/>
          </a:prstGeom>
        </p:spPr>
      </p:pic>
    </p:spTree>
    <p:extLst>
      <p:ext uri="{BB962C8B-B14F-4D97-AF65-F5344CB8AC3E}">
        <p14:creationId xmlns:p14="http://schemas.microsoft.com/office/powerpoint/2010/main" val="314664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192F-87DD-4A26-9EBD-4696D95BC72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529CE4-61C1-4F0E-B9B6-4023F568A995}"/>
              </a:ext>
            </a:extLst>
          </p:cNvPr>
          <p:cNvPicPr>
            <a:picLocks noGrp="1" noChangeAspect="1"/>
          </p:cNvPicPr>
          <p:nvPr>
            <p:ph idx="1"/>
          </p:nvPr>
        </p:nvPicPr>
        <p:blipFill>
          <a:blip r:embed="rId2"/>
          <a:stretch>
            <a:fillRect/>
          </a:stretch>
        </p:blipFill>
        <p:spPr>
          <a:xfrm>
            <a:off x="457200" y="704088"/>
            <a:ext cx="8229600" cy="5077587"/>
          </a:xfrm>
          <a:prstGeom prst="rect">
            <a:avLst/>
          </a:prstGeom>
        </p:spPr>
      </p:pic>
    </p:spTree>
    <p:extLst>
      <p:ext uri="{BB962C8B-B14F-4D97-AF65-F5344CB8AC3E}">
        <p14:creationId xmlns:p14="http://schemas.microsoft.com/office/powerpoint/2010/main" val="221573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B966-19DE-4C45-BC24-75FB18183550}"/>
              </a:ext>
            </a:extLst>
          </p:cNvPr>
          <p:cNvSpPr>
            <a:spLocks noGrp="1"/>
          </p:cNvSpPr>
          <p:nvPr>
            <p:ph type="title"/>
          </p:nvPr>
        </p:nvSpPr>
        <p:spPr/>
        <p:txBody>
          <a:bodyPr>
            <a:normAutofit/>
          </a:bodyPr>
          <a:lstStyle/>
          <a:p>
            <a:r>
              <a:rPr lang="en-US" sz="4000" dirty="0"/>
              <a:t>Continue Working with BQB/WriteLife</a:t>
            </a:r>
          </a:p>
        </p:txBody>
      </p:sp>
      <p:sp>
        <p:nvSpPr>
          <p:cNvPr id="3" name="Content Placeholder 2">
            <a:extLst>
              <a:ext uri="{FF2B5EF4-FFF2-40B4-BE49-F238E27FC236}">
                <a16:creationId xmlns:a16="http://schemas.microsoft.com/office/drawing/2014/main" id="{D68F66F5-EE78-4CA7-B75D-E61D51B30D15}"/>
              </a:ext>
            </a:extLst>
          </p:cNvPr>
          <p:cNvSpPr>
            <a:spLocks noGrp="1"/>
          </p:cNvSpPr>
          <p:nvPr>
            <p:ph idx="1"/>
          </p:nvPr>
        </p:nvSpPr>
        <p:spPr/>
        <p:txBody>
          <a:bodyPr>
            <a:normAutofit fontScale="92500" lnSpcReduction="20000"/>
          </a:bodyPr>
          <a:lstStyle/>
          <a:p>
            <a:pPr>
              <a:buClr>
                <a:srgbClr val="9F3748"/>
              </a:buClr>
              <a:buFont typeface="Arial" panose="020B0604020202020204" pitchFamily="34" charset="0"/>
              <a:buChar char="•"/>
            </a:pPr>
            <a:r>
              <a:rPr lang="en-US" dirty="0"/>
              <a:t>When we secure a BookBub promotion, help spread the news of the sale</a:t>
            </a:r>
          </a:p>
          <a:p>
            <a:pPr>
              <a:buClr>
                <a:srgbClr val="9F3748"/>
              </a:buClr>
              <a:buFont typeface="Arial" panose="020B0604020202020204" pitchFamily="34" charset="0"/>
              <a:buChar char="•"/>
            </a:pPr>
            <a:r>
              <a:rPr lang="en-US" dirty="0"/>
              <a:t>Attend our monthly webinars and use the information to learn and grow </a:t>
            </a:r>
          </a:p>
          <a:p>
            <a:pPr>
              <a:buClr>
                <a:srgbClr val="9F3748"/>
              </a:buClr>
              <a:buFont typeface="Arial" panose="020B0604020202020204" pitchFamily="34" charset="0"/>
              <a:buChar char="•"/>
            </a:pPr>
            <a:r>
              <a:rPr lang="en-US" dirty="0"/>
              <a:t>Use the training we provide on our author portal</a:t>
            </a:r>
          </a:p>
          <a:p>
            <a:pPr>
              <a:buClr>
                <a:srgbClr val="9F3748"/>
              </a:buClr>
              <a:buFont typeface="Arial" panose="020B0604020202020204" pitchFamily="34" charset="0"/>
              <a:buChar char="•"/>
            </a:pPr>
            <a:r>
              <a:rPr lang="en-US" dirty="0"/>
              <a:t>Review all marketing/advertising opportunities we send your way and follow through on those that fit your marketing budget and marketing plan </a:t>
            </a:r>
          </a:p>
          <a:p>
            <a:pPr>
              <a:buClr>
                <a:srgbClr val="9F3748"/>
              </a:buClr>
              <a:buFont typeface="Arial" panose="020B0604020202020204" pitchFamily="34" charset="0"/>
              <a:buChar char="•"/>
            </a:pPr>
            <a:r>
              <a:rPr lang="en-US" dirty="0"/>
              <a:t>Take advantage of the participation opportunities we provide at book festivals and shows – for both </a:t>
            </a:r>
            <a:r>
              <a:rPr lang="en-US" dirty="0" err="1"/>
              <a:t>frontlist</a:t>
            </a:r>
            <a:r>
              <a:rPr lang="en-US" dirty="0"/>
              <a:t> and backlist titles</a:t>
            </a:r>
          </a:p>
          <a:p>
            <a:pPr>
              <a:buClr>
                <a:srgbClr val="9F3748"/>
              </a:buClr>
              <a:buFont typeface="Arial" panose="020B0604020202020204" pitchFamily="34" charset="0"/>
              <a:buChar char="•"/>
            </a:pPr>
            <a:r>
              <a:rPr lang="en-US" dirty="0"/>
              <a:t>When we open new content opportunities, (i.e. audiobooks), make sure you participate </a:t>
            </a:r>
          </a:p>
          <a:p>
            <a:pPr>
              <a:buClr>
                <a:srgbClr val="9F3748"/>
              </a:buClr>
              <a:buFont typeface="Arial" panose="020B0604020202020204" pitchFamily="34" charset="0"/>
              <a:buChar char="•"/>
            </a:pPr>
            <a:endParaRPr lang="en-US" dirty="0"/>
          </a:p>
        </p:txBody>
      </p:sp>
    </p:spTree>
    <p:extLst>
      <p:ext uri="{BB962C8B-B14F-4D97-AF65-F5344CB8AC3E}">
        <p14:creationId xmlns:p14="http://schemas.microsoft.com/office/powerpoint/2010/main" val="262176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The tools are there. It’s up to you to use them. </a:t>
            </a:r>
          </a:p>
        </p:txBody>
      </p:sp>
    </p:spTree>
    <p:extLst>
      <p:ext uri="{BB962C8B-B14F-4D97-AF65-F5344CB8AC3E}">
        <p14:creationId xmlns:p14="http://schemas.microsoft.com/office/powerpoint/2010/main" val="72019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lgn="ctr">
              <a:buClr>
                <a:schemeClr val="accent2">
                  <a:lumMod val="50000"/>
                </a:schemeClr>
              </a:buClr>
              <a:buNone/>
            </a:pPr>
            <a:endParaRPr lang="en-US" sz="3200" dirty="0"/>
          </a:p>
          <a:p>
            <a:pPr marL="393192" lvl="1" indent="0">
              <a:buClr>
                <a:schemeClr val="accent2">
                  <a:lumMod val="50000"/>
                </a:schemeClr>
              </a:buClr>
              <a:buNone/>
            </a:pPr>
            <a:endParaRPr lang="en-US" sz="3200" dirty="0"/>
          </a:p>
          <a:p>
            <a:pPr marL="393192" lvl="1" indent="0" algn="ctr">
              <a:buClr>
                <a:schemeClr val="accent2">
                  <a:lumMod val="50000"/>
                </a:schemeClr>
              </a:buClr>
              <a:buNone/>
            </a:pPr>
            <a:r>
              <a:rPr lang="en-US" sz="3200" dirty="0"/>
              <a:t>NO WEBINAR IN DECEMBER</a:t>
            </a:r>
          </a:p>
          <a:p>
            <a:pPr marL="393192" lvl="1" indent="0" algn="ctr">
              <a:buClr>
                <a:schemeClr val="accent2">
                  <a:lumMod val="50000"/>
                </a:schemeClr>
              </a:buClr>
              <a:buNone/>
            </a:pPr>
            <a:endParaRPr lang="en-US" sz="3200" dirty="0"/>
          </a:p>
          <a:p>
            <a:pPr marL="393192" lvl="1" indent="0" algn="ctr">
              <a:buClr>
                <a:schemeClr val="accent2">
                  <a:lumMod val="50000"/>
                </a:schemeClr>
              </a:buClr>
              <a:buNone/>
            </a:pPr>
            <a:r>
              <a:rPr lang="en-US" sz="3200" dirty="0"/>
              <a:t>MERRY CHRISTMAS!</a:t>
            </a:r>
          </a:p>
          <a:p>
            <a:pPr marL="393192" lvl="1" indent="0" algn="ctr">
              <a:buClr>
                <a:schemeClr val="accent2">
                  <a:lumMod val="50000"/>
                </a:schemeClr>
              </a:buClr>
              <a:buNone/>
            </a:pPr>
            <a:endParaRPr lang="en-US" sz="3200" dirty="0"/>
          </a:p>
          <a:p>
            <a:pPr marL="393192" lvl="1" indent="0" algn="ctr">
              <a:buClr>
                <a:schemeClr val="accent2">
                  <a:lumMod val="50000"/>
                </a:schemeClr>
              </a:buClr>
              <a:buNone/>
            </a:pPr>
            <a:r>
              <a:rPr lang="en-US" sz="3200" dirty="0"/>
              <a:t>ENJOY THE HOLIDAYS!</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What We’ll Talk About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Reviews</a:t>
            </a:r>
          </a:p>
          <a:p>
            <a:pPr lvl="0">
              <a:buClr>
                <a:schemeClr val="accent2">
                  <a:lumMod val="50000"/>
                </a:schemeClr>
              </a:buClr>
              <a:buFont typeface="Arial" pitchFamily="34" charset="0"/>
              <a:buChar char="•"/>
            </a:pPr>
            <a:r>
              <a:rPr lang="en-US" sz="4000" dirty="0"/>
              <a:t>Giveaways</a:t>
            </a:r>
          </a:p>
          <a:p>
            <a:pPr>
              <a:buClr>
                <a:schemeClr val="accent2">
                  <a:lumMod val="50000"/>
                </a:schemeClr>
              </a:buClr>
              <a:buFont typeface="Arial" pitchFamily="34" charset="0"/>
              <a:buChar char="•"/>
            </a:pPr>
            <a:r>
              <a:rPr lang="en-US" sz="4000" dirty="0"/>
              <a:t>Price Campaigns</a:t>
            </a:r>
          </a:p>
          <a:p>
            <a:pPr lvl="0">
              <a:buClr>
                <a:schemeClr val="accent2">
                  <a:lumMod val="50000"/>
                </a:schemeClr>
              </a:buClr>
              <a:buFont typeface="Arial" pitchFamily="34" charset="0"/>
              <a:buChar char="•"/>
            </a:pPr>
            <a:r>
              <a:rPr lang="en-US" sz="4000" dirty="0"/>
              <a:t>Social Media</a:t>
            </a:r>
          </a:p>
          <a:p>
            <a:pPr lvl="0">
              <a:buClr>
                <a:schemeClr val="accent2">
                  <a:lumMod val="50000"/>
                </a:schemeClr>
              </a:buClr>
              <a:buFont typeface="Arial" pitchFamily="34" charset="0"/>
              <a:buChar char="•"/>
            </a:pPr>
            <a:r>
              <a:rPr lang="en-US" sz="4000" dirty="0"/>
              <a:t>Free Publicity Opportunities</a:t>
            </a:r>
          </a:p>
          <a:p>
            <a:pPr lvl="0">
              <a:buClr>
                <a:schemeClr val="accent2">
                  <a:lumMod val="50000"/>
                </a:schemeClr>
              </a:buClr>
              <a:buFont typeface="Arial" pitchFamily="34" charset="0"/>
              <a:buChar char="•"/>
            </a:pPr>
            <a:r>
              <a:rPr lang="en-US" sz="4000" dirty="0"/>
              <a:t>Capitalize on Current Events</a:t>
            </a:r>
          </a:p>
          <a:p>
            <a:pPr lvl="0">
              <a:buClr>
                <a:schemeClr val="accent2">
                  <a:lumMod val="50000"/>
                </a:schemeClr>
              </a:buClr>
              <a:buFont typeface="Arial" pitchFamily="34" charset="0"/>
              <a:buChar char="•"/>
            </a:pPr>
            <a:r>
              <a:rPr lang="en-US" sz="4000" dirty="0"/>
              <a:t>Continue Publishing New Books </a:t>
            </a:r>
          </a:p>
          <a:p>
            <a:pPr marL="0" lvl="0" indent="0">
              <a:buClr>
                <a:schemeClr val="accent2">
                  <a:lumMod val="50000"/>
                </a:schemeClr>
              </a:buClr>
              <a:buNone/>
            </a:pPr>
            <a:endParaRPr lang="en-US" sz="4000" dirty="0"/>
          </a:p>
          <a:p>
            <a:pPr lvl="0">
              <a:buClr>
                <a:schemeClr val="accent2">
                  <a:lumMod val="50000"/>
                </a:schemeClr>
              </a:buClr>
              <a:buFont typeface="Arial" pitchFamily="34" charset="0"/>
              <a:buChar char="•"/>
            </a:pPr>
            <a:endParaRPr lang="en-US" sz="4000" dirty="0"/>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Reviews</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r>
              <a:rPr lang="en-US" sz="1800" b="1" dirty="0"/>
              <a:t>Reviews continue to be important for the entire life of a book  </a:t>
            </a:r>
          </a:p>
          <a:p>
            <a:pPr lvl="1">
              <a:buClr>
                <a:srgbClr val="9F3748"/>
              </a:buClr>
              <a:buFont typeface="Arial" panose="020B0604020202020204" pitchFamily="34" charset="0"/>
              <a:buChar char="•"/>
            </a:pPr>
            <a:r>
              <a:rPr lang="en-US" sz="1800" dirty="0"/>
              <a:t>The more reviews a book has, the more intriguing it is for potential readers.</a:t>
            </a:r>
          </a:p>
          <a:p>
            <a:pPr lvl="1">
              <a:buClr>
                <a:srgbClr val="9F3748"/>
              </a:buClr>
              <a:buFont typeface="Arial" panose="020B0604020202020204" pitchFamily="34" charset="0"/>
              <a:buChar char="•"/>
            </a:pPr>
            <a:r>
              <a:rPr lang="en-US" sz="1800" dirty="0"/>
              <a:t>Amazon reviews continue to help trigger the features like “readers who bought this, also bought this.”</a:t>
            </a:r>
          </a:p>
          <a:p>
            <a:pPr lvl="1">
              <a:buClr>
                <a:srgbClr val="9F3748"/>
              </a:buClr>
              <a:buFont typeface="Arial" panose="020B0604020202020204" pitchFamily="34" charset="0"/>
              <a:buChar char="•"/>
            </a:pPr>
            <a:r>
              <a:rPr lang="en-US" sz="1800" dirty="0"/>
              <a:t>Minimum reviews needed on Amazon to trigger algorithms – 10; 50 reviews trigger more features; 100 reviews trigger all additional features. </a:t>
            </a:r>
          </a:p>
          <a:p>
            <a:pPr lvl="1">
              <a:buClr>
                <a:srgbClr val="9F3748"/>
              </a:buClr>
              <a:buFont typeface="Arial" panose="020B0604020202020204" pitchFamily="34" charset="0"/>
              <a:buChar char="•"/>
            </a:pPr>
            <a:r>
              <a:rPr lang="en-US" sz="1800" dirty="0"/>
              <a:t>An effective tactic to garner more Amazon reviews – reach out to top Amazon reviewers who have reviewed similar books, offering them a free copy of your book for a review. (either </a:t>
            </a:r>
            <a:r>
              <a:rPr lang="en-US" sz="1800" dirty="0" err="1"/>
              <a:t>frontlist</a:t>
            </a:r>
            <a:r>
              <a:rPr lang="en-US" sz="1800" dirty="0"/>
              <a:t> or backlist)</a:t>
            </a:r>
          </a:p>
          <a:p>
            <a:pPr lvl="2">
              <a:buClr>
                <a:srgbClr val="9F3748"/>
              </a:buClr>
              <a:buFont typeface="Courier New" panose="02070309020205020404" pitchFamily="49" charset="0"/>
              <a:buChar char="o"/>
            </a:pPr>
            <a:r>
              <a:rPr lang="en-US" sz="1600" dirty="0"/>
              <a:t>You can find these reviewers by browsing similar books and find people who have a “Top Reviewer badge.” Then, navigate to their Amazon profile page to see other books they’ve reviewed and preferences they list. If it seems as though your book is relevant to their interests, check for their contact information (if it’s public, it will be next to their profile picture). Send them an email of how you found them and why you think they’d be interested in your book. Offer them a free copy. </a:t>
            </a:r>
          </a:p>
        </p:txBody>
      </p:sp>
    </p:spTree>
    <p:extLst>
      <p:ext uri="{BB962C8B-B14F-4D97-AF65-F5344CB8AC3E}">
        <p14:creationId xmlns:p14="http://schemas.microsoft.com/office/powerpoint/2010/main" val="69962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FBBF-80EA-40C2-8D94-97DB56BE2BE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B659C7E1-CB00-4FA4-B8DD-74CCD5219224}"/>
              </a:ext>
            </a:extLst>
          </p:cNvPr>
          <p:cNvPicPr>
            <a:picLocks noGrp="1" noChangeAspect="1"/>
          </p:cNvPicPr>
          <p:nvPr>
            <p:ph idx="1"/>
          </p:nvPr>
        </p:nvPicPr>
        <p:blipFill>
          <a:blip r:embed="rId2"/>
          <a:stretch>
            <a:fillRect/>
          </a:stretch>
        </p:blipFill>
        <p:spPr>
          <a:xfrm>
            <a:off x="533400" y="1371601"/>
            <a:ext cx="8382000" cy="4953000"/>
          </a:xfrm>
          <a:prstGeom prst="rect">
            <a:avLst/>
          </a:prstGeom>
        </p:spPr>
      </p:pic>
    </p:spTree>
    <p:extLst>
      <p:ext uri="{BB962C8B-B14F-4D97-AF65-F5344CB8AC3E}">
        <p14:creationId xmlns:p14="http://schemas.microsoft.com/office/powerpoint/2010/main" val="226290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0ACC-BAD3-45BE-A34D-D84A9F2804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BE7DA4-1B12-4E4D-9A29-3C4E99596250}"/>
              </a:ext>
            </a:extLst>
          </p:cNvPr>
          <p:cNvSpPr>
            <a:spLocks noGrp="1"/>
          </p:cNvSpPr>
          <p:nvPr>
            <p:ph idx="1"/>
          </p:nvPr>
        </p:nvSpPr>
        <p:spPr>
          <a:xfrm>
            <a:off x="457200" y="762000"/>
            <a:ext cx="8229600" cy="5562600"/>
          </a:xfrm>
        </p:spPr>
        <p:txBody>
          <a:bodyPr/>
          <a:lstStyle/>
          <a:p>
            <a:endParaRPr lang="en-US" dirty="0"/>
          </a:p>
        </p:txBody>
      </p:sp>
      <p:pic>
        <p:nvPicPr>
          <p:cNvPr id="4" name="Picture 3">
            <a:extLst>
              <a:ext uri="{FF2B5EF4-FFF2-40B4-BE49-F238E27FC236}">
                <a16:creationId xmlns:a16="http://schemas.microsoft.com/office/drawing/2014/main" id="{8D1F6250-1A65-4CB2-8A76-8839A8E54BE8}"/>
              </a:ext>
            </a:extLst>
          </p:cNvPr>
          <p:cNvPicPr>
            <a:picLocks noChangeAspect="1"/>
          </p:cNvPicPr>
          <p:nvPr/>
        </p:nvPicPr>
        <p:blipFill>
          <a:blip r:embed="rId2"/>
          <a:stretch>
            <a:fillRect/>
          </a:stretch>
        </p:blipFill>
        <p:spPr>
          <a:xfrm>
            <a:off x="0" y="533400"/>
            <a:ext cx="9144000" cy="5467350"/>
          </a:xfrm>
          <a:prstGeom prst="rect">
            <a:avLst/>
          </a:prstGeom>
        </p:spPr>
      </p:pic>
    </p:spTree>
    <p:extLst>
      <p:ext uri="{BB962C8B-B14F-4D97-AF65-F5344CB8AC3E}">
        <p14:creationId xmlns:p14="http://schemas.microsoft.com/office/powerpoint/2010/main" val="168115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Reviews </a:t>
            </a:r>
            <a:r>
              <a:rPr lang="en-US" sz="1800" dirty="0"/>
              <a:t>cont’d </a:t>
            </a:r>
            <a:endParaRPr lang="en-US"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marL="393192" lvl="1" indent="0">
              <a:buClr>
                <a:srgbClr val="9F3748"/>
              </a:buClr>
              <a:buNone/>
            </a:pPr>
            <a:endParaRPr lang="en-US" sz="1800" dirty="0"/>
          </a:p>
          <a:p>
            <a:pPr marL="393192" lvl="1" indent="0">
              <a:buClr>
                <a:srgbClr val="9F3748"/>
              </a:buClr>
              <a:buNone/>
            </a:pPr>
            <a:r>
              <a:rPr lang="en-US" sz="1800" b="1" dirty="0"/>
              <a:t>Reviews continue to be important for the entire life of a book  </a:t>
            </a:r>
          </a:p>
          <a:p>
            <a:pPr lvl="1">
              <a:buClr>
                <a:srgbClr val="9F3748"/>
              </a:buClr>
              <a:buFont typeface="Arial" panose="020B0604020202020204" pitchFamily="34" charset="0"/>
              <a:buChar char="•"/>
            </a:pPr>
            <a:r>
              <a:rPr lang="en-US" sz="1800" dirty="0" err="1"/>
              <a:t>NetGalley</a:t>
            </a:r>
            <a:r>
              <a:rPr lang="en-US" sz="1800" dirty="0"/>
              <a:t> is specifically for garnering reviews.</a:t>
            </a:r>
          </a:p>
          <a:p>
            <a:pPr lvl="2">
              <a:buClr>
                <a:srgbClr val="9F3748"/>
              </a:buClr>
              <a:buFont typeface="Courier New" panose="02070309020205020404" pitchFamily="49" charset="0"/>
              <a:buChar char="o"/>
            </a:pPr>
            <a:r>
              <a:rPr lang="en-US" sz="1500" dirty="0"/>
              <a:t>Each month, BQB/WriteLife has a spot or two that is open on their </a:t>
            </a:r>
            <a:r>
              <a:rPr lang="en-US" sz="1500" dirty="0" err="1"/>
              <a:t>NetGalley</a:t>
            </a:r>
            <a:r>
              <a:rPr lang="en-US" sz="1500" dirty="0"/>
              <a:t> account.</a:t>
            </a:r>
          </a:p>
          <a:p>
            <a:pPr lvl="2">
              <a:buClr>
                <a:srgbClr val="9F3748"/>
              </a:buClr>
              <a:buFont typeface="Courier New" panose="02070309020205020404" pitchFamily="49" charset="0"/>
              <a:buChar char="o"/>
            </a:pPr>
            <a:r>
              <a:rPr lang="en-US" sz="1500" dirty="0"/>
              <a:t>Authors can pay $85 through BQB/WriteLife to have their book listed on </a:t>
            </a:r>
            <a:r>
              <a:rPr lang="en-US" sz="1500" dirty="0" err="1"/>
              <a:t>NetGalley</a:t>
            </a:r>
            <a:r>
              <a:rPr lang="en-US" sz="1500" dirty="0"/>
              <a:t> for reviews versus going directly to </a:t>
            </a:r>
            <a:r>
              <a:rPr lang="en-US" sz="1500" dirty="0" err="1"/>
              <a:t>NetGalley</a:t>
            </a:r>
            <a:r>
              <a:rPr lang="en-US" sz="1500" dirty="0"/>
              <a:t> and paying $450 for a month.</a:t>
            </a:r>
          </a:p>
          <a:p>
            <a:pPr lvl="3">
              <a:buClr>
                <a:srgbClr val="9F3748"/>
              </a:buClr>
              <a:buFont typeface="Wingdings" panose="05000000000000000000" pitchFamily="2" charset="2"/>
              <a:buChar char="§"/>
            </a:pPr>
            <a:r>
              <a:rPr lang="en-US" sz="1400" dirty="0"/>
              <a:t>If you’re interested, email Terri with your interest. If a spot is open, you’ll be billed $85 and then your book will be featured during the month agreed upon.</a:t>
            </a:r>
          </a:p>
          <a:p>
            <a:pPr lvl="3">
              <a:buClr>
                <a:srgbClr val="9F3748"/>
              </a:buClr>
              <a:buFont typeface="Wingdings" panose="05000000000000000000" pitchFamily="2" charset="2"/>
              <a:buChar char="§"/>
            </a:pPr>
            <a:r>
              <a:rPr lang="en-US" sz="1400" dirty="0"/>
              <a:t>When reviews come in, they are emailed to you and BQB/WriteLife puts the good ones on social media and Julie uses them for other marketing opportunities. </a:t>
            </a:r>
          </a:p>
          <a:p>
            <a:pPr lvl="1">
              <a:buClr>
                <a:srgbClr val="9F3748"/>
              </a:buClr>
              <a:buFont typeface="Arial" panose="020B0604020202020204" pitchFamily="34" charset="0"/>
              <a:buChar char="•"/>
            </a:pPr>
            <a:r>
              <a:rPr lang="en-US" sz="1800" dirty="0"/>
              <a:t> Ask for reviews through: </a:t>
            </a:r>
          </a:p>
          <a:p>
            <a:pPr lvl="2">
              <a:buClr>
                <a:srgbClr val="9F3748"/>
              </a:buClr>
              <a:buFont typeface="Courier New" panose="02070309020205020404" pitchFamily="49" charset="0"/>
              <a:buChar char="o"/>
            </a:pPr>
            <a:r>
              <a:rPr lang="en-US" sz="1500" dirty="0"/>
              <a:t>Social media</a:t>
            </a:r>
          </a:p>
          <a:p>
            <a:pPr lvl="2">
              <a:buClr>
                <a:srgbClr val="9F3748"/>
              </a:buClr>
              <a:buFont typeface="Courier New" panose="02070309020205020404" pitchFamily="49" charset="0"/>
              <a:buChar char="o"/>
            </a:pPr>
            <a:r>
              <a:rPr lang="en-US" sz="1500" dirty="0"/>
              <a:t>Newsletter</a:t>
            </a:r>
          </a:p>
          <a:p>
            <a:pPr lvl="2">
              <a:buClr>
                <a:srgbClr val="9F3748"/>
              </a:buClr>
              <a:buFont typeface="Courier New" panose="02070309020205020404" pitchFamily="49" charset="0"/>
              <a:buChar char="o"/>
            </a:pPr>
            <a:r>
              <a:rPr lang="en-US" sz="1500" dirty="0"/>
              <a:t>Speaking events</a:t>
            </a:r>
          </a:p>
          <a:p>
            <a:pPr lvl="2">
              <a:buClr>
                <a:srgbClr val="9F3748"/>
              </a:buClr>
              <a:buFont typeface="Courier New" panose="02070309020205020404" pitchFamily="49" charset="0"/>
              <a:buChar char="o"/>
            </a:pPr>
            <a:r>
              <a:rPr lang="en-US" sz="1500" dirty="0"/>
              <a:t>Appearances </a:t>
            </a:r>
          </a:p>
          <a:p>
            <a:pPr lvl="2">
              <a:buClr>
                <a:srgbClr val="9F3748"/>
              </a:buClr>
              <a:buFont typeface="Courier New" panose="02070309020205020404" pitchFamily="49" charset="0"/>
              <a:buChar char="o"/>
            </a:pPr>
            <a:endParaRPr lang="en-US" sz="1500" dirty="0"/>
          </a:p>
        </p:txBody>
      </p:sp>
    </p:spTree>
    <p:extLst>
      <p:ext uri="{BB962C8B-B14F-4D97-AF65-F5344CB8AC3E}">
        <p14:creationId xmlns:p14="http://schemas.microsoft.com/office/powerpoint/2010/main" val="38834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DDFF-D056-4D6F-B294-1A3B209CC5A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A068841-9258-4B99-B15D-0283F7E421B9}"/>
              </a:ext>
            </a:extLst>
          </p:cNvPr>
          <p:cNvPicPr>
            <a:picLocks noGrp="1" noChangeAspect="1"/>
          </p:cNvPicPr>
          <p:nvPr>
            <p:ph idx="1"/>
          </p:nvPr>
        </p:nvPicPr>
        <p:blipFill>
          <a:blip r:embed="rId2"/>
          <a:stretch>
            <a:fillRect/>
          </a:stretch>
        </p:blipFill>
        <p:spPr>
          <a:xfrm>
            <a:off x="304800" y="704088"/>
            <a:ext cx="8686800" cy="6534912"/>
          </a:xfrm>
          <a:prstGeom prst="rect">
            <a:avLst/>
          </a:prstGeom>
        </p:spPr>
      </p:pic>
    </p:spTree>
    <p:extLst>
      <p:ext uri="{BB962C8B-B14F-4D97-AF65-F5344CB8AC3E}">
        <p14:creationId xmlns:p14="http://schemas.microsoft.com/office/powerpoint/2010/main" val="414066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GIVEAWAYS</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fontScale="92500" lnSpcReduction="10000"/>
          </a:bodyPr>
          <a:lstStyle/>
          <a:p>
            <a:pPr marL="393192" lvl="1" indent="0">
              <a:buClr>
                <a:srgbClr val="9F3748"/>
              </a:buClr>
              <a:buNone/>
            </a:pPr>
            <a:r>
              <a:rPr lang="en-US" sz="1800" dirty="0"/>
              <a:t>Using Giveaways to Keep Your Book in the Spotlight</a:t>
            </a:r>
          </a:p>
          <a:p>
            <a:pPr lvl="1">
              <a:buClr>
                <a:srgbClr val="9F3748"/>
              </a:buClr>
              <a:buFont typeface="Arial" panose="020B0604020202020204" pitchFamily="34" charset="0"/>
              <a:buChar char="•"/>
            </a:pPr>
            <a:r>
              <a:rPr lang="en-US" sz="1800" dirty="0"/>
              <a:t>Focus on discoverability rather than selling.</a:t>
            </a:r>
          </a:p>
          <a:p>
            <a:pPr lvl="1">
              <a:buClr>
                <a:srgbClr val="9F3748"/>
              </a:buClr>
              <a:buFont typeface="Arial" panose="020B0604020202020204" pitchFamily="34" charset="0"/>
              <a:buChar char="•"/>
            </a:pPr>
            <a:r>
              <a:rPr lang="en-US" sz="1800" dirty="0"/>
              <a:t>Do a giveaway through Amazon</a:t>
            </a:r>
          </a:p>
          <a:p>
            <a:pPr lvl="2">
              <a:buClr>
                <a:srgbClr val="9F3748"/>
              </a:buClr>
              <a:buFont typeface="Courier New" panose="02070309020205020404" pitchFamily="49" charset="0"/>
              <a:buChar char="o"/>
            </a:pPr>
            <a:r>
              <a:rPr lang="en-US" sz="1600" dirty="0">
                <a:hlinkClick r:id="rId2"/>
              </a:rPr>
              <a:t>https://www.amazon.com/b?node=11715260011</a:t>
            </a:r>
            <a:endParaRPr lang="en-US" sz="1600" dirty="0"/>
          </a:p>
          <a:p>
            <a:pPr lvl="1">
              <a:buClr>
                <a:srgbClr val="9F3748"/>
              </a:buClr>
              <a:buFont typeface="Arial" panose="020B0604020202020204" pitchFamily="34" charset="0"/>
              <a:buChar char="•"/>
            </a:pPr>
            <a:r>
              <a:rPr lang="en-US" sz="1800" dirty="0"/>
              <a:t>Do a Goodreads Giveaway (There is now a cost for this service)</a:t>
            </a:r>
          </a:p>
          <a:p>
            <a:pPr lvl="1">
              <a:buClr>
                <a:srgbClr val="9F3748"/>
              </a:buClr>
              <a:buFont typeface="Arial" panose="020B0604020202020204" pitchFamily="34" charset="0"/>
              <a:buChar char="•"/>
            </a:pPr>
            <a:r>
              <a:rPr lang="en-US" sz="1800" dirty="0"/>
              <a:t>Use Social Media to do a giveaway</a:t>
            </a:r>
          </a:p>
          <a:p>
            <a:pPr lvl="2">
              <a:buClr>
                <a:srgbClr val="9F3748"/>
              </a:buClr>
              <a:buFont typeface="Courier New" panose="02070309020205020404" pitchFamily="49" charset="0"/>
              <a:buChar char="o"/>
            </a:pPr>
            <a:r>
              <a:rPr lang="en-US" sz="1500" dirty="0"/>
              <a:t>Facebook</a:t>
            </a:r>
          </a:p>
          <a:p>
            <a:pPr lvl="2">
              <a:buClr>
                <a:srgbClr val="9F3748"/>
              </a:buClr>
              <a:buFont typeface="Courier New" panose="02070309020205020404" pitchFamily="49" charset="0"/>
              <a:buChar char="o"/>
            </a:pPr>
            <a:r>
              <a:rPr lang="en-US" sz="1500" dirty="0" err="1"/>
              <a:t>Instragram</a:t>
            </a:r>
            <a:endParaRPr lang="en-US" sz="1500" dirty="0"/>
          </a:p>
          <a:p>
            <a:pPr lvl="2">
              <a:buClr>
                <a:srgbClr val="9F3748"/>
              </a:buClr>
              <a:buFont typeface="Courier New" panose="02070309020205020404" pitchFamily="49" charset="0"/>
              <a:buChar char="o"/>
            </a:pPr>
            <a:r>
              <a:rPr lang="en-US" sz="1500" dirty="0"/>
              <a:t>Twitter</a:t>
            </a:r>
          </a:p>
          <a:p>
            <a:pPr lvl="2">
              <a:buClr>
                <a:srgbClr val="9F3748"/>
              </a:buClr>
              <a:buFont typeface="Courier New" panose="02070309020205020404" pitchFamily="49" charset="0"/>
              <a:buChar char="o"/>
            </a:pPr>
            <a:r>
              <a:rPr lang="en-US" sz="1500" dirty="0"/>
              <a:t>YouTube</a:t>
            </a:r>
          </a:p>
          <a:p>
            <a:pPr lvl="1">
              <a:buClr>
                <a:srgbClr val="9F3748"/>
              </a:buClr>
              <a:buFont typeface="Arial" panose="020B0604020202020204" pitchFamily="34" charset="0"/>
              <a:buChar char="•"/>
            </a:pPr>
            <a:r>
              <a:rPr lang="en-US" sz="1800" dirty="0"/>
              <a:t>Give the first few chapters away for free</a:t>
            </a:r>
          </a:p>
          <a:p>
            <a:pPr lvl="2">
              <a:buClr>
                <a:srgbClr val="9F3748"/>
              </a:buClr>
              <a:buFont typeface="Courier New" panose="02070309020205020404" pitchFamily="49" charset="0"/>
              <a:buChar char="o"/>
            </a:pPr>
            <a:r>
              <a:rPr lang="en-US" sz="1500" dirty="0"/>
              <a:t>On your website</a:t>
            </a:r>
          </a:p>
          <a:p>
            <a:pPr lvl="2">
              <a:buClr>
                <a:srgbClr val="9F3748"/>
              </a:buClr>
              <a:buFont typeface="Courier New" panose="02070309020205020404" pitchFamily="49" charset="0"/>
              <a:buChar char="o"/>
            </a:pPr>
            <a:r>
              <a:rPr lang="en-US" sz="1500" dirty="0"/>
              <a:t>Through a social media giveaways </a:t>
            </a:r>
          </a:p>
          <a:p>
            <a:pPr marL="393192" lvl="1" indent="0">
              <a:buClr>
                <a:srgbClr val="9F3748"/>
              </a:buClr>
              <a:buNone/>
            </a:pPr>
            <a:r>
              <a:rPr lang="en-US" sz="1800" dirty="0"/>
              <a:t>Donate</a:t>
            </a:r>
          </a:p>
          <a:p>
            <a:pPr lvl="1">
              <a:buClr>
                <a:srgbClr val="9F3748"/>
              </a:buClr>
            </a:pPr>
            <a:r>
              <a:rPr lang="en-US" sz="1800" dirty="0"/>
              <a:t>Consider donating your book to hospitals, shelters, churches, libraries, doctor/dental offices, organizations or clubs  </a:t>
            </a:r>
          </a:p>
        </p:txBody>
      </p:sp>
    </p:spTree>
    <p:extLst>
      <p:ext uri="{BB962C8B-B14F-4D97-AF65-F5344CB8AC3E}">
        <p14:creationId xmlns:p14="http://schemas.microsoft.com/office/powerpoint/2010/main" val="2324259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45177</TotalTime>
  <Words>1371</Words>
  <Application>Microsoft Office PowerPoint</Application>
  <PresentationFormat>On-screen Show (4:3)</PresentationFormat>
  <Paragraphs>155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Cambria</vt:lpstr>
      <vt:lpstr>Constantia</vt:lpstr>
      <vt:lpstr>Courier New</vt:lpstr>
      <vt:lpstr>Wingdings</vt:lpstr>
      <vt:lpstr>Wingdings 2</vt:lpstr>
      <vt:lpstr>Flow</vt:lpstr>
      <vt:lpstr>KEEPING YOUR TITLES (FRONTLIST AND BACKLIST) IN THE SPOTLIGHT  </vt:lpstr>
      <vt:lpstr>Define the Terms</vt:lpstr>
      <vt:lpstr>What We’ll Talk About </vt:lpstr>
      <vt:lpstr>Reviews</vt:lpstr>
      <vt:lpstr>PowerPoint Presentation</vt:lpstr>
      <vt:lpstr>PowerPoint Presentation</vt:lpstr>
      <vt:lpstr>Reviews cont’d </vt:lpstr>
      <vt:lpstr>PowerPoint Presentation</vt:lpstr>
      <vt:lpstr>GIVEAWAYS</vt:lpstr>
      <vt:lpstr>PowerPoint Presentation</vt:lpstr>
      <vt:lpstr>PRICE CAMPAIGNS</vt:lpstr>
      <vt:lpstr>Social Media Can Be a Strong Tool </vt:lpstr>
      <vt:lpstr>PowerPoint Presentation</vt:lpstr>
      <vt:lpstr>PowerPoint Presentation</vt:lpstr>
      <vt:lpstr>Watch for Free Publicity Opportunities</vt:lpstr>
      <vt:lpstr>PowerPoint Presentation</vt:lpstr>
      <vt:lpstr>Capitalize on Current Events </vt:lpstr>
      <vt:lpstr>Keep Your Boots on the Ground</vt:lpstr>
      <vt:lpstr>PowerPoint Presentation</vt:lpstr>
      <vt:lpstr>Keep Your Marketing Plan Updated</vt:lpstr>
      <vt:lpstr>Continue Publishing New Books</vt:lpstr>
      <vt:lpstr>PowerPoint Presentation</vt:lpstr>
      <vt:lpstr>PowerPoint Presentation</vt:lpstr>
      <vt:lpstr>PowerPoint Presentation</vt:lpstr>
      <vt:lpstr>Continue Working with BQB/WriteLife</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783</cp:revision>
  <cp:lastPrinted>2018-09-08T16:51:34Z</cp:lastPrinted>
  <dcterms:created xsi:type="dcterms:W3CDTF">2013-04-11T21:57:35Z</dcterms:created>
  <dcterms:modified xsi:type="dcterms:W3CDTF">2018-11-09T18:46:58Z</dcterms:modified>
</cp:coreProperties>
</file>