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7"/>
  </p:notesMasterIdLst>
  <p:sldIdLst>
    <p:sldId id="256" r:id="rId2"/>
    <p:sldId id="261" r:id="rId3"/>
    <p:sldId id="530" r:id="rId4"/>
    <p:sldId id="543" r:id="rId5"/>
    <p:sldId id="475" r:id="rId6"/>
    <p:sldId id="545" r:id="rId7"/>
    <p:sldId id="516" r:id="rId8"/>
    <p:sldId id="536" r:id="rId9"/>
    <p:sldId id="531" r:id="rId10"/>
    <p:sldId id="540" r:id="rId11"/>
    <p:sldId id="541" r:id="rId12"/>
    <p:sldId id="539" r:id="rId13"/>
    <p:sldId id="535" r:id="rId14"/>
    <p:sldId id="542" r:id="rId15"/>
    <p:sldId id="532" r:id="rId16"/>
    <p:sldId id="546" r:id="rId17"/>
    <p:sldId id="547" r:id="rId18"/>
    <p:sldId id="534" r:id="rId19"/>
    <p:sldId id="538" r:id="rId20"/>
    <p:sldId id="494" r:id="rId21"/>
    <p:sldId id="533" r:id="rId22"/>
    <p:sldId id="370" r:id="rId23"/>
    <p:sldId id="270" r:id="rId24"/>
    <p:sldId id="371" r:id="rId25"/>
    <p:sldId id="266" r:id="rId2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3748"/>
    <a:srgbClr val="BF3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74" autoAdjust="0"/>
  </p:normalViewPr>
  <p:slideViewPr>
    <p:cSldViewPr>
      <p:cViewPr varScale="1">
        <p:scale>
          <a:sx n="114" d="100"/>
          <a:sy n="114" d="100"/>
        </p:scale>
        <p:origin x="150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9423"/>
          </a:xfrm>
          <a:prstGeom prst="rect">
            <a:avLst/>
          </a:prstGeom>
        </p:spPr>
        <p:txBody>
          <a:bodyPr vert="horz" lIns="93342" tIns="46671" rIns="93342" bIns="46671" rtlCol="0"/>
          <a:lstStyle>
            <a:lvl1pPr algn="l">
              <a:defRPr sz="1200"/>
            </a:lvl1pPr>
          </a:lstStyle>
          <a:p>
            <a:endParaRPr lang="en-US"/>
          </a:p>
        </p:txBody>
      </p:sp>
      <p:sp>
        <p:nvSpPr>
          <p:cNvPr id="3" name="Date Placeholder 2"/>
          <p:cNvSpPr>
            <a:spLocks noGrp="1"/>
          </p:cNvSpPr>
          <p:nvPr>
            <p:ph type="dt" idx="1"/>
          </p:nvPr>
        </p:nvSpPr>
        <p:spPr>
          <a:xfrm>
            <a:off x="4023093" y="0"/>
            <a:ext cx="3077740" cy="469423"/>
          </a:xfrm>
          <a:prstGeom prst="rect">
            <a:avLst/>
          </a:prstGeom>
        </p:spPr>
        <p:txBody>
          <a:bodyPr vert="horz" lIns="93342" tIns="46671" rIns="93342" bIns="46671" rtlCol="0"/>
          <a:lstStyle>
            <a:lvl1pPr algn="r">
              <a:defRPr sz="1200"/>
            </a:lvl1pPr>
          </a:lstStyle>
          <a:p>
            <a:fld id="{9EF8FD45-2721-4728-B638-90B9C2D7E270}" type="datetimeFigureOut">
              <a:rPr lang="en-US" smtClean="0"/>
              <a:pPr/>
              <a:t>1/19/2019</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342" tIns="46671" rIns="93342" bIns="46671" rtlCol="0" anchor="ctr"/>
          <a:lstStyle/>
          <a:p>
            <a:endParaRPr lang="en-US"/>
          </a:p>
        </p:txBody>
      </p:sp>
      <p:sp>
        <p:nvSpPr>
          <p:cNvPr id="5" name="Notes Placeholder 4"/>
          <p:cNvSpPr>
            <a:spLocks noGrp="1"/>
          </p:cNvSpPr>
          <p:nvPr>
            <p:ph type="body" sz="quarter" idx="3"/>
          </p:nvPr>
        </p:nvSpPr>
        <p:spPr>
          <a:xfrm>
            <a:off x="710248" y="4459527"/>
            <a:ext cx="5681980" cy="4224813"/>
          </a:xfrm>
          <a:prstGeom prst="rect">
            <a:avLst/>
          </a:prstGeom>
        </p:spPr>
        <p:txBody>
          <a:bodyPr vert="horz" lIns="93342" tIns="46671" rIns="93342" bIns="4667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40" cy="469423"/>
          </a:xfrm>
          <a:prstGeom prst="rect">
            <a:avLst/>
          </a:prstGeom>
        </p:spPr>
        <p:txBody>
          <a:bodyPr vert="horz" lIns="93342" tIns="46671" rIns="93342" bIns="4667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40" cy="469423"/>
          </a:xfrm>
          <a:prstGeom prst="rect">
            <a:avLst/>
          </a:prstGeom>
        </p:spPr>
        <p:txBody>
          <a:bodyPr vert="horz" lIns="93342" tIns="46671" rIns="93342" bIns="46671" rtlCol="0" anchor="b"/>
          <a:lstStyle>
            <a:lvl1pPr algn="r">
              <a:defRPr sz="1200"/>
            </a:lvl1pPr>
          </a:lstStyle>
          <a:p>
            <a:fld id="{3561CE56-D96B-41DA-9E11-BA5D57E9E4C4}" type="slidenum">
              <a:rPr lang="en-US" smtClean="0"/>
              <a:pPr/>
              <a:t>‹#›</a:t>
            </a:fld>
            <a:endParaRPr lang="en-US"/>
          </a:p>
        </p:txBody>
      </p:sp>
    </p:spTree>
    <p:extLst>
      <p:ext uri="{BB962C8B-B14F-4D97-AF65-F5344CB8AC3E}">
        <p14:creationId xmlns:p14="http://schemas.microsoft.com/office/powerpoint/2010/main" val="299503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A25C68F-927A-403E-ADDD-C3E0B63AE54B}" type="datetimeFigureOut">
              <a:rPr lang="en-US" smtClean="0"/>
              <a:pPr/>
              <a:t>1/19/2019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6DB169C-BB25-4252-86B9-7D17A8AC94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A25C68F-927A-403E-ADDD-C3E0B63AE54B}" type="datetimeFigureOut">
              <a:rPr lang="en-US" smtClean="0"/>
              <a:pPr/>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A25C68F-927A-403E-ADDD-C3E0B63AE54B}" type="datetimeFigureOut">
              <a:rPr lang="en-US" smtClean="0"/>
              <a:pPr/>
              <a:t>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A25C68F-927A-403E-ADDD-C3E0B63AE54B}" type="datetimeFigureOut">
              <a:rPr lang="en-US" smtClean="0"/>
              <a:pPr/>
              <a:t>1/19/2019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A25C68F-927A-403E-ADDD-C3E0B63AE54B}" type="datetimeFigureOut">
              <a:rPr lang="en-US" smtClean="0"/>
              <a:pPr/>
              <a:t>1/19/2019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5C68F-927A-403E-ADDD-C3E0B63AE54B}" type="datetimeFigureOut">
              <a:rPr lang="en-US" smtClean="0"/>
              <a:pPr/>
              <a:t>1/19/2019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A25C68F-927A-403E-ADDD-C3E0B63AE54B}" type="datetimeFigureOut">
              <a:rPr lang="en-US" smtClean="0"/>
              <a:pPr/>
              <a:t>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A25C68F-927A-403E-ADDD-C3E0B63AE54B}" type="datetimeFigureOut">
              <a:rPr lang="en-US" smtClean="0"/>
              <a:pPr/>
              <a:t>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6DB169C-BB25-4252-86B9-7D17A8AC941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A25C68F-927A-403E-ADDD-C3E0B63AE54B}" type="datetimeFigureOut">
              <a:rPr lang="en-US" smtClean="0"/>
              <a:pPr/>
              <a:t>1/19/2019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6DB169C-BB25-4252-86B9-7D17A8AC941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quora.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79704" y="5791200"/>
            <a:ext cx="7854696" cy="1752600"/>
          </a:xfrm>
        </p:spPr>
        <p:txBody>
          <a:bodyPr/>
          <a:lstStyle/>
          <a:p>
            <a:pPr algn="ctr"/>
            <a:r>
              <a:rPr lang="en-US" dirty="0">
                <a:solidFill>
                  <a:schemeClr val="accent5">
                    <a:lumMod val="20000"/>
                    <a:lumOff val="80000"/>
                  </a:schemeClr>
                </a:solidFill>
              </a:rPr>
              <a:t>Saturday, January 19, 2019</a:t>
            </a:r>
          </a:p>
          <a:p>
            <a:pPr algn="ctr"/>
            <a:r>
              <a:rPr lang="en-US" dirty="0">
                <a:solidFill>
                  <a:schemeClr val="accent5">
                    <a:lumMod val="20000"/>
                    <a:lumOff val="80000"/>
                  </a:schemeClr>
                </a:solidFill>
              </a:rPr>
              <a:t>11:00 a.m. ET</a:t>
            </a:r>
          </a:p>
        </p:txBody>
      </p:sp>
      <p:sp>
        <p:nvSpPr>
          <p:cNvPr id="5" name="Rectangle 4"/>
          <p:cNvSpPr/>
          <p:nvPr/>
        </p:nvSpPr>
        <p:spPr>
          <a:xfrm>
            <a:off x="-762000" y="990600"/>
            <a:ext cx="10210800" cy="464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stretch>
            <a:fillRect/>
          </a:stretch>
        </p:blipFill>
        <p:spPr>
          <a:xfrm>
            <a:off x="2667000" y="1828800"/>
            <a:ext cx="3471881" cy="1972147"/>
          </a:xfrm>
          <a:prstGeom prst="rect">
            <a:avLst/>
          </a:prstGeom>
        </p:spPr>
      </p:pic>
      <p:sp>
        <p:nvSpPr>
          <p:cNvPr id="2" name="Title 1"/>
          <p:cNvSpPr>
            <a:spLocks noGrp="1"/>
          </p:cNvSpPr>
          <p:nvPr>
            <p:ph type="ctrTitle"/>
          </p:nvPr>
        </p:nvSpPr>
        <p:spPr>
          <a:xfrm>
            <a:off x="758952" y="3733800"/>
            <a:ext cx="7851648" cy="1828800"/>
          </a:xfrm>
        </p:spPr>
        <p:txBody>
          <a:bodyPr>
            <a:noAutofit/>
          </a:bodyPr>
          <a:lstStyle/>
          <a:p>
            <a:pPr algn="ctr"/>
            <a:r>
              <a:rPr lang="en-US" sz="3600" dirty="0">
                <a:solidFill>
                  <a:schemeClr val="bg1">
                    <a:lumMod val="50000"/>
                    <a:lumOff val="50000"/>
                  </a:schemeClr>
                </a:solidFill>
                <a:latin typeface="Cambria" pitchFamily="18" charset="0"/>
              </a:rPr>
              <a:t>MARKETING IS ABOUT MORE THAN YOU AND YOUR BOOK </a:t>
            </a:r>
            <a:br>
              <a:rPr lang="en-US" sz="3600" dirty="0">
                <a:solidFill>
                  <a:schemeClr val="bg1">
                    <a:lumMod val="50000"/>
                    <a:lumOff val="50000"/>
                  </a:schemeClr>
                </a:solidFill>
                <a:latin typeface="Cambria" pitchFamily="18" charset="0"/>
              </a:rPr>
            </a:br>
            <a:endParaRPr lang="en-US" sz="3600" dirty="0">
              <a:solidFill>
                <a:schemeClr val="bg1">
                  <a:lumMod val="50000"/>
                  <a:lumOff val="50000"/>
                </a:schemeClr>
              </a:solidFill>
              <a:latin typeface="Cambria" pitchFamily="18" charset="0"/>
            </a:endParaRPr>
          </a:p>
        </p:txBody>
      </p:sp>
      <p:sp>
        <p:nvSpPr>
          <p:cNvPr id="7" name="Title 1"/>
          <p:cNvSpPr txBox="1">
            <a:spLocks/>
          </p:cNvSpPr>
          <p:nvPr/>
        </p:nvSpPr>
        <p:spPr>
          <a:xfrm>
            <a:off x="454152" y="35858"/>
            <a:ext cx="7851648" cy="18288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US" sz="4800" dirty="0">
                <a:solidFill>
                  <a:srgbClr val="9F3748"/>
                </a:solidFill>
                <a:latin typeface="Cambria" pitchFamily="18" charset="0"/>
              </a:rPr>
              <a:t>Welcome! </a:t>
            </a:r>
          </a:p>
        </p:txBody>
      </p:sp>
    </p:spTree>
    <p:extLst>
      <p:ext uri="{BB962C8B-B14F-4D97-AF65-F5344CB8AC3E}">
        <p14:creationId xmlns:p14="http://schemas.microsoft.com/office/powerpoint/2010/main" val="3248598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32EB5-F38C-4958-8761-2550444C2CC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0CA5C352-FCC7-4110-9610-4DD032AB900A}"/>
              </a:ext>
            </a:extLst>
          </p:cNvPr>
          <p:cNvPicPr>
            <a:picLocks noGrp="1" noChangeAspect="1"/>
          </p:cNvPicPr>
          <p:nvPr>
            <p:ph idx="1"/>
          </p:nvPr>
        </p:nvPicPr>
        <p:blipFill>
          <a:blip r:embed="rId2"/>
          <a:stretch>
            <a:fillRect/>
          </a:stretch>
        </p:blipFill>
        <p:spPr>
          <a:xfrm>
            <a:off x="822677" y="727074"/>
            <a:ext cx="7803445" cy="5826125"/>
          </a:xfrm>
          <a:prstGeom prst="rect">
            <a:avLst/>
          </a:prstGeom>
        </p:spPr>
      </p:pic>
    </p:spTree>
    <p:extLst>
      <p:ext uri="{BB962C8B-B14F-4D97-AF65-F5344CB8AC3E}">
        <p14:creationId xmlns:p14="http://schemas.microsoft.com/office/powerpoint/2010/main" val="3383772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38F95-5761-4CF5-B1E3-57EEA143F8C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823BE218-680D-46B6-AF93-E2D8E4B32D54}"/>
              </a:ext>
            </a:extLst>
          </p:cNvPr>
          <p:cNvPicPr>
            <a:picLocks noGrp="1" noChangeAspect="1"/>
          </p:cNvPicPr>
          <p:nvPr>
            <p:ph idx="1"/>
          </p:nvPr>
        </p:nvPicPr>
        <p:blipFill>
          <a:blip r:embed="rId2"/>
          <a:stretch>
            <a:fillRect/>
          </a:stretch>
        </p:blipFill>
        <p:spPr>
          <a:xfrm>
            <a:off x="457200" y="704088"/>
            <a:ext cx="8229600" cy="6534912"/>
          </a:xfrm>
          <a:prstGeom prst="rect">
            <a:avLst/>
          </a:prstGeom>
        </p:spPr>
      </p:pic>
    </p:spTree>
    <p:extLst>
      <p:ext uri="{BB962C8B-B14F-4D97-AF65-F5344CB8AC3E}">
        <p14:creationId xmlns:p14="http://schemas.microsoft.com/office/powerpoint/2010/main" val="1026530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F2015-15DF-4997-A6AE-EEDA62E55CEE}"/>
              </a:ext>
            </a:extLst>
          </p:cNvPr>
          <p:cNvSpPr>
            <a:spLocks noGrp="1"/>
          </p:cNvSpPr>
          <p:nvPr>
            <p:ph type="title"/>
          </p:nvPr>
        </p:nvSpPr>
        <p:spPr/>
        <p:txBody>
          <a:bodyPr/>
          <a:lstStyle/>
          <a:p>
            <a:r>
              <a:rPr lang="en-US" dirty="0"/>
              <a:t>Caring Can be Marketing </a:t>
            </a:r>
          </a:p>
        </p:txBody>
      </p:sp>
      <p:sp>
        <p:nvSpPr>
          <p:cNvPr id="3" name="Content Placeholder 2">
            <a:extLst>
              <a:ext uri="{FF2B5EF4-FFF2-40B4-BE49-F238E27FC236}">
                <a16:creationId xmlns:a16="http://schemas.microsoft.com/office/drawing/2014/main" id="{3AC1F153-AC64-462B-AB83-72B6E1116D84}"/>
              </a:ext>
            </a:extLst>
          </p:cNvPr>
          <p:cNvSpPr>
            <a:spLocks noGrp="1"/>
          </p:cNvSpPr>
          <p:nvPr>
            <p:ph idx="1"/>
          </p:nvPr>
        </p:nvSpPr>
        <p:spPr/>
        <p:txBody>
          <a:bodyPr>
            <a:normAutofit fontScale="92500" lnSpcReduction="10000"/>
          </a:bodyPr>
          <a:lstStyle/>
          <a:p>
            <a:pPr marL="0" indent="0">
              <a:buClr>
                <a:schemeClr val="accent2">
                  <a:lumMod val="50000"/>
                </a:schemeClr>
              </a:buClr>
              <a:buNone/>
            </a:pPr>
            <a:r>
              <a:rPr lang="en-US" sz="2400" dirty="0"/>
              <a:t>You can also market by sharing your knowledge and helping others.</a:t>
            </a:r>
          </a:p>
          <a:p>
            <a:pPr>
              <a:buClr>
                <a:schemeClr val="accent2">
                  <a:lumMod val="50000"/>
                </a:schemeClr>
              </a:buClr>
              <a:buFont typeface="Arial" panose="020B0604020202020204" pitchFamily="34" charset="0"/>
              <a:buChar char="•"/>
            </a:pPr>
            <a:r>
              <a:rPr lang="en-US" sz="2400" dirty="0"/>
              <a:t>Contribute to web forums</a:t>
            </a:r>
          </a:p>
          <a:p>
            <a:pPr lvl="1">
              <a:buClr>
                <a:schemeClr val="accent2">
                  <a:lumMod val="50000"/>
                </a:schemeClr>
              </a:buClr>
              <a:buFont typeface="Courier New" panose="02070309020205020404" pitchFamily="49" charset="0"/>
              <a:buChar char="o"/>
            </a:pPr>
            <a:r>
              <a:rPr lang="en-US" dirty="0"/>
              <a:t>Find and join forums that are in conjunction with your interests and your brand</a:t>
            </a:r>
          </a:p>
          <a:p>
            <a:pPr lvl="1">
              <a:buClr>
                <a:schemeClr val="accent2">
                  <a:lumMod val="50000"/>
                </a:schemeClr>
              </a:buClr>
              <a:buFont typeface="Courier New" panose="02070309020205020404" pitchFamily="49" charset="0"/>
              <a:buChar char="o"/>
            </a:pPr>
            <a:r>
              <a:rPr lang="en-US" dirty="0"/>
              <a:t>Contribute to them freely</a:t>
            </a:r>
          </a:p>
          <a:p>
            <a:pPr lvl="1">
              <a:buClr>
                <a:schemeClr val="accent2">
                  <a:lumMod val="50000"/>
                </a:schemeClr>
              </a:buClr>
              <a:buFont typeface="Courier New" panose="02070309020205020404" pitchFamily="49" charset="0"/>
              <a:buChar char="o"/>
            </a:pPr>
            <a:r>
              <a:rPr lang="en-US" dirty="0"/>
              <a:t>Reach out. Offers to help others</a:t>
            </a:r>
          </a:p>
          <a:p>
            <a:pPr lvl="1">
              <a:buClr>
                <a:schemeClr val="accent2">
                  <a:lumMod val="50000"/>
                </a:schemeClr>
              </a:buClr>
              <a:buFont typeface="Courier New" panose="02070309020205020404" pitchFamily="49" charset="0"/>
              <a:buChar char="o"/>
            </a:pPr>
            <a:r>
              <a:rPr lang="en-US" dirty="0"/>
              <a:t>Put a link to your blog or website in your signature</a:t>
            </a:r>
          </a:p>
          <a:p>
            <a:pPr lvl="1">
              <a:buClr>
                <a:schemeClr val="accent2">
                  <a:lumMod val="50000"/>
                </a:schemeClr>
              </a:buClr>
              <a:buFont typeface="Courier New" panose="02070309020205020404" pitchFamily="49" charset="0"/>
              <a:buChar char="o"/>
            </a:pPr>
            <a:r>
              <a:rPr lang="en-US" dirty="0"/>
              <a:t>An example of a general forum is </a:t>
            </a:r>
            <a:r>
              <a:rPr lang="en-US" dirty="0">
                <a:hlinkClick r:id="rId2"/>
              </a:rPr>
              <a:t>www.quora.com</a:t>
            </a:r>
            <a:endParaRPr lang="en-US" dirty="0"/>
          </a:p>
          <a:p>
            <a:pPr lvl="2">
              <a:buClr>
                <a:schemeClr val="accent2">
                  <a:lumMod val="50000"/>
                </a:schemeClr>
              </a:buClr>
              <a:buFont typeface="Wingdings" panose="05000000000000000000" pitchFamily="2" charset="2"/>
              <a:buChar char="§"/>
            </a:pPr>
            <a:r>
              <a:rPr lang="en-US" dirty="0"/>
              <a:t>You’ll encounter all kinds of questions.</a:t>
            </a:r>
          </a:p>
          <a:p>
            <a:pPr lvl="2">
              <a:buClr>
                <a:schemeClr val="accent2">
                  <a:lumMod val="50000"/>
                </a:schemeClr>
              </a:buClr>
              <a:buFont typeface="Wingdings" panose="05000000000000000000" pitchFamily="2" charset="2"/>
              <a:buChar char="§"/>
            </a:pPr>
            <a:r>
              <a:rPr lang="en-US" dirty="0"/>
              <a:t>Respond to those that will help build your brand</a:t>
            </a:r>
          </a:p>
          <a:p>
            <a:pPr lvl="2">
              <a:buClr>
                <a:schemeClr val="accent2">
                  <a:lumMod val="50000"/>
                </a:schemeClr>
              </a:buClr>
              <a:buFont typeface="Wingdings" panose="05000000000000000000" pitchFamily="2" charset="2"/>
              <a:buChar char="§"/>
            </a:pPr>
            <a:r>
              <a:rPr lang="en-US" dirty="0"/>
              <a:t>Ask questions that will pull people to you who are in alignment with who you are </a:t>
            </a:r>
          </a:p>
        </p:txBody>
      </p:sp>
    </p:spTree>
    <p:extLst>
      <p:ext uri="{BB962C8B-B14F-4D97-AF65-F5344CB8AC3E}">
        <p14:creationId xmlns:p14="http://schemas.microsoft.com/office/powerpoint/2010/main" val="4021907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F2015-15DF-4997-A6AE-EEDA62E55CEE}"/>
              </a:ext>
            </a:extLst>
          </p:cNvPr>
          <p:cNvSpPr>
            <a:spLocks noGrp="1"/>
          </p:cNvSpPr>
          <p:nvPr>
            <p:ph type="title"/>
          </p:nvPr>
        </p:nvSpPr>
        <p:spPr/>
        <p:txBody>
          <a:bodyPr/>
          <a:lstStyle/>
          <a:p>
            <a:r>
              <a:rPr lang="en-US" dirty="0"/>
              <a:t>Caring Can be Marketing </a:t>
            </a:r>
          </a:p>
        </p:txBody>
      </p:sp>
      <p:sp>
        <p:nvSpPr>
          <p:cNvPr id="3" name="Content Placeholder 2">
            <a:extLst>
              <a:ext uri="{FF2B5EF4-FFF2-40B4-BE49-F238E27FC236}">
                <a16:creationId xmlns:a16="http://schemas.microsoft.com/office/drawing/2014/main" id="{3AC1F153-AC64-462B-AB83-72B6E1116D84}"/>
              </a:ext>
            </a:extLst>
          </p:cNvPr>
          <p:cNvSpPr>
            <a:spLocks noGrp="1"/>
          </p:cNvSpPr>
          <p:nvPr>
            <p:ph idx="1"/>
          </p:nvPr>
        </p:nvSpPr>
        <p:spPr/>
        <p:txBody>
          <a:bodyPr>
            <a:normAutofit fontScale="92500" lnSpcReduction="20000"/>
          </a:bodyPr>
          <a:lstStyle/>
          <a:p>
            <a:pPr>
              <a:buClr>
                <a:schemeClr val="accent2">
                  <a:lumMod val="50000"/>
                </a:schemeClr>
              </a:buClr>
              <a:buFont typeface="Arial" panose="020B0604020202020204" pitchFamily="34" charset="0"/>
              <a:buChar char="•"/>
            </a:pPr>
            <a:r>
              <a:rPr lang="en-US" sz="2400" dirty="0"/>
              <a:t>Blog about things that interest you other than writing and your book.</a:t>
            </a:r>
          </a:p>
          <a:p>
            <a:pPr lvl="1">
              <a:buClr>
                <a:schemeClr val="accent2">
                  <a:lumMod val="50000"/>
                </a:schemeClr>
              </a:buClr>
              <a:buFont typeface="Courier New" panose="02070309020205020404" pitchFamily="49" charset="0"/>
              <a:buChar char="o"/>
            </a:pPr>
            <a:r>
              <a:rPr lang="en-US" sz="2200" dirty="0"/>
              <a:t>Aim to create a genuinely useful body of knowledge that can help and encourage others  </a:t>
            </a:r>
          </a:p>
          <a:p>
            <a:pPr lvl="1">
              <a:buClr>
                <a:schemeClr val="accent2">
                  <a:lumMod val="50000"/>
                </a:schemeClr>
              </a:buClr>
              <a:buFont typeface="Courier New" panose="02070309020205020404" pitchFamily="49" charset="0"/>
              <a:buChar char="o"/>
            </a:pPr>
            <a:r>
              <a:rPr lang="en-US" sz="2200" dirty="0"/>
              <a:t>Jackie Madden Haugh (My Life in a Tutu; The Promise I Kept: My Journey with Dad from Home Care to Hospice) blogs often on titles like: My Year of Asking for Help; This Too Will Help. The content is relatable and poignant with a touch of humor.   </a:t>
            </a:r>
            <a:endParaRPr lang="en-US" sz="2000" dirty="0"/>
          </a:p>
          <a:p>
            <a:pPr>
              <a:buClr>
                <a:schemeClr val="accent2">
                  <a:lumMod val="50000"/>
                </a:schemeClr>
              </a:buClr>
              <a:buFont typeface="Arial" panose="020B0604020202020204" pitchFamily="34" charset="0"/>
              <a:buChar char="•"/>
            </a:pPr>
            <a:r>
              <a:rPr lang="en-US" sz="2400" dirty="0"/>
              <a:t>Remember you can connect your blogs to your author profile on Amazon which opens up your exposure to a larger group of people. </a:t>
            </a:r>
          </a:p>
          <a:p>
            <a:pPr>
              <a:buClr>
                <a:schemeClr val="accent2">
                  <a:lumMod val="50000"/>
                </a:schemeClr>
              </a:buClr>
              <a:buFont typeface="Arial" panose="020B0604020202020204" pitchFamily="34" charset="0"/>
              <a:buChar char="•"/>
            </a:pPr>
            <a:r>
              <a:rPr lang="en-US" sz="2400" dirty="0"/>
              <a:t>Offer to write guest posts for other people’s blogs about a topic that is about more than you and your book(s)   </a:t>
            </a:r>
          </a:p>
          <a:p>
            <a:pPr lvl="1">
              <a:buClr>
                <a:schemeClr val="accent2">
                  <a:lumMod val="50000"/>
                </a:schemeClr>
              </a:buClr>
              <a:buFont typeface="Courier New" panose="02070309020205020404" pitchFamily="49" charset="0"/>
              <a:buChar char="o"/>
            </a:pPr>
            <a:r>
              <a:rPr lang="en-US" sz="2200" dirty="0"/>
              <a:t>Bloggers are often looking for content for their blogs. Offer to help with content that is interesting and will draw in readers.   </a:t>
            </a:r>
          </a:p>
        </p:txBody>
      </p:sp>
    </p:spTree>
    <p:extLst>
      <p:ext uri="{BB962C8B-B14F-4D97-AF65-F5344CB8AC3E}">
        <p14:creationId xmlns:p14="http://schemas.microsoft.com/office/powerpoint/2010/main" val="2077763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B8473-756F-4749-8EC1-E82E7F01B70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916C335A-7D2E-4A81-A2DA-5A9519A2042E}"/>
              </a:ext>
            </a:extLst>
          </p:cNvPr>
          <p:cNvPicPr>
            <a:picLocks noGrp="1" noChangeAspect="1"/>
          </p:cNvPicPr>
          <p:nvPr>
            <p:ph idx="1"/>
          </p:nvPr>
        </p:nvPicPr>
        <p:blipFill>
          <a:blip r:embed="rId2"/>
          <a:stretch>
            <a:fillRect/>
          </a:stretch>
        </p:blipFill>
        <p:spPr>
          <a:xfrm>
            <a:off x="457200" y="914400"/>
            <a:ext cx="8229600" cy="6019800"/>
          </a:xfrm>
          <a:prstGeom prst="rect">
            <a:avLst/>
          </a:prstGeom>
        </p:spPr>
      </p:pic>
    </p:spTree>
    <p:extLst>
      <p:ext uri="{BB962C8B-B14F-4D97-AF65-F5344CB8AC3E}">
        <p14:creationId xmlns:p14="http://schemas.microsoft.com/office/powerpoint/2010/main" val="2820786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F2015-15DF-4997-A6AE-EEDA62E55CEE}"/>
              </a:ext>
            </a:extLst>
          </p:cNvPr>
          <p:cNvSpPr>
            <a:spLocks noGrp="1"/>
          </p:cNvSpPr>
          <p:nvPr>
            <p:ph type="title"/>
          </p:nvPr>
        </p:nvSpPr>
        <p:spPr/>
        <p:txBody>
          <a:bodyPr/>
          <a:lstStyle/>
          <a:p>
            <a:r>
              <a:rPr lang="en-US" dirty="0"/>
              <a:t>Caring Can be Marketing </a:t>
            </a:r>
            <a:r>
              <a:rPr lang="en-US" sz="2000" dirty="0"/>
              <a:t>cont’d</a:t>
            </a:r>
            <a:endParaRPr lang="en-US" dirty="0"/>
          </a:p>
        </p:txBody>
      </p:sp>
      <p:sp>
        <p:nvSpPr>
          <p:cNvPr id="3" name="Content Placeholder 2">
            <a:extLst>
              <a:ext uri="{FF2B5EF4-FFF2-40B4-BE49-F238E27FC236}">
                <a16:creationId xmlns:a16="http://schemas.microsoft.com/office/drawing/2014/main" id="{3AC1F153-AC64-462B-AB83-72B6E1116D84}"/>
              </a:ext>
            </a:extLst>
          </p:cNvPr>
          <p:cNvSpPr>
            <a:spLocks noGrp="1"/>
          </p:cNvSpPr>
          <p:nvPr>
            <p:ph idx="1"/>
          </p:nvPr>
        </p:nvSpPr>
        <p:spPr/>
        <p:txBody>
          <a:bodyPr>
            <a:normAutofit/>
          </a:bodyPr>
          <a:lstStyle/>
          <a:p>
            <a:pPr>
              <a:buClr>
                <a:schemeClr val="accent2">
                  <a:lumMod val="50000"/>
                </a:schemeClr>
              </a:buClr>
              <a:buFont typeface="Arial" panose="020B0604020202020204" pitchFamily="34" charset="0"/>
              <a:buChar char="•"/>
            </a:pPr>
            <a:r>
              <a:rPr lang="en-US" sz="2400" dirty="0"/>
              <a:t>Read and review the works of other offers </a:t>
            </a:r>
          </a:p>
          <a:p>
            <a:pPr lvl="1">
              <a:buClr>
                <a:schemeClr val="accent2">
                  <a:lumMod val="50000"/>
                </a:schemeClr>
              </a:buClr>
              <a:buFont typeface="Courier New" panose="02070309020205020404" pitchFamily="49" charset="0"/>
              <a:buChar char="o"/>
            </a:pPr>
            <a:r>
              <a:rPr lang="en-US" dirty="0"/>
              <a:t>Read the works of others and if you like it, give reviews everywhere you can.</a:t>
            </a:r>
          </a:p>
          <a:p>
            <a:pPr lvl="1">
              <a:buClr>
                <a:schemeClr val="accent2">
                  <a:lumMod val="50000"/>
                </a:schemeClr>
              </a:buClr>
              <a:buFont typeface="Courier New" panose="02070309020205020404" pitchFamily="49" charset="0"/>
              <a:buChar char="o"/>
            </a:pPr>
            <a:r>
              <a:rPr lang="en-US" dirty="0"/>
              <a:t>Nina </a:t>
            </a:r>
            <a:r>
              <a:rPr lang="en-US" dirty="0" err="1"/>
              <a:t>Norstrom</a:t>
            </a:r>
            <a:r>
              <a:rPr lang="en-US" dirty="0"/>
              <a:t> (Not a Blueprint: It’s the Shoeprints that Matter; and Mirror, Mirror on the Wall) does a great job of reading the works of others and giving reviews. </a:t>
            </a:r>
          </a:p>
          <a:p>
            <a:pPr lvl="1">
              <a:buClr>
                <a:schemeClr val="accent2">
                  <a:lumMod val="50000"/>
                </a:schemeClr>
              </a:buClr>
              <a:buFont typeface="Courier New" panose="02070309020205020404" pitchFamily="49" charset="0"/>
              <a:buChar char="o"/>
            </a:pPr>
            <a:r>
              <a:rPr lang="en-US" dirty="0"/>
              <a:t>Tina M. Zion (Advanced Medical Intuition; Become a Medical Intuitive; The Reiki Teacher’s Manual; and Reiki and Your Intuition) readily reviews other body, mind, spirit books, gives reviews, and will often write endorsements to be included in a book. </a:t>
            </a:r>
          </a:p>
        </p:txBody>
      </p:sp>
    </p:spTree>
    <p:extLst>
      <p:ext uri="{BB962C8B-B14F-4D97-AF65-F5344CB8AC3E}">
        <p14:creationId xmlns:p14="http://schemas.microsoft.com/office/powerpoint/2010/main" val="3305073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C1FB7-E621-4AFD-B4F7-001FEB2065A5}"/>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9F0F27B4-5837-4B06-9987-3D12DF0E3936}"/>
              </a:ext>
            </a:extLst>
          </p:cNvPr>
          <p:cNvPicPr>
            <a:picLocks noGrp="1" noChangeAspect="1"/>
          </p:cNvPicPr>
          <p:nvPr>
            <p:ph idx="1"/>
          </p:nvPr>
        </p:nvPicPr>
        <p:blipFill>
          <a:blip r:embed="rId2"/>
          <a:stretch>
            <a:fillRect/>
          </a:stretch>
        </p:blipFill>
        <p:spPr>
          <a:xfrm>
            <a:off x="457200" y="1228724"/>
            <a:ext cx="8229600" cy="5553075"/>
          </a:xfrm>
          <a:prstGeom prst="rect">
            <a:avLst/>
          </a:prstGeom>
        </p:spPr>
      </p:pic>
    </p:spTree>
    <p:extLst>
      <p:ext uri="{BB962C8B-B14F-4D97-AF65-F5344CB8AC3E}">
        <p14:creationId xmlns:p14="http://schemas.microsoft.com/office/powerpoint/2010/main" val="3908371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C496A-A50F-4B41-A6D4-5953C9CD458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04FE9E8-A8BA-4DF4-A2F3-28F0B1B2C7D4}"/>
              </a:ext>
            </a:extLst>
          </p:cNvPr>
          <p:cNvPicPr>
            <a:picLocks noGrp="1" noChangeAspect="1"/>
          </p:cNvPicPr>
          <p:nvPr>
            <p:ph idx="1"/>
          </p:nvPr>
        </p:nvPicPr>
        <p:blipFill>
          <a:blip r:embed="rId2"/>
          <a:stretch>
            <a:fillRect/>
          </a:stretch>
        </p:blipFill>
        <p:spPr>
          <a:xfrm>
            <a:off x="457200" y="609600"/>
            <a:ext cx="8229600" cy="6477000"/>
          </a:xfrm>
          <a:prstGeom prst="rect">
            <a:avLst/>
          </a:prstGeom>
        </p:spPr>
      </p:pic>
    </p:spTree>
    <p:extLst>
      <p:ext uri="{BB962C8B-B14F-4D97-AF65-F5344CB8AC3E}">
        <p14:creationId xmlns:p14="http://schemas.microsoft.com/office/powerpoint/2010/main" val="2211803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F2015-15DF-4997-A6AE-EEDA62E55CEE}"/>
              </a:ext>
            </a:extLst>
          </p:cNvPr>
          <p:cNvSpPr>
            <a:spLocks noGrp="1"/>
          </p:cNvSpPr>
          <p:nvPr>
            <p:ph type="title"/>
          </p:nvPr>
        </p:nvSpPr>
        <p:spPr/>
        <p:txBody>
          <a:bodyPr/>
          <a:lstStyle/>
          <a:p>
            <a:r>
              <a:rPr lang="en-US" dirty="0"/>
              <a:t>Caring Can be Marketing </a:t>
            </a:r>
            <a:r>
              <a:rPr lang="en-US" sz="2000" dirty="0"/>
              <a:t>cont’d</a:t>
            </a:r>
            <a:endParaRPr lang="en-US" dirty="0"/>
          </a:p>
        </p:txBody>
      </p:sp>
      <p:sp>
        <p:nvSpPr>
          <p:cNvPr id="3" name="Content Placeholder 2">
            <a:extLst>
              <a:ext uri="{FF2B5EF4-FFF2-40B4-BE49-F238E27FC236}">
                <a16:creationId xmlns:a16="http://schemas.microsoft.com/office/drawing/2014/main" id="{3AC1F153-AC64-462B-AB83-72B6E1116D84}"/>
              </a:ext>
            </a:extLst>
          </p:cNvPr>
          <p:cNvSpPr>
            <a:spLocks noGrp="1"/>
          </p:cNvSpPr>
          <p:nvPr>
            <p:ph idx="1"/>
          </p:nvPr>
        </p:nvSpPr>
        <p:spPr/>
        <p:txBody>
          <a:bodyPr>
            <a:normAutofit/>
          </a:bodyPr>
          <a:lstStyle/>
          <a:p>
            <a:pPr marL="0" indent="0">
              <a:buClr>
                <a:schemeClr val="accent2">
                  <a:lumMod val="50000"/>
                </a:schemeClr>
              </a:buClr>
              <a:buNone/>
            </a:pPr>
            <a:r>
              <a:rPr lang="en-US" sz="2200" dirty="0"/>
              <a:t>Ways to show caring and build your brand at the same time.</a:t>
            </a:r>
          </a:p>
          <a:p>
            <a:pPr>
              <a:buClr>
                <a:schemeClr val="accent2">
                  <a:lumMod val="50000"/>
                </a:schemeClr>
              </a:buClr>
              <a:buFont typeface="Arial" panose="020B0604020202020204" pitchFamily="34" charset="0"/>
              <a:buChar char="•"/>
            </a:pPr>
            <a:r>
              <a:rPr lang="en-US" sz="2200" dirty="0"/>
              <a:t>Add a section on your website - Books I Love</a:t>
            </a:r>
          </a:p>
          <a:p>
            <a:pPr>
              <a:buClr>
                <a:schemeClr val="accent2">
                  <a:lumMod val="50000"/>
                </a:schemeClr>
              </a:buClr>
              <a:buFont typeface="Arial" panose="020B0604020202020204" pitchFamily="34" charset="0"/>
              <a:buChar char="•"/>
            </a:pPr>
            <a:r>
              <a:rPr lang="en-US" sz="2200" dirty="0"/>
              <a:t>Start out with 3 or 4 then add 1 or 2 a month</a:t>
            </a:r>
          </a:p>
          <a:p>
            <a:pPr>
              <a:buClr>
                <a:schemeClr val="accent2">
                  <a:lumMod val="50000"/>
                </a:schemeClr>
              </a:buClr>
              <a:buFont typeface="Arial" panose="020B0604020202020204" pitchFamily="34" charset="0"/>
              <a:buChar char="•"/>
            </a:pPr>
            <a:r>
              <a:rPr lang="en-US" sz="2200" dirty="0"/>
              <a:t>Follow other authors (big and unknown) on social media and repost</a:t>
            </a:r>
          </a:p>
          <a:p>
            <a:pPr>
              <a:buClr>
                <a:schemeClr val="accent2">
                  <a:lumMod val="50000"/>
                </a:schemeClr>
              </a:buClr>
              <a:buFont typeface="Arial" panose="020B0604020202020204" pitchFamily="34" charset="0"/>
              <a:buChar char="•"/>
            </a:pPr>
            <a:r>
              <a:rPr lang="en-US" sz="2200" dirty="0"/>
              <a:t>Feature other authors on your social media</a:t>
            </a:r>
          </a:p>
          <a:p>
            <a:pPr>
              <a:buClr>
                <a:schemeClr val="accent2">
                  <a:lumMod val="50000"/>
                </a:schemeClr>
              </a:buClr>
              <a:buFont typeface="Arial" panose="020B0604020202020204" pitchFamily="34" charset="0"/>
              <a:buChar char="•"/>
            </a:pPr>
            <a:r>
              <a:rPr lang="en-US" sz="2200" dirty="0"/>
              <a:t>If you have a blog, interview other authors</a:t>
            </a:r>
          </a:p>
          <a:p>
            <a:pPr>
              <a:buClr>
                <a:schemeClr val="accent2">
                  <a:lumMod val="50000"/>
                </a:schemeClr>
              </a:buClr>
              <a:buFont typeface="Arial" panose="020B0604020202020204" pitchFamily="34" charset="0"/>
              <a:buChar char="•"/>
            </a:pPr>
            <a:r>
              <a:rPr lang="en-US" sz="2200" dirty="0"/>
              <a:t>Attend book signings for authors you don’t know, post about it, and tag the authors </a:t>
            </a:r>
          </a:p>
          <a:p>
            <a:pPr>
              <a:buClr>
                <a:schemeClr val="accent2">
                  <a:lumMod val="50000"/>
                </a:schemeClr>
              </a:buClr>
              <a:buFont typeface="Arial" panose="020B0604020202020204" pitchFamily="34" charset="0"/>
              <a:buChar char="•"/>
            </a:pPr>
            <a:endParaRPr lang="en-US" sz="2200" dirty="0"/>
          </a:p>
        </p:txBody>
      </p:sp>
    </p:spTree>
    <p:extLst>
      <p:ext uri="{BB962C8B-B14F-4D97-AF65-F5344CB8AC3E}">
        <p14:creationId xmlns:p14="http://schemas.microsoft.com/office/powerpoint/2010/main" val="2321743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17A12-C46E-4100-8568-54E01CA411D8}"/>
              </a:ext>
            </a:extLst>
          </p:cNvPr>
          <p:cNvSpPr>
            <a:spLocks noGrp="1"/>
          </p:cNvSpPr>
          <p:nvPr>
            <p:ph type="title"/>
          </p:nvPr>
        </p:nvSpPr>
        <p:spPr/>
        <p:txBody>
          <a:bodyPr/>
          <a:lstStyle/>
          <a:p>
            <a:r>
              <a:rPr lang="en-US" dirty="0"/>
              <a:t>Volunteering is Caring </a:t>
            </a:r>
          </a:p>
        </p:txBody>
      </p:sp>
      <p:sp>
        <p:nvSpPr>
          <p:cNvPr id="3" name="Content Placeholder 2">
            <a:extLst>
              <a:ext uri="{FF2B5EF4-FFF2-40B4-BE49-F238E27FC236}">
                <a16:creationId xmlns:a16="http://schemas.microsoft.com/office/drawing/2014/main" id="{C101BBE6-2DB0-4C64-A6D3-9C3A6BD44060}"/>
              </a:ext>
            </a:extLst>
          </p:cNvPr>
          <p:cNvSpPr>
            <a:spLocks noGrp="1"/>
          </p:cNvSpPr>
          <p:nvPr>
            <p:ph idx="1"/>
          </p:nvPr>
        </p:nvSpPr>
        <p:spPr/>
        <p:txBody>
          <a:bodyPr>
            <a:normAutofit/>
          </a:bodyPr>
          <a:lstStyle/>
          <a:p>
            <a:pPr marL="0" indent="0">
              <a:buNone/>
            </a:pPr>
            <a:r>
              <a:rPr lang="en-US" sz="2400" dirty="0"/>
              <a:t>Sharing our time for a cause we believe in is caring, which can also be marketing.</a:t>
            </a:r>
          </a:p>
          <a:p>
            <a:pPr>
              <a:buClr>
                <a:srgbClr val="9F3748"/>
              </a:buClr>
              <a:buFont typeface="Arial" panose="020B0604020202020204" pitchFamily="34" charset="0"/>
              <a:buChar char="•"/>
            </a:pPr>
            <a:r>
              <a:rPr lang="en-US" sz="2400" dirty="0"/>
              <a:t>Geanna Culbertson (The Crisanta Knight series) has sponsored Girls on the Run Los Angeles for several years now. In the process she has built relationships to the point that as she is creating her book tours, she can now reach out to members in other cities and they are helping her create events where she speaks and signs her books. </a:t>
            </a:r>
          </a:p>
          <a:p>
            <a:pPr>
              <a:buClr>
                <a:srgbClr val="9F3748"/>
              </a:buClr>
              <a:buFont typeface="Arial" panose="020B0604020202020204" pitchFamily="34" charset="0"/>
              <a:buChar char="•"/>
            </a:pPr>
            <a:r>
              <a:rPr lang="en-US" sz="2400" dirty="0"/>
              <a:t>Donna </a:t>
            </a:r>
            <a:r>
              <a:rPr lang="en-US" sz="2400" dirty="0" err="1"/>
              <a:t>O’Donnel</a:t>
            </a:r>
            <a:r>
              <a:rPr lang="en-US" sz="2400" dirty="0"/>
              <a:t> Figurski (Prisoners without Bars) works with Brain Injury Associations to share her experience and help others. </a:t>
            </a:r>
          </a:p>
        </p:txBody>
      </p:sp>
    </p:spTree>
    <p:extLst>
      <p:ext uri="{BB962C8B-B14F-4D97-AF65-F5344CB8AC3E}">
        <p14:creationId xmlns:p14="http://schemas.microsoft.com/office/powerpoint/2010/main" val="790256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fontScale="90000"/>
          </a:bodyPr>
          <a:lstStyle/>
          <a:p>
            <a:r>
              <a:rPr lang="en-US" b="1" dirty="0"/>
              <a:t>What We’ll Talk About	</a:t>
            </a:r>
          </a:p>
        </p:txBody>
      </p:sp>
      <p:sp>
        <p:nvSpPr>
          <p:cNvPr id="3" name="Content Placeholder 2"/>
          <p:cNvSpPr>
            <a:spLocks noGrp="1"/>
          </p:cNvSpPr>
          <p:nvPr>
            <p:ph idx="1"/>
          </p:nvPr>
        </p:nvSpPr>
        <p:spPr>
          <a:xfrm>
            <a:off x="457200" y="1447800"/>
            <a:ext cx="8229600" cy="5410200"/>
          </a:xfrm>
        </p:spPr>
        <p:txBody>
          <a:bodyPr>
            <a:normAutofit/>
          </a:bodyPr>
          <a:lstStyle/>
          <a:p>
            <a:pPr lvl="0">
              <a:buClr>
                <a:schemeClr val="accent2">
                  <a:lumMod val="50000"/>
                </a:schemeClr>
              </a:buClr>
              <a:buFont typeface="Arial" pitchFamily="34" charset="0"/>
              <a:buChar char="•"/>
            </a:pPr>
            <a:r>
              <a:rPr lang="en-US" sz="4000" dirty="0"/>
              <a:t>Building Your Brand</a:t>
            </a:r>
          </a:p>
          <a:p>
            <a:pPr lvl="0">
              <a:buClr>
                <a:schemeClr val="accent2">
                  <a:lumMod val="50000"/>
                </a:schemeClr>
              </a:buClr>
              <a:buFont typeface="Arial" pitchFamily="34" charset="0"/>
              <a:buChar char="•"/>
            </a:pPr>
            <a:r>
              <a:rPr lang="en-US" sz="4000" dirty="0"/>
              <a:t>Marketing Isn’t Selling</a:t>
            </a:r>
          </a:p>
          <a:p>
            <a:pPr lvl="0">
              <a:buClr>
                <a:schemeClr val="accent2">
                  <a:lumMod val="50000"/>
                </a:schemeClr>
              </a:buClr>
              <a:buFont typeface="Arial" pitchFamily="34" charset="0"/>
              <a:buChar char="•"/>
            </a:pPr>
            <a:r>
              <a:rPr lang="en-US" sz="4000" dirty="0"/>
              <a:t>Show a Personality that’s real </a:t>
            </a:r>
          </a:p>
          <a:p>
            <a:pPr lvl="0">
              <a:buClr>
                <a:schemeClr val="accent2">
                  <a:lumMod val="50000"/>
                </a:schemeClr>
              </a:buClr>
              <a:buFont typeface="Arial" pitchFamily="34" charset="0"/>
              <a:buChar char="•"/>
            </a:pPr>
            <a:r>
              <a:rPr lang="en-US" sz="4000" dirty="0"/>
              <a:t>Caring About Others</a:t>
            </a:r>
          </a:p>
          <a:p>
            <a:pPr>
              <a:buClr>
                <a:schemeClr val="accent2">
                  <a:lumMod val="50000"/>
                </a:schemeClr>
              </a:buClr>
              <a:buFont typeface="Arial" pitchFamily="34" charset="0"/>
              <a:buChar char="•"/>
            </a:pPr>
            <a:r>
              <a:rPr lang="en-US" sz="4000" dirty="0"/>
              <a:t>Building a Community </a:t>
            </a:r>
          </a:p>
          <a:p>
            <a:pPr marL="0" lvl="0" indent="0">
              <a:buClr>
                <a:schemeClr val="accent2">
                  <a:lumMod val="50000"/>
                </a:schemeClr>
              </a:buClr>
              <a:buNone/>
            </a:pPr>
            <a:endParaRPr lang="en-US" sz="4000" dirty="0"/>
          </a:p>
          <a:p>
            <a:pPr lvl="0">
              <a:buClr>
                <a:schemeClr val="accent2">
                  <a:lumMod val="50000"/>
                </a:schemeClr>
              </a:buClr>
              <a:buFont typeface="Arial" pitchFamily="34" charset="0"/>
              <a:buChar char="•"/>
            </a:pPr>
            <a:endParaRPr lang="en-US" sz="4000" dirty="0"/>
          </a:p>
          <a:p>
            <a:pPr lvl="0">
              <a:buClr>
                <a:schemeClr val="accent2">
                  <a:lumMod val="50000"/>
                </a:schemeClr>
              </a:buClr>
              <a:buNone/>
            </a:pPr>
            <a:endParaRPr lang="en-US" sz="2000" dirty="0"/>
          </a:p>
          <a:p>
            <a:endParaRPr lang="en-US" dirty="0"/>
          </a:p>
        </p:txBody>
      </p:sp>
    </p:spTree>
    <p:extLst>
      <p:ext uri="{BB962C8B-B14F-4D97-AF65-F5344CB8AC3E}">
        <p14:creationId xmlns:p14="http://schemas.microsoft.com/office/powerpoint/2010/main" val="4077101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4388-F830-44FC-B6B4-E5ED8E8064D7}"/>
              </a:ext>
            </a:extLst>
          </p:cNvPr>
          <p:cNvSpPr>
            <a:spLocks noGrp="1"/>
          </p:cNvSpPr>
          <p:nvPr>
            <p:ph type="title"/>
          </p:nvPr>
        </p:nvSpPr>
        <p:spPr/>
        <p:txBody>
          <a:bodyPr>
            <a:normAutofit/>
          </a:bodyPr>
          <a:lstStyle/>
          <a:p>
            <a:pPr algn="ctr"/>
            <a:r>
              <a:rPr lang="en-US" sz="4400" dirty="0"/>
              <a:t>Building a Community of Readers</a:t>
            </a:r>
            <a:endParaRPr lang="en-US" sz="3100" dirty="0"/>
          </a:p>
        </p:txBody>
      </p:sp>
      <p:sp>
        <p:nvSpPr>
          <p:cNvPr id="3" name="Content Placeholder 2">
            <a:extLst>
              <a:ext uri="{FF2B5EF4-FFF2-40B4-BE49-F238E27FC236}">
                <a16:creationId xmlns:a16="http://schemas.microsoft.com/office/drawing/2014/main" id="{8435CCE1-5480-4D3D-AB7F-CE137C563D5B}"/>
              </a:ext>
            </a:extLst>
          </p:cNvPr>
          <p:cNvSpPr>
            <a:spLocks noGrp="1"/>
          </p:cNvSpPr>
          <p:nvPr>
            <p:ph idx="1"/>
          </p:nvPr>
        </p:nvSpPr>
        <p:spPr>
          <a:xfrm>
            <a:off x="314325" y="1935479"/>
            <a:ext cx="8229600" cy="4389120"/>
          </a:xfrm>
        </p:spPr>
        <p:txBody>
          <a:bodyPr>
            <a:normAutofit fontScale="92500"/>
          </a:bodyPr>
          <a:lstStyle/>
          <a:p>
            <a:pPr marL="667512" lvl="2" indent="0">
              <a:buClr>
                <a:srgbClr val="9F3748"/>
              </a:buClr>
              <a:buNone/>
            </a:pPr>
            <a:r>
              <a:rPr lang="en-US" sz="2400" dirty="0"/>
              <a:t>Be willing to share your expertise and knowledge</a:t>
            </a:r>
          </a:p>
          <a:p>
            <a:pPr lvl="2">
              <a:buClr>
                <a:srgbClr val="9F3748"/>
              </a:buClr>
            </a:pPr>
            <a:r>
              <a:rPr lang="en-US" sz="2400" dirty="0"/>
              <a:t>Do a presentation at a local meetup group. Don’t sell – just give great information</a:t>
            </a:r>
          </a:p>
          <a:p>
            <a:pPr lvl="3">
              <a:buClr>
                <a:srgbClr val="9F3748"/>
              </a:buClr>
              <a:buFont typeface="Courier New" panose="02070309020205020404" pitchFamily="49" charset="0"/>
              <a:buChar char="o"/>
            </a:pPr>
            <a:r>
              <a:rPr lang="en-US" sz="2300" dirty="0"/>
              <a:t>Have bookmarks or business cards on hand with links to where your books can be purchased </a:t>
            </a:r>
          </a:p>
          <a:p>
            <a:pPr lvl="3">
              <a:buClr>
                <a:srgbClr val="9F3748"/>
              </a:buClr>
              <a:buFont typeface="Courier New" panose="02070309020205020404" pitchFamily="49" charset="0"/>
              <a:buChar char="o"/>
            </a:pPr>
            <a:r>
              <a:rPr lang="en-US" sz="2300" dirty="0"/>
              <a:t>Harriet Hodgson (Happy Again; The Caregiver series; So, You’re Raising Your Grandkids; and The Grandma Force does a lot of speaking at caregiver and grief organizations. </a:t>
            </a:r>
          </a:p>
          <a:p>
            <a:pPr lvl="2">
              <a:buClr>
                <a:srgbClr val="9F3748"/>
              </a:buClr>
            </a:pPr>
            <a:r>
              <a:rPr lang="en-US" sz="2400" dirty="0"/>
              <a:t>Offer to contribute knowledge to writer workshops</a:t>
            </a:r>
          </a:p>
          <a:p>
            <a:pPr lvl="2">
              <a:buClr>
                <a:srgbClr val="9F3748"/>
              </a:buClr>
            </a:pPr>
            <a:r>
              <a:rPr lang="en-US" sz="2400" dirty="0"/>
              <a:t>Interact with other authors</a:t>
            </a:r>
          </a:p>
          <a:p>
            <a:pPr lvl="2">
              <a:buClr>
                <a:srgbClr val="9F3748"/>
              </a:buClr>
            </a:pPr>
            <a:r>
              <a:rPr lang="en-US" sz="2400" dirty="0"/>
              <a:t>Provide valuable information without being a know-it-all  </a:t>
            </a:r>
          </a:p>
          <a:p>
            <a:pPr lvl="1">
              <a:buClr>
                <a:srgbClr val="9F3748"/>
              </a:buClr>
              <a:buFont typeface="Arial" panose="020B0604020202020204" pitchFamily="34" charset="0"/>
              <a:buChar char="•"/>
            </a:pPr>
            <a:endParaRPr lang="en-US" sz="1800" dirty="0"/>
          </a:p>
          <a:p>
            <a:pPr marL="667512" lvl="2" indent="0">
              <a:buClr>
                <a:srgbClr val="9F3748"/>
              </a:buClr>
              <a:buNone/>
            </a:pPr>
            <a:endParaRPr lang="en-US" sz="1500" dirty="0"/>
          </a:p>
          <a:p>
            <a:pPr marL="393192" lvl="1" indent="0">
              <a:buClr>
                <a:srgbClr val="9F3748"/>
              </a:buClr>
              <a:buNone/>
            </a:pPr>
            <a:endParaRPr lang="en-US" sz="1800" dirty="0"/>
          </a:p>
        </p:txBody>
      </p:sp>
    </p:spTree>
    <p:extLst>
      <p:ext uri="{BB962C8B-B14F-4D97-AF65-F5344CB8AC3E}">
        <p14:creationId xmlns:p14="http://schemas.microsoft.com/office/powerpoint/2010/main" val="3861005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0725C-A94C-4D5E-9A81-CB27E3615ED1}"/>
              </a:ext>
            </a:extLst>
          </p:cNvPr>
          <p:cNvSpPr>
            <a:spLocks noGrp="1"/>
          </p:cNvSpPr>
          <p:nvPr>
            <p:ph type="title"/>
          </p:nvPr>
        </p:nvSpPr>
        <p:spPr/>
        <p:txBody>
          <a:bodyPr>
            <a:normAutofit/>
          </a:bodyPr>
          <a:lstStyle/>
          <a:p>
            <a:r>
              <a:rPr lang="en-US" sz="4800" dirty="0"/>
              <a:t>Things That Push People Away</a:t>
            </a:r>
          </a:p>
        </p:txBody>
      </p:sp>
      <p:sp>
        <p:nvSpPr>
          <p:cNvPr id="3" name="Content Placeholder 2">
            <a:extLst>
              <a:ext uri="{FF2B5EF4-FFF2-40B4-BE49-F238E27FC236}">
                <a16:creationId xmlns:a16="http://schemas.microsoft.com/office/drawing/2014/main" id="{FDBDD26D-4655-4A44-A2B1-7D99321B84B5}"/>
              </a:ext>
            </a:extLst>
          </p:cNvPr>
          <p:cNvSpPr>
            <a:spLocks noGrp="1"/>
          </p:cNvSpPr>
          <p:nvPr>
            <p:ph idx="1"/>
          </p:nvPr>
        </p:nvSpPr>
        <p:spPr/>
        <p:txBody>
          <a:bodyPr>
            <a:normAutofit/>
          </a:bodyPr>
          <a:lstStyle/>
          <a:p>
            <a:pPr>
              <a:buClr>
                <a:schemeClr val="accent2">
                  <a:lumMod val="50000"/>
                </a:schemeClr>
              </a:buClr>
              <a:buFont typeface="Arial" panose="020B0604020202020204" pitchFamily="34" charset="0"/>
              <a:buChar char="•"/>
            </a:pPr>
            <a:r>
              <a:rPr lang="en-US" dirty="0"/>
              <a:t>Social media posts that are consistently and only about you and your book.</a:t>
            </a:r>
          </a:p>
          <a:p>
            <a:pPr>
              <a:buClr>
                <a:schemeClr val="accent2">
                  <a:lumMod val="50000"/>
                </a:schemeClr>
              </a:buClr>
              <a:buFont typeface="Arial" panose="020B0604020202020204" pitchFamily="34" charset="0"/>
              <a:buChar char="•"/>
            </a:pPr>
            <a:r>
              <a:rPr lang="en-US" dirty="0"/>
              <a:t>Posts and websites that are uninviting or shout “me, me, me” which can turn off the most avid fans.</a:t>
            </a:r>
          </a:p>
          <a:p>
            <a:pPr>
              <a:buClr>
                <a:schemeClr val="accent2">
                  <a:lumMod val="50000"/>
                </a:schemeClr>
              </a:buClr>
              <a:buFont typeface="Arial" panose="020B0604020202020204" pitchFamily="34" charset="0"/>
              <a:buChar char="•"/>
            </a:pPr>
            <a:endParaRPr lang="en-US" dirty="0"/>
          </a:p>
        </p:txBody>
      </p:sp>
    </p:spTree>
    <p:extLst>
      <p:ext uri="{BB962C8B-B14F-4D97-AF65-F5344CB8AC3E}">
        <p14:creationId xmlns:p14="http://schemas.microsoft.com/office/powerpoint/2010/main" val="3619793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34E2-7F67-4CE2-8AC7-863BFC8672FC}"/>
              </a:ext>
            </a:extLst>
          </p:cNvPr>
          <p:cNvSpPr>
            <a:spLocks noGrp="1"/>
          </p:cNvSpPr>
          <p:nvPr>
            <p:ph type="title"/>
          </p:nvPr>
        </p:nvSpPr>
        <p:spPr>
          <a:xfrm flipV="1">
            <a:off x="457200" y="658369"/>
            <a:ext cx="8229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96642509-A2F9-466F-AC9E-E2D18ACD3900}"/>
              </a:ext>
            </a:extLst>
          </p:cNvPr>
          <p:cNvSpPr>
            <a:spLocks noGrp="1"/>
          </p:cNvSpPr>
          <p:nvPr>
            <p:ph idx="1"/>
          </p:nvPr>
        </p:nvSpPr>
        <p:spPr>
          <a:xfrm>
            <a:off x="457200" y="914400"/>
            <a:ext cx="8229600" cy="5410200"/>
          </a:xfrm>
        </p:spPr>
        <p:txBody>
          <a:bodyPr/>
          <a:lstStyle/>
          <a:p>
            <a:endParaRPr lang="en-US" dirty="0"/>
          </a:p>
          <a:p>
            <a:endParaRPr lang="en-US" dirty="0"/>
          </a:p>
          <a:p>
            <a:pPr algn="ctr"/>
            <a:r>
              <a:rPr lang="en-US" dirty="0"/>
              <a:t>MOST IMPORTANT TAKEAWAY FOR TODAY –</a:t>
            </a:r>
          </a:p>
          <a:p>
            <a:pPr algn="ctr"/>
            <a:endParaRPr lang="en-US" dirty="0"/>
          </a:p>
          <a:p>
            <a:pPr algn="ctr"/>
            <a:r>
              <a:rPr lang="en-US" sz="4000" b="1" dirty="0">
                <a:solidFill>
                  <a:srgbClr val="FF0000"/>
                </a:solidFill>
              </a:rPr>
              <a:t>The tools are there. It’s up to you to use them. </a:t>
            </a:r>
          </a:p>
        </p:txBody>
      </p:sp>
    </p:spTree>
    <p:extLst>
      <p:ext uri="{BB962C8B-B14F-4D97-AF65-F5344CB8AC3E}">
        <p14:creationId xmlns:p14="http://schemas.microsoft.com/office/powerpoint/2010/main" val="720199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a:t>
            </a:r>
          </a:p>
        </p:txBody>
      </p:sp>
      <p:sp>
        <p:nvSpPr>
          <p:cNvPr id="3" name="Content Placeholder 2"/>
          <p:cNvSpPr>
            <a:spLocks noGrp="1"/>
          </p:cNvSpPr>
          <p:nvPr>
            <p:ph idx="1"/>
          </p:nvPr>
        </p:nvSpPr>
        <p:spPr/>
        <p:txBody>
          <a:bodyPr/>
          <a:lstStyle/>
          <a:p>
            <a:pPr marL="0" indent="0">
              <a:buNone/>
            </a:pPr>
            <a:r>
              <a:rPr lang="en-US" dirty="0"/>
              <a:t>Type any questions in the chat feature here!</a:t>
            </a:r>
          </a:p>
          <a:p>
            <a:endParaRPr lang="en-US" dirty="0"/>
          </a:p>
        </p:txBody>
      </p:sp>
      <p:cxnSp>
        <p:nvCxnSpPr>
          <p:cNvPr id="5" name="Straight Arrow Connector 4"/>
          <p:cNvCxnSpPr/>
          <p:nvPr/>
        </p:nvCxnSpPr>
        <p:spPr>
          <a:xfrm flipH="1">
            <a:off x="2057400" y="3581400"/>
            <a:ext cx="2286000" cy="838200"/>
          </a:xfrm>
          <a:prstGeom prst="straightConnector1">
            <a:avLst/>
          </a:prstGeom>
          <a:ln w="1174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4220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NEXT MONTH’S WEBINAR</a:t>
            </a:r>
          </a:p>
        </p:txBody>
      </p:sp>
      <p:sp>
        <p:nvSpPr>
          <p:cNvPr id="3" name="Content Placeholder 2"/>
          <p:cNvSpPr>
            <a:spLocks noGrp="1"/>
          </p:cNvSpPr>
          <p:nvPr>
            <p:ph idx="1"/>
          </p:nvPr>
        </p:nvSpPr>
        <p:spPr>
          <a:xfrm>
            <a:off x="457200" y="1676400"/>
            <a:ext cx="8229600" cy="5029200"/>
          </a:xfrm>
        </p:spPr>
        <p:txBody>
          <a:bodyPr>
            <a:normAutofit/>
          </a:bodyPr>
          <a:lstStyle/>
          <a:p>
            <a:pPr marL="393192" lvl="1" indent="0" algn="ctr">
              <a:buClr>
                <a:schemeClr val="accent2">
                  <a:lumMod val="50000"/>
                </a:schemeClr>
              </a:buClr>
              <a:buNone/>
            </a:pPr>
            <a:endParaRPr lang="en-US" sz="3200" dirty="0"/>
          </a:p>
          <a:p>
            <a:pPr marL="393192" lvl="1" indent="0">
              <a:buClr>
                <a:schemeClr val="accent2">
                  <a:lumMod val="50000"/>
                </a:schemeClr>
              </a:buClr>
              <a:buNone/>
            </a:pPr>
            <a:endParaRPr lang="en-US" sz="3200" dirty="0"/>
          </a:p>
          <a:p>
            <a:pPr marL="393192" lvl="1" indent="0" algn="ctr">
              <a:buClr>
                <a:schemeClr val="accent2">
                  <a:lumMod val="50000"/>
                </a:schemeClr>
              </a:buClr>
              <a:buNone/>
            </a:pPr>
            <a:r>
              <a:rPr lang="en-US" sz="3200" dirty="0"/>
              <a:t>Saturday, February 9</a:t>
            </a:r>
            <a:r>
              <a:rPr lang="en-US" sz="3200" baseline="30000" dirty="0"/>
              <a:t>th</a:t>
            </a:r>
            <a:endParaRPr lang="en-US" sz="3200" dirty="0"/>
          </a:p>
          <a:p>
            <a:pPr marL="393192" lvl="1" indent="0" algn="ctr">
              <a:buClr>
                <a:schemeClr val="accent2">
                  <a:lumMod val="50000"/>
                </a:schemeClr>
              </a:buClr>
              <a:buNone/>
            </a:pPr>
            <a:r>
              <a:rPr lang="en-US" sz="3200" dirty="0"/>
              <a:t>11:00 a.m. EST</a:t>
            </a:r>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3899626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1905000"/>
            <a:ext cx="10439400" cy="510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b="1" dirty="0"/>
              <a:t>Thanks for joining us!</a:t>
            </a:r>
          </a:p>
        </p:txBody>
      </p:sp>
      <p:sp>
        <p:nvSpPr>
          <p:cNvPr id="3" name="Content Placeholder 2"/>
          <p:cNvSpPr>
            <a:spLocks noGrp="1"/>
          </p:cNvSpPr>
          <p:nvPr>
            <p:ph idx="1"/>
          </p:nvPr>
        </p:nvSpPr>
        <p:spPr>
          <a:xfrm>
            <a:off x="152400" y="2011680"/>
            <a:ext cx="8229600" cy="4693920"/>
          </a:xfrm>
        </p:spPr>
        <p:txBody>
          <a:bodyPr>
            <a:normAutofit lnSpcReduction="10000"/>
          </a:bodyPr>
          <a:lstStyle/>
          <a:p>
            <a:pPr marL="0" indent="0" algn="ctr">
              <a:buNone/>
            </a:pPr>
            <a:r>
              <a:rPr lang="en-US" dirty="0"/>
              <a:t>Have a great weekend!</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Bqbpublishing.com</a:t>
            </a:r>
          </a:p>
          <a:p>
            <a:pPr marL="0" indent="0" algn="ctr">
              <a:buNone/>
            </a:pPr>
            <a:r>
              <a:rPr lang="en-US" dirty="0"/>
              <a:t>Writelife.com</a:t>
            </a:r>
          </a:p>
        </p:txBody>
      </p:sp>
      <p:pic>
        <p:nvPicPr>
          <p:cNvPr id="4" name="Picture 3"/>
          <p:cNvPicPr>
            <a:picLocks noChangeAspect="1"/>
          </p:cNvPicPr>
          <p:nvPr/>
        </p:nvPicPr>
        <p:blipFill>
          <a:blip r:embed="rId2" cstate="print"/>
          <a:stretch>
            <a:fillRect/>
          </a:stretch>
        </p:blipFill>
        <p:spPr>
          <a:xfrm>
            <a:off x="2514600" y="3009261"/>
            <a:ext cx="4191000" cy="2357437"/>
          </a:xfrm>
          <a:prstGeom prst="rect">
            <a:avLst/>
          </a:prstGeom>
        </p:spPr>
      </p:pic>
    </p:spTree>
    <p:extLst>
      <p:ext uri="{BB962C8B-B14F-4D97-AF65-F5344CB8AC3E}">
        <p14:creationId xmlns:p14="http://schemas.microsoft.com/office/powerpoint/2010/main" val="158206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1A632-4044-4353-A410-B5E4CEB53ED5}"/>
              </a:ext>
            </a:extLst>
          </p:cNvPr>
          <p:cNvSpPr>
            <a:spLocks noGrp="1"/>
          </p:cNvSpPr>
          <p:nvPr>
            <p:ph type="title"/>
          </p:nvPr>
        </p:nvSpPr>
        <p:spPr/>
        <p:txBody>
          <a:bodyPr/>
          <a:lstStyle/>
          <a:p>
            <a:r>
              <a:rPr lang="en-US" dirty="0"/>
              <a:t>Building an Author Brand</a:t>
            </a:r>
          </a:p>
        </p:txBody>
      </p:sp>
      <p:sp>
        <p:nvSpPr>
          <p:cNvPr id="3" name="Content Placeholder 2">
            <a:extLst>
              <a:ext uri="{FF2B5EF4-FFF2-40B4-BE49-F238E27FC236}">
                <a16:creationId xmlns:a16="http://schemas.microsoft.com/office/drawing/2014/main" id="{D03E773C-BA9F-423E-906F-D87125BACE4B}"/>
              </a:ext>
            </a:extLst>
          </p:cNvPr>
          <p:cNvSpPr>
            <a:spLocks noGrp="1"/>
          </p:cNvSpPr>
          <p:nvPr>
            <p:ph idx="1"/>
          </p:nvPr>
        </p:nvSpPr>
        <p:spPr/>
        <p:txBody>
          <a:bodyPr>
            <a:normAutofit fontScale="85000" lnSpcReduction="10000"/>
          </a:bodyPr>
          <a:lstStyle/>
          <a:p>
            <a:r>
              <a:rPr lang="en-US" dirty="0"/>
              <a:t>A Brand Tells the World Who You Are and What You Stand for.</a:t>
            </a:r>
          </a:p>
          <a:p>
            <a:pPr>
              <a:buClr>
                <a:schemeClr val="accent2">
                  <a:lumMod val="50000"/>
                </a:schemeClr>
              </a:buClr>
              <a:buFont typeface="Arial" panose="020B0604020202020204" pitchFamily="34" charset="0"/>
              <a:buChar char="•"/>
            </a:pPr>
            <a:r>
              <a:rPr lang="en-US" dirty="0"/>
              <a:t>The key is to brand you, not your book.</a:t>
            </a:r>
          </a:p>
          <a:p>
            <a:pPr>
              <a:buClr>
                <a:schemeClr val="accent2">
                  <a:lumMod val="50000"/>
                </a:schemeClr>
              </a:buClr>
              <a:buFont typeface="Arial" panose="020B0604020202020204" pitchFamily="34" charset="0"/>
              <a:buChar char="•"/>
            </a:pPr>
            <a:r>
              <a:rPr lang="en-US" dirty="0"/>
              <a:t>Your author name should be your brand.</a:t>
            </a:r>
          </a:p>
          <a:p>
            <a:pPr>
              <a:buClr>
                <a:schemeClr val="accent2">
                  <a:lumMod val="50000"/>
                </a:schemeClr>
              </a:buClr>
              <a:buFont typeface="Arial" panose="020B0604020202020204" pitchFamily="34" charset="0"/>
              <a:buChar char="•"/>
            </a:pPr>
            <a:r>
              <a:rPr lang="en-US" dirty="0"/>
              <a:t>Does your website  tell the world who you are other than a writer with books? </a:t>
            </a:r>
          </a:p>
          <a:p>
            <a:pPr>
              <a:buClr>
                <a:schemeClr val="accent2">
                  <a:lumMod val="50000"/>
                </a:schemeClr>
              </a:buClr>
              <a:buFont typeface="Arial" panose="020B0604020202020204" pitchFamily="34" charset="0"/>
              <a:buChar char="•"/>
            </a:pPr>
            <a:r>
              <a:rPr lang="en-US" dirty="0"/>
              <a:t>Does your social media talk only about your books or does it let people get to know you as your brand.</a:t>
            </a:r>
          </a:p>
          <a:p>
            <a:pPr>
              <a:buClr>
                <a:schemeClr val="accent2">
                  <a:lumMod val="50000"/>
                </a:schemeClr>
              </a:buClr>
              <a:buFont typeface="Arial" panose="020B0604020202020204" pitchFamily="34" charset="0"/>
              <a:buChar char="•"/>
            </a:pPr>
            <a:r>
              <a:rPr lang="en-US" dirty="0"/>
              <a:t>Do your website and social media offer something more than pushing your book(s)? </a:t>
            </a:r>
          </a:p>
          <a:p>
            <a:pPr>
              <a:buClr>
                <a:schemeClr val="accent2">
                  <a:lumMod val="50000"/>
                </a:schemeClr>
              </a:buClr>
              <a:buFont typeface="Arial" panose="020B0604020202020204" pitchFamily="34" charset="0"/>
              <a:buChar char="•"/>
            </a:pPr>
            <a:r>
              <a:rPr lang="en-US" dirty="0"/>
              <a:t>Choose three words that best describe you as an author/a brand. i.e. funny, adventurous, interesting.</a:t>
            </a:r>
          </a:p>
          <a:p>
            <a:pPr lvl="1">
              <a:buClr>
                <a:schemeClr val="accent2">
                  <a:lumMod val="50000"/>
                </a:schemeClr>
              </a:buClr>
              <a:buFont typeface="Courier New" panose="02070309020205020404" pitchFamily="49" charset="0"/>
              <a:buChar char="o"/>
            </a:pPr>
            <a:r>
              <a:rPr lang="en-US" dirty="0"/>
              <a:t>Then create that brand throughout your interactions with people.</a:t>
            </a:r>
          </a:p>
          <a:p>
            <a:pPr marL="0" indent="0">
              <a:buNone/>
            </a:pPr>
            <a:endParaRPr lang="en-US" dirty="0"/>
          </a:p>
        </p:txBody>
      </p:sp>
    </p:spTree>
    <p:extLst>
      <p:ext uri="{BB962C8B-B14F-4D97-AF65-F5344CB8AC3E}">
        <p14:creationId xmlns:p14="http://schemas.microsoft.com/office/powerpoint/2010/main" val="3327824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023F0-70C0-4E22-912B-574AB93E6E3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953EC9F-04DF-42F8-8BC6-002E172B1289}"/>
              </a:ext>
            </a:extLst>
          </p:cNvPr>
          <p:cNvPicPr>
            <a:picLocks noGrp="1" noChangeAspect="1"/>
          </p:cNvPicPr>
          <p:nvPr>
            <p:ph idx="1"/>
          </p:nvPr>
        </p:nvPicPr>
        <p:blipFill>
          <a:blip r:embed="rId2"/>
          <a:stretch>
            <a:fillRect/>
          </a:stretch>
        </p:blipFill>
        <p:spPr>
          <a:xfrm>
            <a:off x="457200" y="704088"/>
            <a:ext cx="8229600" cy="5925312"/>
          </a:xfrm>
          <a:prstGeom prst="rect">
            <a:avLst/>
          </a:prstGeom>
        </p:spPr>
      </p:pic>
    </p:spTree>
    <p:extLst>
      <p:ext uri="{BB962C8B-B14F-4D97-AF65-F5344CB8AC3E}">
        <p14:creationId xmlns:p14="http://schemas.microsoft.com/office/powerpoint/2010/main" val="2595838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4388-F830-44FC-B6B4-E5ED8E8064D7}"/>
              </a:ext>
            </a:extLst>
          </p:cNvPr>
          <p:cNvSpPr>
            <a:spLocks noGrp="1"/>
          </p:cNvSpPr>
          <p:nvPr>
            <p:ph type="title"/>
          </p:nvPr>
        </p:nvSpPr>
        <p:spPr/>
        <p:txBody>
          <a:bodyPr>
            <a:normAutofit/>
          </a:bodyPr>
          <a:lstStyle/>
          <a:p>
            <a:pPr algn="ctr"/>
            <a:r>
              <a:rPr lang="en-US" dirty="0"/>
              <a:t>Marketing Isn’t Selling</a:t>
            </a:r>
          </a:p>
        </p:txBody>
      </p:sp>
      <p:sp>
        <p:nvSpPr>
          <p:cNvPr id="3" name="Content Placeholder 2">
            <a:extLst>
              <a:ext uri="{FF2B5EF4-FFF2-40B4-BE49-F238E27FC236}">
                <a16:creationId xmlns:a16="http://schemas.microsoft.com/office/drawing/2014/main" id="{8435CCE1-5480-4D3D-AB7F-CE137C563D5B}"/>
              </a:ext>
            </a:extLst>
          </p:cNvPr>
          <p:cNvSpPr>
            <a:spLocks noGrp="1"/>
          </p:cNvSpPr>
          <p:nvPr>
            <p:ph idx="1"/>
          </p:nvPr>
        </p:nvSpPr>
        <p:spPr>
          <a:xfrm>
            <a:off x="314325" y="1935479"/>
            <a:ext cx="8229600" cy="4389120"/>
          </a:xfrm>
        </p:spPr>
        <p:txBody>
          <a:bodyPr>
            <a:normAutofit fontScale="92500"/>
          </a:bodyPr>
          <a:lstStyle/>
          <a:p>
            <a:pPr marL="393192" lvl="1" indent="0">
              <a:buClr>
                <a:srgbClr val="9F3748"/>
              </a:buClr>
              <a:buNone/>
            </a:pPr>
            <a:r>
              <a:rPr lang="en-US" dirty="0"/>
              <a:t>Marketing isn’t selling, it’s letting the right group of people know about the ways your book will fill their needs, whatever they may be.</a:t>
            </a:r>
          </a:p>
          <a:p>
            <a:pPr lvl="1">
              <a:buClr>
                <a:srgbClr val="9F3748"/>
              </a:buClr>
              <a:buFont typeface="Arial" panose="020B0604020202020204" pitchFamily="34" charset="0"/>
              <a:buChar char="•"/>
            </a:pPr>
            <a:r>
              <a:rPr lang="en-US" dirty="0"/>
              <a:t>In order for that to happen, you need to be interested in other people’s needs.</a:t>
            </a:r>
          </a:p>
          <a:p>
            <a:pPr lvl="1">
              <a:buClr>
                <a:srgbClr val="9F3748"/>
              </a:buClr>
              <a:buFont typeface="Arial" panose="020B0604020202020204" pitchFamily="34" charset="0"/>
              <a:buChar char="•"/>
            </a:pPr>
            <a:r>
              <a:rPr lang="en-US" dirty="0"/>
              <a:t>How are you interested and how do you show it? </a:t>
            </a:r>
            <a:r>
              <a:rPr lang="en-US" sz="1200" dirty="0"/>
              <a:t>	</a:t>
            </a:r>
          </a:p>
          <a:p>
            <a:pPr lvl="1">
              <a:buClr>
                <a:schemeClr val="accent2">
                  <a:lumMod val="50000"/>
                </a:schemeClr>
              </a:buClr>
              <a:buFont typeface="Arial" panose="020B0604020202020204" pitchFamily="34" charset="0"/>
              <a:buChar char="•"/>
            </a:pPr>
            <a:r>
              <a:rPr lang="en-US" dirty="0"/>
              <a:t>Remember, Dale Carnegie said it in 1928 and it’s still true today – everybody wants to know: What’s in it for me. If all of your marketing is just about you, people will lose interest. </a:t>
            </a:r>
          </a:p>
          <a:p>
            <a:pPr lvl="1">
              <a:buClr>
                <a:schemeClr val="accent2">
                  <a:lumMod val="50000"/>
                </a:schemeClr>
              </a:buClr>
              <a:buFont typeface="Arial" panose="020B0604020202020204" pitchFamily="34" charset="0"/>
              <a:buChar char="•"/>
            </a:pPr>
            <a:r>
              <a:rPr lang="en-US" dirty="0"/>
              <a:t>The more your marketing offers something to people – laughter, information, entertainment, connection, etc., the more it will draw people to you.  </a:t>
            </a:r>
          </a:p>
          <a:p>
            <a:pPr marL="393192" lvl="1" indent="0">
              <a:buClr>
                <a:srgbClr val="9F3748"/>
              </a:buClr>
              <a:buNone/>
            </a:pPr>
            <a:endParaRPr lang="en-US" sz="1800" dirty="0"/>
          </a:p>
        </p:txBody>
      </p:sp>
    </p:spTree>
    <p:extLst>
      <p:ext uri="{BB962C8B-B14F-4D97-AF65-F5344CB8AC3E}">
        <p14:creationId xmlns:p14="http://schemas.microsoft.com/office/powerpoint/2010/main" val="1566853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766EE-916B-401F-BB93-332A8D7DD44D}"/>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2F5154E-19EF-4B4C-9376-73D629ED4CD3}"/>
              </a:ext>
            </a:extLst>
          </p:cNvPr>
          <p:cNvPicPr>
            <a:picLocks noGrp="1" noChangeAspect="1"/>
          </p:cNvPicPr>
          <p:nvPr>
            <p:ph idx="1"/>
          </p:nvPr>
        </p:nvPicPr>
        <p:blipFill>
          <a:blip r:embed="rId2"/>
          <a:stretch>
            <a:fillRect/>
          </a:stretch>
        </p:blipFill>
        <p:spPr>
          <a:xfrm>
            <a:off x="457200" y="533400"/>
            <a:ext cx="8229600" cy="5629275"/>
          </a:xfrm>
          <a:prstGeom prst="rect">
            <a:avLst/>
          </a:prstGeom>
        </p:spPr>
      </p:pic>
    </p:spTree>
    <p:extLst>
      <p:ext uri="{BB962C8B-B14F-4D97-AF65-F5344CB8AC3E}">
        <p14:creationId xmlns:p14="http://schemas.microsoft.com/office/powerpoint/2010/main" val="1537349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4388-F830-44FC-B6B4-E5ED8E8064D7}"/>
              </a:ext>
            </a:extLst>
          </p:cNvPr>
          <p:cNvSpPr>
            <a:spLocks noGrp="1"/>
          </p:cNvSpPr>
          <p:nvPr>
            <p:ph type="title"/>
          </p:nvPr>
        </p:nvSpPr>
        <p:spPr/>
        <p:txBody>
          <a:bodyPr>
            <a:normAutofit fontScale="90000"/>
          </a:bodyPr>
          <a:lstStyle/>
          <a:p>
            <a:pPr algn="ctr"/>
            <a:r>
              <a:rPr lang="en-US" dirty="0"/>
              <a:t>What Does Your Marketing Look Like? </a:t>
            </a:r>
          </a:p>
        </p:txBody>
      </p:sp>
      <p:sp>
        <p:nvSpPr>
          <p:cNvPr id="3" name="Content Placeholder 2">
            <a:extLst>
              <a:ext uri="{FF2B5EF4-FFF2-40B4-BE49-F238E27FC236}">
                <a16:creationId xmlns:a16="http://schemas.microsoft.com/office/drawing/2014/main" id="{8435CCE1-5480-4D3D-AB7F-CE137C563D5B}"/>
              </a:ext>
            </a:extLst>
          </p:cNvPr>
          <p:cNvSpPr>
            <a:spLocks noGrp="1"/>
          </p:cNvSpPr>
          <p:nvPr>
            <p:ph idx="1"/>
          </p:nvPr>
        </p:nvSpPr>
        <p:spPr>
          <a:xfrm>
            <a:off x="314325" y="1935479"/>
            <a:ext cx="8229600" cy="4389120"/>
          </a:xfrm>
        </p:spPr>
        <p:txBody>
          <a:bodyPr>
            <a:normAutofit fontScale="92500" lnSpcReduction="20000"/>
          </a:bodyPr>
          <a:lstStyle/>
          <a:p>
            <a:pPr marL="393192" lvl="1" indent="0">
              <a:buClr>
                <a:srgbClr val="9F3748"/>
              </a:buClr>
              <a:buNone/>
            </a:pPr>
            <a:r>
              <a:rPr lang="en-US" dirty="0"/>
              <a:t>Take a look at your marketing efforts. What do they consist of? Are you building your brand or just trying to sell your book?</a:t>
            </a:r>
          </a:p>
          <a:p>
            <a:pPr marL="393192" lvl="1" indent="0">
              <a:buClr>
                <a:srgbClr val="9F3748"/>
              </a:buClr>
              <a:buNone/>
            </a:pPr>
            <a:endParaRPr lang="en-US" dirty="0"/>
          </a:p>
          <a:p>
            <a:pPr marL="393192" lvl="1" indent="0">
              <a:buClr>
                <a:srgbClr val="9F3748"/>
              </a:buClr>
              <a:buNone/>
            </a:pPr>
            <a:r>
              <a:rPr lang="en-US" dirty="0"/>
              <a:t>What message do you convey with your website and social media? </a:t>
            </a:r>
          </a:p>
          <a:p>
            <a:pPr marL="393192" lvl="1" indent="0">
              <a:buClr>
                <a:srgbClr val="9F3748"/>
              </a:buClr>
              <a:buNone/>
            </a:pPr>
            <a:endParaRPr lang="en-US" dirty="0"/>
          </a:p>
          <a:p>
            <a:pPr lvl="1">
              <a:buClr>
                <a:srgbClr val="9F3748"/>
              </a:buClr>
            </a:pPr>
            <a:r>
              <a:rPr lang="en-US" dirty="0"/>
              <a:t>Pushing your book</a:t>
            </a:r>
          </a:p>
          <a:p>
            <a:pPr lvl="1">
              <a:buClr>
                <a:srgbClr val="9F3748"/>
              </a:buClr>
            </a:pPr>
            <a:r>
              <a:rPr lang="en-US" dirty="0"/>
              <a:t>Just posts about you and your book</a:t>
            </a:r>
          </a:p>
          <a:p>
            <a:pPr lvl="1">
              <a:buClr>
                <a:srgbClr val="9F3748"/>
              </a:buClr>
            </a:pPr>
            <a:r>
              <a:rPr lang="en-US" dirty="0"/>
              <a:t>Reposting information about other authors and other books</a:t>
            </a:r>
          </a:p>
          <a:p>
            <a:pPr lvl="1">
              <a:buClr>
                <a:srgbClr val="9F3748"/>
              </a:buClr>
            </a:pPr>
            <a:r>
              <a:rPr lang="en-US" dirty="0"/>
              <a:t>Supporting things you care about (Warning: Try to stay away from politics)</a:t>
            </a:r>
          </a:p>
          <a:p>
            <a:pPr lvl="1">
              <a:buClr>
                <a:srgbClr val="9F3748"/>
              </a:buClr>
            </a:pPr>
            <a:r>
              <a:rPr lang="en-US" dirty="0"/>
              <a:t>Supporting other authors and writers</a:t>
            </a:r>
          </a:p>
          <a:p>
            <a:pPr lvl="1">
              <a:buClr>
                <a:srgbClr val="9F3748"/>
              </a:buClr>
            </a:pPr>
            <a:r>
              <a:rPr lang="en-US" dirty="0"/>
              <a:t>Contributing your knowledge and experience to help others</a:t>
            </a:r>
          </a:p>
          <a:p>
            <a:pPr lvl="1">
              <a:buClr>
                <a:srgbClr val="9F3748"/>
              </a:buClr>
            </a:pPr>
            <a:endParaRPr lang="en-US" sz="1800" dirty="0"/>
          </a:p>
          <a:p>
            <a:pPr lvl="1">
              <a:buClr>
                <a:srgbClr val="9F3748"/>
              </a:buClr>
            </a:pPr>
            <a:endParaRPr lang="en-US" sz="1800" dirty="0"/>
          </a:p>
          <a:p>
            <a:pPr marL="393192" lvl="1" indent="0">
              <a:buClr>
                <a:srgbClr val="9F3748"/>
              </a:buClr>
              <a:buNone/>
            </a:pPr>
            <a:endParaRPr lang="en-US" sz="1800" dirty="0"/>
          </a:p>
        </p:txBody>
      </p:sp>
    </p:spTree>
    <p:extLst>
      <p:ext uri="{BB962C8B-B14F-4D97-AF65-F5344CB8AC3E}">
        <p14:creationId xmlns:p14="http://schemas.microsoft.com/office/powerpoint/2010/main" val="871553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9DE1B-0D0A-41FD-8994-2C671EED8BBA}"/>
              </a:ext>
            </a:extLst>
          </p:cNvPr>
          <p:cNvSpPr>
            <a:spLocks noGrp="1"/>
          </p:cNvSpPr>
          <p:nvPr>
            <p:ph type="title"/>
          </p:nvPr>
        </p:nvSpPr>
        <p:spPr/>
        <p:txBody>
          <a:bodyPr/>
          <a:lstStyle/>
          <a:p>
            <a:r>
              <a:rPr lang="en-US" dirty="0"/>
              <a:t>Show a Personality That’s Real </a:t>
            </a:r>
          </a:p>
        </p:txBody>
      </p:sp>
      <p:sp>
        <p:nvSpPr>
          <p:cNvPr id="3" name="Content Placeholder 2">
            <a:extLst>
              <a:ext uri="{FF2B5EF4-FFF2-40B4-BE49-F238E27FC236}">
                <a16:creationId xmlns:a16="http://schemas.microsoft.com/office/drawing/2014/main" id="{85F9C94D-381C-4CF4-84B2-38CD12BF2357}"/>
              </a:ext>
            </a:extLst>
          </p:cNvPr>
          <p:cNvSpPr>
            <a:spLocks noGrp="1"/>
          </p:cNvSpPr>
          <p:nvPr>
            <p:ph idx="1"/>
          </p:nvPr>
        </p:nvSpPr>
        <p:spPr/>
        <p:txBody>
          <a:bodyPr/>
          <a:lstStyle/>
          <a:p>
            <a:pPr marL="0" indent="0">
              <a:buClr>
                <a:schemeClr val="accent2">
                  <a:lumMod val="50000"/>
                </a:schemeClr>
              </a:buClr>
              <a:buNone/>
            </a:pPr>
            <a:r>
              <a:rPr lang="en-US" dirty="0"/>
              <a:t>People read books from people they know, like, or know about. It’s up to you to present a personality with which people can relate and connect. </a:t>
            </a:r>
          </a:p>
          <a:p>
            <a:pPr>
              <a:buClr>
                <a:schemeClr val="accent2">
                  <a:lumMod val="50000"/>
                </a:schemeClr>
              </a:buClr>
            </a:pPr>
            <a:r>
              <a:rPr lang="en-US" dirty="0"/>
              <a:t>John Daly (From a Dead Sleep; Blood Trade; Broken Slate) has a great sense of humor and he shares it on social media. It helps make him approachable.</a:t>
            </a:r>
          </a:p>
          <a:p>
            <a:pPr>
              <a:buClr>
                <a:schemeClr val="accent2">
                  <a:lumMod val="50000"/>
                </a:schemeClr>
              </a:buClr>
            </a:pPr>
            <a:r>
              <a:rPr lang="en-US" dirty="0"/>
              <a:t>Donna Gentry Morton (Watching the Water; Seeking the Shore) shares stories on </a:t>
            </a:r>
            <a:r>
              <a:rPr lang="en-US" dirty="0" err="1"/>
              <a:t>FaceBook</a:t>
            </a:r>
            <a:r>
              <a:rPr lang="en-US" dirty="0"/>
              <a:t> that give us a peek into her life and helps readers want to know more. </a:t>
            </a:r>
          </a:p>
          <a:p>
            <a:pPr>
              <a:buClr>
                <a:schemeClr val="accent2">
                  <a:lumMod val="50000"/>
                </a:schemeClr>
              </a:buClr>
            </a:pPr>
            <a:endParaRPr lang="en-US" dirty="0"/>
          </a:p>
          <a:p>
            <a:pPr>
              <a:buClr>
                <a:schemeClr val="accent2">
                  <a:lumMod val="50000"/>
                </a:schemeClr>
              </a:buClr>
            </a:pPr>
            <a:endParaRPr lang="en-US" dirty="0"/>
          </a:p>
          <a:p>
            <a:pPr>
              <a:buClr>
                <a:schemeClr val="accent2">
                  <a:lumMod val="50000"/>
                </a:schemeClr>
              </a:buClr>
            </a:pPr>
            <a:endParaRPr lang="en-US" dirty="0"/>
          </a:p>
        </p:txBody>
      </p:sp>
    </p:spTree>
    <p:extLst>
      <p:ext uri="{BB962C8B-B14F-4D97-AF65-F5344CB8AC3E}">
        <p14:creationId xmlns:p14="http://schemas.microsoft.com/office/powerpoint/2010/main" val="67073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F2015-15DF-4997-A6AE-EEDA62E55CEE}"/>
              </a:ext>
            </a:extLst>
          </p:cNvPr>
          <p:cNvSpPr>
            <a:spLocks noGrp="1"/>
          </p:cNvSpPr>
          <p:nvPr>
            <p:ph type="title"/>
          </p:nvPr>
        </p:nvSpPr>
        <p:spPr/>
        <p:txBody>
          <a:bodyPr/>
          <a:lstStyle/>
          <a:p>
            <a:r>
              <a:rPr lang="en-US" dirty="0"/>
              <a:t>Caring Can be Marketing </a:t>
            </a:r>
          </a:p>
        </p:txBody>
      </p:sp>
      <p:sp>
        <p:nvSpPr>
          <p:cNvPr id="3" name="Content Placeholder 2">
            <a:extLst>
              <a:ext uri="{FF2B5EF4-FFF2-40B4-BE49-F238E27FC236}">
                <a16:creationId xmlns:a16="http://schemas.microsoft.com/office/drawing/2014/main" id="{3AC1F153-AC64-462B-AB83-72B6E1116D84}"/>
              </a:ext>
            </a:extLst>
          </p:cNvPr>
          <p:cNvSpPr>
            <a:spLocks noGrp="1"/>
          </p:cNvSpPr>
          <p:nvPr>
            <p:ph idx="1"/>
          </p:nvPr>
        </p:nvSpPr>
        <p:spPr/>
        <p:txBody>
          <a:bodyPr>
            <a:normAutofit/>
          </a:bodyPr>
          <a:lstStyle/>
          <a:p>
            <a:pPr marL="0" indent="0">
              <a:buClr>
                <a:schemeClr val="accent2">
                  <a:lumMod val="50000"/>
                </a:schemeClr>
              </a:buClr>
              <a:buNone/>
            </a:pPr>
            <a:r>
              <a:rPr lang="en-US" sz="2400" dirty="0"/>
              <a:t>We all have passions and things we care about. As we share those things via our website, social media, or in person, we are giving others an opportunity to connect with us.</a:t>
            </a:r>
          </a:p>
          <a:p>
            <a:pPr>
              <a:buClr>
                <a:schemeClr val="accent2">
                  <a:lumMod val="50000"/>
                </a:schemeClr>
              </a:buClr>
              <a:buFont typeface="Arial" panose="020B0604020202020204" pitchFamily="34" charset="0"/>
              <a:buChar char="•"/>
            </a:pPr>
            <a:r>
              <a:rPr lang="en-US" sz="2400" dirty="0"/>
              <a:t>John Daly and his family love dogs. They foster a dog every Friday and John shares pictures and info on social media. Dog lovers respond and it opens up an opportunity for John to expand his fan base. </a:t>
            </a:r>
          </a:p>
          <a:p>
            <a:pPr>
              <a:buClr>
                <a:schemeClr val="accent2">
                  <a:lumMod val="50000"/>
                </a:schemeClr>
              </a:buClr>
              <a:buFont typeface="Arial" panose="020B0604020202020204" pitchFamily="34" charset="0"/>
              <a:buChar char="•"/>
            </a:pPr>
            <a:r>
              <a:rPr lang="en-US" sz="2400" dirty="0"/>
              <a:t>Geanna Culbertson (The Crisanta Knight series) loves quotes and music. Each month she shares her favorite quote and playlist on social media.  </a:t>
            </a:r>
            <a:endParaRPr lang="en-US" dirty="0"/>
          </a:p>
        </p:txBody>
      </p:sp>
    </p:spTree>
    <p:extLst>
      <p:ext uri="{BB962C8B-B14F-4D97-AF65-F5344CB8AC3E}">
        <p14:creationId xmlns:p14="http://schemas.microsoft.com/office/powerpoint/2010/main" val="7515795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2">
      <a:dk1>
        <a:sysClr val="windowText" lastClr="000000"/>
      </a:dk1>
      <a:lt1>
        <a:sysClr val="window" lastClr="FFFFFF"/>
      </a:lt1>
      <a:dk2>
        <a:srgbClr val="666666"/>
      </a:dk2>
      <a:lt2>
        <a:srgbClr val="D2D2D2"/>
      </a:lt2>
      <a:accent1>
        <a:srgbClr val="FF388C"/>
      </a:accent1>
      <a:accent2>
        <a:srgbClr val="E40059"/>
      </a:accent2>
      <a:accent3>
        <a:srgbClr val="FFFFFF"/>
      </a:accent3>
      <a:accent4>
        <a:srgbClr val="68007F"/>
      </a:accent4>
      <a:accent5>
        <a:srgbClr val="005BD3"/>
      </a:accent5>
      <a:accent6>
        <a:srgbClr val="00349E"/>
      </a:accent6>
      <a:hlink>
        <a:srgbClr val="17BBFD"/>
      </a:hlink>
      <a:folHlink>
        <a:srgbClr val="751D5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45307</TotalTime>
  <Words>1239</Words>
  <Application>Microsoft Office PowerPoint</Application>
  <PresentationFormat>On-screen Show (4:3)</PresentationFormat>
  <Paragraphs>119</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Cambria</vt:lpstr>
      <vt:lpstr>Constantia</vt:lpstr>
      <vt:lpstr>Courier New</vt:lpstr>
      <vt:lpstr>Wingdings</vt:lpstr>
      <vt:lpstr>Wingdings 2</vt:lpstr>
      <vt:lpstr>Flow</vt:lpstr>
      <vt:lpstr>MARKETING IS ABOUT MORE THAN YOU AND YOUR BOOK  </vt:lpstr>
      <vt:lpstr>What We’ll Talk About </vt:lpstr>
      <vt:lpstr>Building an Author Brand</vt:lpstr>
      <vt:lpstr>PowerPoint Presentation</vt:lpstr>
      <vt:lpstr>Marketing Isn’t Selling</vt:lpstr>
      <vt:lpstr>PowerPoint Presentation</vt:lpstr>
      <vt:lpstr>What Does Your Marketing Look Like? </vt:lpstr>
      <vt:lpstr>Show a Personality That’s Real </vt:lpstr>
      <vt:lpstr>Caring Can be Marketing </vt:lpstr>
      <vt:lpstr>PowerPoint Presentation</vt:lpstr>
      <vt:lpstr>PowerPoint Presentation</vt:lpstr>
      <vt:lpstr>Caring Can be Marketing </vt:lpstr>
      <vt:lpstr>Caring Can be Marketing </vt:lpstr>
      <vt:lpstr>PowerPoint Presentation</vt:lpstr>
      <vt:lpstr>Caring Can be Marketing cont’d</vt:lpstr>
      <vt:lpstr>PowerPoint Presentation</vt:lpstr>
      <vt:lpstr>PowerPoint Presentation</vt:lpstr>
      <vt:lpstr>Caring Can be Marketing cont’d</vt:lpstr>
      <vt:lpstr>Volunteering is Caring </vt:lpstr>
      <vt:lpstr>Building a Community of Readers</vt:lpstr>
      <vt:lpstr>Things That Push People Away</vt:lpstr>
      <vt:lpstr>PowerPoint Presentation</vt:lpstr>
      <vt:lpstr>Questions?</vt:lpstr>
      <vt:lpstr>NEXT MONTH’S WEBINAR</vt:lpstr>
      <vt:lpstr>Thanks for joining us!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&amp; Marc</dc:creator>
  <cp:lastModifiedBy>Terri Leidich</cp:lastModifiedBy>
  <cp:revision>800</cp:revision>
  <cp:lastPrinted>2018-09-08T16:51:34Z</cp:lastPrinted>
  <dcterms:created xsi:type="dcterms:W3CDTF">2013-04-11T21:57:35Z</dcterms:created>
  <dcterms:modified xsi:type="dcterms:W3CDTF">2019-01-19T15:36:37Z</dcterms:modified>
</cp:coreProperties>
</file>