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4"/>
  </p:notesMasterIdLst>
  <p:sldIdLst>
    <p:sldId id="256" r:id="rId2"/>
    <p:sldId id="327" r:id="rId3"/>
    <p:sldId id="344" r:id="rId4"/>
    <p:sldId id="429" r:id="rId5"/>
    <p:sldId id="406" r:id="rId6"/>
    <p:sldId id="434" r:id="rId7"/>
    <p:sldId id="435" r:id="rId8"/>
    <p:sldId id="388" r:id="rId9"/>
    <p:sldId id="409" r:id="rId10"/>
    <p:sldId id="410" r:id="rId11"/>
    <p:sldId id="376" r:id="rId12"/>
    <p:sldId id="413" r:id="rId13"/>
    <p:sldId id="414" r:id="rId14"/>
    <p:sldId id="411" r:id="rId15"/>
    <p:sldId id="412" r:id="rId16"/>
    <p:sldId id="391" r:id="rId17"/>
    <p:sldId id="430" r:id="rId18"/>
    <p:sldId id="431" r:id="rId19"/>
    <p:sldId id="415" r:id="rId20"/>
    <p:sldId id="416" r:id="rId21"/>
    <p:sldId id="372" r:id="rId22"/>
    <p:sldId id="427" r:id="rId23"/>
    <p:sldId id="421" r:id="rId24"/>
    <p:sldId id="392" r:id="rId25"/>
    <p:sldId id="423" r:id="rId26"/>
    <p:sldId id="379" r:id="rId27"/>
    <p:sldId id="425" r:id="rId28"/>
    <p:sldId id="377" r:id="rId29"/>
    <p:sldId id="422" r:id="rId30"/>
    <p:sldId id="432" r:id="rId31"/>
    <p:sldId id="433" r:id="rId32"/>
    <p:sldId id="266" r:id="rId3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748"/>
    <a:srgbClr val="BF3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94671" autoAdjust="0"/>
  </p:normalViewPr>
  <p:slideViewPr>
    <p:cSldViewPr>
      <p:cViewPr varScale="1">
        <p:scale>
          <a:sx n="108" d="100"/>
          <a:sy n="108" d="100"/>
        </p:scale>
        <p:origin x="174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3"/>
          </a:xfrm>
          <a:prstGeom prst="rect">
            <a:avLst/>
          </a:prstGeom>
        </p:spPr>
        <p:txBody>
          <a:bodyPr vert="horz" lIns="93342" tIns="46671" rIns="93342" bIns="46671" rtlCol="0"/>
          <a:lstStyle>
            <a:lvl1pPr algn="l">
              <a:defRPr sz="1200"/>
            </a:lvl1pPr>
          </a:lstStyle>
          <a:p>
            <a:endParaRPr lang="en-US"/>
          </a:p>
        </p:txBody>
      </p:sp>
      <p:sp>
        <p:nvSpPr>
          <p:cNvPr id="3" name="Date Placeholder 2"/>
          <p:cNvSpPr>
            <a:spLocks noGrp="1"/>
          </p:cNvSpPr>
          <p:nvPr>
            <p:ph type="dt" idx="1"/>
          </p:nvPr>
        </p:nvSpPr>
        <p:spPr>
          <a:xfrm>
            <a:off x="4023093" y="0"/>
            <a:ext cx="3077740" cy="469423"/>
          </a:xfrm>
          <a:prstGeom prst="rect">
            <a:avLst/>
          </a:prstGeom>
        </p:spPr>
        <p:txBody>
          <a:bodyPr vert="horz" lIns="93342" tIns="46671" rIns="93342" bIns="46671" rtlCol="0"/>
          <a:lstStyle>
            <a:lvl1pPr algn="r">
              <a:defRPr sz="1200"/>
            </a:lvl1pPr>
          </a:lstStyle>
          <a:p>
            <a:fld id="{9EF8FD45-2721-4728-B638-90B9C2D7E270}" type="datetimeFigureOut">
              <a:rPr lang="en-US" smtClean="0"/>
              <a:pPr/>
              <a:t>1/18/2020</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342" tIns="46671" rIns="93342" bIns="46671" rtlCol="0" anchor="ctr"/>
          <a:lstStyle/>
          <a:p>
            <a:endParaRPr lang="en-US"/>
          </a:p>
        </p:txBody>
      </p:sp>
      <p:sp>
        <p:nvSpPr>
          <p:cNvPr id="5" name="Notes Placeholder 4"/>
          <p:cNvSpPr>
            <a:spLocks noGrp="1"/>
          </p:cNvSpPr>
          <p:nvPr>
            <p:ph type="body" sz="quarter" idx="3"/>
          </p:nvPr>
        </p:nvSpPr>
        <p:spPr>
          <a:xfrm>
            <a:off x="710248" y="4459527"/>
            <a:ext cx="5681980" cy="4224813"/>
          </a:xfrm>
          <a:prstGeom prst="rect">
            <a:avLst/>
          </a:prstGeom>
        </p:spPr>
        <p:txBody>
          <a:bodyPr vert="horz" lIns="93342" tIns="46671" rIns="93342" bIns="466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3"/>
          </a:xfrm>
          <a:prstGeom prst="rect">
            <a:avLst/>
          </a:prstGeom>
        </p:spPr>
        <p:txBody>
          <a:bodyPr vert="horz" lIns="93342" tIns="46671" rIns="93342" bIns="4667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3"/>
          </a:xfrm>
          <a:prstGeom prst="rect">
            <a:avLst/>
          </a:prstGeom>
        </p:spPr>
        <p:txBody>
          <a:bodyPr vert="horz" lIns="93342" tIns="46671" rIns="93342" bIns="46671" rtlCol="0" anchor="b"/>
          <a:lstStyle>
            <a:lvl1pPr algn="r">
              <a:defRPr sz="1200"/>
            </a:lvl1pPr>
          </a:lstStyle>
          <a:p>
            <a:fld id="{3561CE56-D96B-41DA-9E11-BA5D57E9E4C4}" type="slidenum">
              <a:rPr lang="en-US" smtClean="0"/>
              <a:pPr/>
              <a:t>‹#›</a:t>
            </a:fld>
            <a:endParaRPr lang="en-US"/>
          </a:p>
        </p:txBody>
      </p:sp>
    </p:spTree>
    <p:extLst>
      <p:ext uri="{BB962C8B-B14F-4D97-AF65-F5344CB8AC3E}">
        <p14:creationId xmlns:p14="http://schemas.microsoft.com/office/powerpoint/2010/main" val="2995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A25C68F-927A-403E-ADDD-C3E0B63AE54B}" type="datetimeFigureOut">
              <a:rPr lang="en-US" smtClean="0"/>
              <a:pPr/>
              <a:t>1/18/2020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A25C68F-927A-403E-ADDD-C3E0B63AE54B}"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A25C68F-927A-403E-ADDD-C3E0B63AE54B}" type="datetimeFigureOut">
              <a:rPr lang="en-US" smtClean="0"/>
              <a:pPr/>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A25C68F-927A-403E-ADDD-C3E0B63AE54B}" type="datetimeFigureOut">
              <a:rPr lang="en-US" smtClean="0"/>
              <a:pPr/>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C68F-927A-403E-ADDD-C3E0B63AE54B}" type="datetimeFigureOut">
              <a:rPr lang="en-US" smtClean="0"/>
              <a:pPr/>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25C68F-927A-403E-ADDD-C3E0B63AE54B}"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6DB169C-BB25-4252-86B9-7D17A8AC94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5C68F-927A-403E-ADDD-C3E0B63AE54B}" type="datetimeFigureOut">
              <a:rPr lang="en-US" smtClean="0"/>
              <a:pPr/>
              <a:t>1/18/2020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DB169C-BB25-4252-86B9-7D17A8AC94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cibabooks.org/" TargetMode="External"/><Relationship Id="rId7" Type="http://schemas.openxmlformats.org/officeDocument/2006/relationships/hyperlink" Target="http://www.nciba.com/" TargetMode="External"/><Relationship Id="rId2" Type="http://schemas.openxmlformats.org/officeDocument/2006/relationships/hyperlink" Target="http://www.pnba.org/" TargetMode="External"/><Relationship Id="rId1" Type="http://schemas.openxmlformats.org/officeDocument/2006/relationships/slideLayout" Target="../slideLayouts/slideLayout2.xml"/><Relationship Id="rId6" Type="http://schemas.openxmlformats.org/officeDocument/2006/relationships/hyperlink" Target="http://www.mountainsplains.org/" TargetMode="External"/><Relationship Id="rId5" Type="http://schemas.openxmlformats.org/officeDocument/2006/relationships/hyperlink" Target="http://midwestbooksellers.org/" TargetMode="External"/><Relationship Id="rId4" Type="http://schemas.openxmlformats.org/officeDocument/2006/relationships/hyperlink" Target="http://www.gliba.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mailto:julie@bqbpublishing.com"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9704" y="5791200"/>
            <a:ext cx="7854696" cy="1752600"/>
          </a:xfrm>
        </p:spPr>
        <p:txBody>
          <a:bodyPr/>
          <a:lstStyle/>
          <a:p>
            <a:pPr algn="ctr"/>
            <a:r>
              <a:rPr lang="en-US" dirty="0">
                <a:solidFill>
                  <a:schemeClr val="accent5">
                    <a:lumMod val="20000"/>
                    <a:lumOff val="80000"/>
                  </a:schemeClr>
                </a:solidFill>
              </a:rPr>
              <a:t>Saturday, January 18, 2020</a:t>
            </a:r>
          </a:p>
          <a:p>
            <a:pPr algn="ctr"/>
            <a:r>
              <a:rPr lang="en-US" dirty="0">
                <a:solidFill>
                  <a:schemeClr val="accent5">
                    <a:lumMod val="20000"/>
                    <a:lumOff val="80000"/>
                  </a:schemeClr>
                </a:solidFill>
              </a:rPr>
              <a:t>Noon -  ET</a:t>
            </a:r>
          </a:p>
        </p:txBody>
      </p:sp>
      <p:sp>
        <p:nvSpPr>
          <p:cNvPr id="5" name="Rectangle 4"/>
          <p:cNvSpPr/>
          <p:nvPr/>
        </p:nvSpPr>
        <p:spPr>
          <a:xfrm>
            <a:off x="-762000" y="990600"/>
            <a:ext cx="102108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stretch>
            <a:fillRect/>
          </a:stretch>
        </p:blipFill>
        <p:spPr>
          <a:xfrm>
            <a:off x="2667000" y="1828800"/>
            <a:ext cx="3471881" cy="1972147"/>
          </a:xfrm>
          <a:prstGeom prst="rect">
            <a:avLst/>
          </a:prstGeom>
        </p:spPr>
      </p:pic>
      <p:sp>
        <p:nvSpPr>
          <p:cNvPr id="2" name="Title 1"/>
          <p:cNvSpPr>
            <a:spLocks noGrp="1"/>
          </p:cNvSpPr>
          <p:nvPr>
            <p:ph type="ctrTitle"/>
          </p:nvPr>
        </p:nvSpPr>
        <p:spPr>
          <a:xfrm>
            <a:off x="758952" y="3733800"/>
            <a:ext cx="7851648" cy="1828800"/>
          </a:xfrm>
        </p:spPr>
        <p:txBody>
          <a:bodyPr>
            <a:noAutofit/>
          </a:bodyPr>
          <a:lstStyle/>
          <a:p>
            <a:pPr algn="ctr"/>
            <a:r>
              <a:rPr lang="en-US" sz="3600" dirty="0">
                <a:solidFill>
                  <a:schemeClr val="bg1">
                    <a:lumMod val="50000"/>
                    <a:lumOff val="50000"/>
                  </a:schemeClr>
                </a:solidFill>
                <a:latin typeface="Cambria" pitchFamily="18" charset="0"/>
              </a:rPr>
              <a:t>What We Do To Market and Sell Your Print Books and How You Can Tag on to Those Efforts</a:t>
            </a:r>
          </a:p>
        </p:txBody>
      </p:sp>
      <p:sp>
        <p:nvSpPr>
          <p:cNvPr id="7" name="Title 1"/>
          <p:cNvSpPr txBox="1">
            <a:spLocks/>
          </p:cNvSpPr>
          <p:nvPr/>
        </p:nvSpPr>
        <p:spPr>
          <a:xfrm>
            <a:off x="454152" y="35858"/>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800" dirty="0">
                <a:solidFill>
                  <a:srgbClr val="9F3748"/>
                </a:solidFill>
                <a:latin typeface="Cambria" pitchFamily="18" charset="0"/>
              </a:rPr>
              <a:t>Welcome! </a:t>
            </a:r>
          </a:p>
        </p:txBody>
      </p:sp>
    </p:spTree>
    <p:extLst>
      <p:ext uri="{BB962C8B-B14F-4D97-AF65-F5344CB8AC3E}">
        <p14:creationId xmlns:p14="http://schemas.microsoft.com/office/powerpoint/2010/main" val="324859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solidFill>
                  <a:srgbClr val="9F3748"/>
                </a:solidFill>
              </a:rPr>
              <a:t>ARCs– What You Can Do</a:t>
            </a:r>
            <a:r>
              <a:rPr lang="en-US" b="1" dirty="0">
                <a:solidFill>
                  <a:srgbClr val="9F3748"/>
                </a:solidFill>
              </a:rPr>
              <a:t>	</a:t>
            </a:r>
          </a:p>
        </p:txBody>
      </p:sp>
      <p:sp>
        <p:nvSpPr>
          <p:cNvPr id="3" name="Content Placeholder 2"/>
          <p:cNvSpPr>
            <a:spLocks noGrp="1"/>
          </p:cNvSpPr>
          <p:nvPr>
            <p:ph idx="1"/>
          </p:nvPr>
        </p:nvSpPr>
        <p:spPr>
          <a:xfrm>
            <a:off x="457200" y="1676400"/>
            <a:ext cx="8229600" cy="5029200"/>
          </a:xfrm>
        </p:spPr>
        <p:txBody>
          <a:bodyPr>
            <a:normAutofit fontScale="92500" lnSpcReduction="10000"/>
          </a:bodyPr>
          <a:lstStyle/>
          <a:p>
            <a:pPr lvl="0">
              <a:buClr>
                <a:schemeClr val="accent2">
                  <a:lumMod val="50000"/>
                </a:schemeClr>
              </a:buClr>
              <a:buFont typeface="Arial" pitchFamily="34" charset="0"/>
              <a:buChar char="•"/>
            </a:pPr>
            <a:r>
              <a:rPr lang="en-US" sz="2000" dirty="0">
                <a:solidFill>
                  <a:srgbClr val="9F3748"/>
                </a:solidFill>
              </a:rPr>
              <a:t>Create your own review list of entities and people of influence that you can send ARCs to.</a:t>
            </a:r>
          </a:p>
          <a:p>
            <a:pPr lvl="0">
              <a:buClr>
                <a:schemeClr val="accent2">
                  <a:lumMod val="50000"/>
                </a:schemeClr>
              </a:buClr>
              <a:buFont typeface="Arial" pitchFamily="34" charset="0"/>
              <a:buChar char="•"/>
            </a:pPr>
            <a:r>
              <a:rPr lang="en-US" sz="2000" dirty="0">
                <a:solidFill>
                  <a:srgbClr val="9F3748"/>
                </a:solidFill>
              </a:rPr>
              <a:t>When you get your copy of your ARC, let Terri know how many ARCs you want to order and use them to gain reviews and influence for your upcoming title.</a:t>
            </a:r>
          </a:p>
          <a:p>
            <a:pPr lvl="0">
              <a:buClr>
                <a:schemeClr val="accent2">
                  <a:lumMod val="50000"/>
                </a:schemeClr>
              </a:buClr>
              <a:buFont typeface="Arial" pitchFamily="34" charset="0"/>
              <a:buChar char="•"/>
            </a:pPr>
            <a:r>
              <a:rPr lang="en-US" sz="2000" dirty="0">
                <a:solidFill>
                  <a:srgbClr val="9F3748"/>
                </a:solidFill>
              </a:rPr>
              <a:t>ARCs can be used for obtaining reviews from influencers.</a:t>
            </a:r>
          </a:p>
          <a:p>
            <a:pPr lvl="0">
              <a:buClr>
                <a:schemeClr val="accent2">
                  <a:lumMod val="50000"/>
                </a:schemeClr>
              </a:buClr>
              <a:buFont typeface="Arial" pitchFamily="34" charset="0"/>
              <a:buChar char="•"/>
            </a:pPr>
            <a:r>
              <a:rPr lang="en-US" sz="2000" dirty="0">
                <a:solidFill>
                  <a:srgbClr val="9F3748"/>
                </a:solidFill>
              </a:rPr>
              <a:t>Provide local bookstores with copies of your ARC to get them interested in preordering your book for their store.</a:t>
            </a:r>
          </a:p>
          <a:p>
            <a:pPr lvl="0">
              <a:buClr>
                <a:schemeClr val="accent2">
                  <a:lumMod val="50000"/>
                </a:schemeClr>
              </a:buClr>
              <a:buFont typeface="Arial" pitchFamily="34" charset="0"/>
              <a:buChar char="•"/>
            </a:pPr>
            <a:r>
              <a:rPr lang="en-US" sz="2000" dirty="0">
                <a:solidFill>
                  <a:srgbClr val="9F3748"/>
                </a:solidFill>
              </a:rPr>
              <a:t>ARCs can be used at book shows to generate early interest in your book.</a:t>
            </a:r>
          </a:p>
          <a:p>
            <a:pPr lvl="0">
              <a:buClr>
                <a:schemeClr val="accent2">
                  <a:lumMod val="50000"/>
                </a:schemeClr>
              </a:buClr>
              <a:buFont typeface="Arial" pitchFamily="34" charset="0"/>
              <a:buChar char="•"/>
            </a:pPr>
            <a:endParaRPr lang="en-US" sz="2000" dirty="0">
              <a:solidFill>
                <a:srgbClr val="9F3748"/>
              </a:solidFill>
            </a:endParaRPr>
          </a:p>
          <a:p>
            <a:pPr lvl="0">
              <a:buClr>
                <a:schemeClr val="accent2">
                  <a:lumMod val="50000"/>
                </a:schemeClr>
              </a:buClr>
              <a:buFont typeface="Arial" pitchFamily="34" charset="0"/>
              <a:buChar char="•"/>
            </a:pPr>
            <a:endParaRPr lang="en-US" sz="2000" dirty="0">
              <a:solidFill>
                <a:srgbClr val="9F3748"/>
              </a:solidFill>
            </a:endParaRPr>
          </a:p>
          <a:p>
            <a:pPr lvl="0">
              <a:buClr>
                <a:schemeClr val="accent2">
                  <a:lumMod val="50000"/>
                </a:schemeClr>
              </a:buClr>
              <a:buFont typeface="Arial" pitchFamily="34" charset="0"/>
              <a:buChar char="•"/>
            </a:pPr>
            <a:endParaRPr lang="en-US" sz="2000" dirty="0">
              <a:solidFill>
                <a:srgbClr val="9F3748"/>
              </a:solidFill>
            </a:endParaRPr>
          </a:p>
          <a:p>
            <a:pPr lvl="0">
              <a:buClr>
                <a:schemeClr val="accent2">
                  <a:lumMod val="50000"/>
                </a:schemeClr>
              </a:buClr>
              <a:buFont typeface="Arial" pitchFamily="34" charset="0"/>
              <a:buChar char="•"/>
            </a:pPr>
            <a:endParaRPr lang="en-US" sz="2000" dirty="0">
              <a:solidFill>
                <a:srgbClr val="9F3748"/>
              </a:solidFill>
            </a:endParaRPr>
          </a:p>
          <a:p>
            <a:pPr marL="667512" lvl="2" indent="0">
              <a:buClr>
                <a:schemeClr val="accent2">
                  <a:lumMod val="50000"/>
                </a:schemeClr>
              </a:buClr>
              <a:buNone/>
            </a:pPr>
            <a:endParaRPr lang="en-US" sz="2000" dirty="0"/>
          </a:p>
          <a:p>
            <a:pPr lvl="2">
              <a:buClr>
                <a:schemeClr val="accent2">
                  <a:lumMod val="50000"/>
                </a:schemeClr>
              </a:buClr>
              <a:buFont typeface="Courier New" panose="02070309020205020404" pitchFamily="49" charset="0"/>
              <a:buChar char="o"/>
            </a:pPr>
            <a:endParaRPr lang="en-US" sz="2000" dirty="0"/>
          </a:p>
          <a:p>
            <a:pPr marL="0" lvl="0" indent="0">
              <a:buClr>
                <a:schemeClr val="accent2">
                  <a:lumMod val="50000"/>
                </a:schemeClr>
              </a:buClr>
              <a:buNone/>
            </a:pPr>
            <a:r>
              <a:rPr lang="en-US" sz="2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397251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400" b="1" dirty="0"/>
              <a:t>Reviews – What We Do With Them</a:t>
            </a:r>
            <a:r>
              <a:rPr lang="en-US" b="1" dirty="0"/>
              <a:t>	</a:t>
            </a:r>
          </a:p>
        </p:txBody>
      </p:sp>
      <p:sp>
        <p:nvSpPr>
          <p:cNvPr id="3" name="Content Placeholder 2"/>
          <p:cNvSpPr>
            <a:spLocks noGrp="1"/>
          </p:cNvSpPr>
          <p:nvPr>
            <p:ph idx="1"/>
          </p:nvPr>
        </p:nvSpPr>
        <p:spPr>
          <a:xfrm>
            <a:off x="457200" y="1676400"/>
            <a:ext cx="8229600" cy="5029200"/>
          </a:xfrm>
        </p:spPr>
        <p:txBody>
          <a:bodyPr>
            <a:normAutofit/>
          </a:bodyPr>
          <a:lstStyle/>
          <a:p>
            <a:pPr marL="0" lvl="0" indent="0">
              <a:buClr>
                <a:schemeClr val="accent2">
                  <a:lumMod val="50000"/>
                </a:schemeClr>
              </a:buClr>
              <a:buNone/>
            </a:pPr>
            <a:r>
              <a:rPr lang="en-US" sz="2800" dirty="0"/>
              <a:t>When reviews come in, we use them in various ways:</a:t>
            </a:r>
          </a:p>
          <a:p>
            <a:pPr lvl="0">
              <a:buClr>
                <a:schemeClr val="accent2">
                  <a:lumMod val="50000"/>
                </a:schemeClr>
              </a:buClr>
              <a:buFont typeface="Arial" panose="020B0604020202020204" pitchFamily="34" charset="0"/>
              <a:buChar char="•"/>
            </a:pPr>
            <a:r>
              <a:rPr lang="en-US" sz="2800" dirty="0"/>
              <a:t>Some are used for the front cover, back cover, or interior first few pages of your finished book</a:t>
            </a:r>
          </a:p>
          <a:p>
            <a:pPr lvl="0">
              <a:buClr>
                <a:schemeClr val="accent2">
                  <a:lumMod val="50000"/>
                </a:schemeClr>
              </a:buClr>
              <a:buFont typeface="Arial" panose="020B0604020202020204" pitchFamily="34" charset="0"/>
              <a:buChar char="•"/>
            </a:pPr>
            <a:r>
              <a:rPr lang="en-US" sz="2800" dirty="0"/>
              <a:t>They are posted on our social media</a:t>
            </a:r>
          </a:p>
          <a:p>
            <a:pPr lvl="0">
              <a:buClr>
                <a:schemeClr val="accent2">
                  <a:lumMod val="50000"/>
                </a:schemeClr>
              </a:buClr>
              <a:buFont typeface="Arial" panose="020B0604020202020204" pitchFamily="34" charset="0"/>
              <a:buChar char="•"/>
            </a:pPr>
            <a:r>
              <a:rPr lang="en-US" sz="2800" dirty="0"/>
              <a:t>We have a special section on our websites for reviews – the best ones are posted there</a:t>
            </a:r>
          </a:p>
          <a:p>
            <a:pPr lvl="0">
              <a:buClr>
                <a:schemeClr val="accent2">
                  <a:lumMod val="50000"/>
                </a:schemeClr>
              </a:buClr>
              <a:buFont typeface="Arial" panose="020B0604020202020204" pitchFamily="34" charset="0"/>
              <a:buChar char="•"/>
            </a:pPr>
            <a:r>
              <a:rPr lang="en-US" sz="2800" dirty="0"/>
              <a:t>They are sent to IPG for the sales reps to use</a:t>
            </a:r>
          </a:p>
        </p:txBody>
      </p:sp>
    </p:spTree>
    <p:extLst>
      <p:ext uri="{BB962C8B-B14F-4D97-AF65-F5344CB8AC3E}">
        <p14:creationId xmlns:p14="http://schemas.microsoft.com/office/powerpoint/2010/main" val="3324511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CCDA-CB53-43B6-A20B-E2DE5B70588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E2A00B9-AB80-4F97-A3AF-B51D5BA46857}"/>
              </a:ext>
            </a:extLst>
          </p:cNvPr>
          <p:cNvPicPr>
            <a:picLocks noGrp="1" noChangeAspect="1"/>
          </p:cNvPicPr>
          <p:nvPr>
            <p:ph idx="1"/>
          </p:nvPr>
        </p:nvPicPr>
        <p:blipFill>
          <a:blip r:embed="rId2"/>
          <a:stretch>
            <a:fillRect/>
          </a:stretch>
        </p:blipFill>
        <p:spPr>
          <a:xfrm>
            <a:off x="670278" y="609601"/>
            <a:ext cx="7803443" cy="5715000"/>
          </a:xfrm>
          <a:prstGeom prst="rect">
            <a:avLst/>
          </a:prstGeom>
        </p:spPr>
      </p:pic>
    </p:spTree>
    <p:extLst>
      <p:ext uri="{BB962C8B-B14F-4D97-AF65-F5344CB8AC3E}">
        <p14:creationId xmlns:p14="http://schemas.microsoft.com/office/powerpoint/2010/main" val="4146019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1F2D0-2142-4AFF-AD03-D762048C7F7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0710900-B1EA-4488-B26A-C86BE05A8489}"/>
              </a:ext>
            </a:extLst>
          </p:cNvPr>
          <p:cNvPicPr>
            <a:picLocks noGrp="1" noChangeAspect="1"/>
          </p:cNvPicPr>
          <p:nvPr>
            <p:ph idx="1"/>
          </p:nvPr>
        </p:nvPicPr>
        <p:blipFill>
          <a:blip r:embed="rId2"/>
          <a:stretch>
            <a:fillRect/>
          </a:stretch>
        </p:blipFill>
        <p:spPr>
          <a:xfrm>
            <a:off x="670278" y="609601"/>
            <a:ext cx="7803443" cy="5715000"/>
          </a:xfrm>
          <a:prstGeom prst="rect">
            <a:avLst/>
          </a:prstGeom>
        </p:spPr>
      </p:pic>
    </p:spTree>
    <p:extLst>
      <p:ext uri="{BB962C8B-B14F-4D97-AF65-F5344CB8AC3E}">
        <p14:creationId xmlns:p14="http://schemas.microsoft.com/office/powerpoint/2010/main" val="1103285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solidFill>
                  <a:srgbClr val="9F3748"/>
                </a:solidFill>
              </a:rPr>
              <a:t>Reviews – What You Can Do With Them</a:t>
            </a:r>
            <a:r>
              <a:rPr lang="en-US" b="1" dirty="0"/>
              <a:t>	</a:t>
            </a:r>
          </a:p>
        </p:txBody>
      </p:sp>
      <p:sp>
        <p:nvSpPr>
          <p:cNvPr id="3" name="Content Placeholder 2"/>
          <p:cNvSpPr>
            <a:spLocks noGrp="1"/>
          </p:cNvSpPr>
          <p:nvPr>
            <p:ph idx="1"/>
          </p:nvPr>
        </p:nvSpPr>
        <p:spPr>
          <a:xfrm>
            <a:off x="457200" y="1676400"/>
            <a:ext cx="8229600" cy="5029200"/>
          </a:xfrm>
        </p:spPr>
        <p:txBody>
          <a:bodyPr>
            <a:normAutofit fontScale="77500" lnSpcReduction="20000"/>
          </a:bodyPr>
          <a:lstStyle/>
          <a:p>
            <a:pPr marL="0" lvl="0" indent="0">
              <a:buClr>
                <a:schemeClr val="accent2">
                  <a:lumMod val="50000"/>
                </a:schemeClr>
              </a:buClr>
              <a:buNone/>
            </a:pPr>
            <a:r>
              <a:rPr lang="en-US" sz="1900" dirty="0">
                <a:solidFill>
                  <a:srgbClr val="9F3748"/>
                </a:solidFill>
              </a:rPr>
              <a:t>Post them on:</a:t>
            </a:r>
          </a:p>
          <a:p>
            <a:pPr lvl="0">
              <a:buClr>
                <a:schemeClr val="accent2">
                  <a:lumMod val="50000"/>
                </a:schemeClr>
              </a:buClr>
              <a:buFont typeface="Arial" pitchFamily="34" charset="0"/>
              <a:buChar char="•"/>
            </a:pPr>
            <a:r>
              <a:rPr lang="en-US" sz="1900" dirty="0">
                <a:solidFill>
                  <a:srgbClr val="9F3748"/>
                </a:solidFill>
              </a:rPr>
              <a:t>Your Website</a:t>
            </a:r>
          </a:p>
          <a:p>
            <a:pPr lvl="0">
              <a:buClr>
                <a:schemeClr val="accent2">
                  <a:lumMod val="50000"/>
                </a:schemeClr>
              </a:buClr>
              <a:buFont typeface="Arial" pitchFamily="34" charset="0"/>
              <a:buChar char="•"/>
            </a:pPr>
            <a:r>
              <a:rPr lang="en-US" sz="1900" dirty="0">
                <a:solidFill>
                  <a:srgbClr val="9F3748"/>
                </a:solidFill>
              </a:rPr>
              <a:t>Goodreads</a:t>
            </a:r>
          </a:p>
          <a:p>
            <a:pPr lvl="0">
              <a:buClr>
                <a:schemeClr val="accent2">
                  <a:lumMod val="50000"/>
                </a:schemeClr>
              </a:buClr>
              <a:buFont typeface="Arial" pitchFamily="34" charset="0"/>
              <a:buChar char="•"/>
            </a:pPr>
            <a:r>
              <a:rPr lang="en-US" sz="1900" dirty="0">
                <a:solidFill>
                  <a:srgbClr val="9F3748"/>
                </a:solidFill>
              </a:rPr>
              <a:t>Your Blog </a:t>
            </a:r>
          </a:p>
          <a:p>
            <a:pPr lvl="0">
              <a:buClr>
                <a:schemeClr val="accent2">
                  <a:lumMod val="50000"/>
                </a:schemeClr>
              </a:buClr>
              <a:buFont typeface="Arial" pitchFamily="34" charset="0"/>
              <a:buChar char="•"/>
            </a:pPr>
            <a:r>
              <a:rPr lang="en-US" sz="1900" dirty="0">
                <a:solidFill>
                  <a:srgbClr val="9F3748"/>
                </a:solidFill>
              </a:rPr>
              <a:t>Facebook</a:t>
            </a:r>
          </a:p>
          <a:p>
            <a:pPr lvl="0">
              <a:buClr>
                <a:schemeClr val="accent2">
                  <a:lumMod val="50000"/>
                </a:schemeClr>
              </a:buClr>
              <a:buFont typeface="Arial" pitchFamily="34" charset="0"/>
              <a:buChar char="•"/>
            </a:pPr>
            <a:r>
              <a:rPr lang="en-US" sz="1900" dirty="0">
                <a:solidFill>
                  <a:srgbClr val="9F3748"/>
                </a:solidFill>
              </a:rPr>
              <a:t>Instagram</a:t>
            </a:r>
          </a:p>
          <a:p>
            <a:pPr lvl="0">
              <a:buClr>
                <a:schemeClr val="accent2">
                  <a:lumMod val="50000"/>
                </a:schemeClr>
              </a:buClr>
              <a:buFont typeface="Arial" pitchFamily="34" charset="0"/>
              <a:buChar char="•"/>
            </a:pPr>
            <a:r>
              <a:rPr lang="en-US" sz="1900" dirty="0">
                <a:solidFill>
                  <a:srgbClr val="9F3748"/>
                </a:solidFill>
              </a:rPr>
              <a:t>Twitter</a:t>
            </a:r>
          </a:p>
          <a:p>
            <a:pPr lvl="0">
              <a:buClr>
                <a:schemeClr val="accent2">
                  <a:lumMod val="50000"/>
                </a:schemeClr>
              </a:buClr>
              <a:buFont typeface="Arial" pitchFamily="34" charset="0"/>
              <a:buChar char="•"/>
            </a:pPr>
            <a:r>
              <a:rPr lang="en-US" sz="1900" dirty="0">
                <a:solidFill>
                  <a:srgbClr val="9F3748"/>
                </a:solidFill>
              </a:rPr>
              <a:t>YouTube</a:t>
            </a:r>
          </a:p>
          <a:p>
            <a:pPr lvl="0">
              <a:buClr>
                <a:schemeClr val="accent2">
                  <a:lumMod val="50000"/>
                </a:schemeClr>
              </a:buClr>
              <a:buFont typeface="Arial" pitchFamily="34" charset="0"/>
              <a:buChar char="•"/>
            </a:pPr>
            <a:r>
              <a:rPr lang="en-US" sz="1900" dirty="0">
                <a:solidFill>
                  <a:srgbClr val="9F3748"/>
                </a:solidFill>
              </a:rPr>
              <a:t>Post influencer reviews via your profile on Amazon under Editorial Reviews</a:t>
            </a:r>
          </a:p>
          <a:p>
            <a:pPr marL="0" lvl="0" indent="0">
              <a:buClr>
                <a:schemeClr val="accent2">
                  <a:lumMod val="50000"/>
                </a:schemeClr>
              </a:buClr>
              <a:buNone/>
            </a:pPr>
            <a:endParaRPr lang="en-US" sz="1900" dirty="0">
              <a:solidFill>
                <a:srgbClr val="9F3748"/>
              </a:solidFill>
            </a:endParaRPr>
          </a:p>
          <a:p>
            <a:pPr marL="0" lvl="0" indent="0">
              <a:buClr>
                <a:schemeClr val="accent2">
                  <a:lumMod val="50000"/>
                </a:schemeClr>
              </a:buClr>
              <a:buNone/>
            </a:pPr>
            <a:r>
              <a:rPr lang="en-US" sz="1900" dirty="0">
                <a:solidFill>
                  <a:srgbClr val="9F3748"/>
                </a:solidFill>
              </a:rPr>
              <a:t>For reviews in general:</a:t>
            </a:r>
          </a:p>
          <a:p>
            <a:pPr lvl="0">
              <a:buClr>
                <a:schemeClr val="accent2">
                  <a:lumMod val="50000"/>
                </a:schemeClr>
              </a:buClr>
              <a:buFont typeface="Arial" pitchFamily="34" charset="0"/>
              <a:buChar char="•"/>
            </a:pPr>
            <a:r>
              <a:rPr lang="en-US" sz="1900" dirty="0">
                <a:solidFill>
                  <a:srgbClr val="9F3748"/>
                </a:solidFill>
              </a:rPr>
              <a:t>Keep asking for them, even after your book is in the marketplace or has been for some time</a:t>
            </a:r>
          </a:p>
          <a:p>
            <a:pPr lvl="1">
              <a:buClr>
                <a:schemeClr val="accent2">
                  <a:lumMod val="50000"/>
                </a:schemeClr>
              </a:buClr>
              <a:buFont typeface="Wingdings" panose="05000000000000000000" pitchFamily="2" charset="2"/>
              <a:buChar char="§"/>
            </a:pPr>
            <a:r>
              <a:rPr lang="en-US" sz="1900" dirty="0">
                <a:solidFill>
                  <a:srgbClr val="9F3748"/>
                </a:solidFill>
              </a:rPr>
              <a:t>A review posted on social media can retrigger interest in your book.</a:t>
            </a:r>
          </a:p>
          <a:p>
            <a:pPr lvl="1">
              <a:buClr>
                <a:schemeClr val="accent2">
                  <a:lumMod val="50000"/>
                </a:schemeClr>
              </a:buClr>
              <a:buFont typeface="Wingdings" panose="05000000000000000000" pitchFamily="2" charset="2"/>
              <a:buChar char="§"/>
            </a:pPr>
            <a:r>
              <a:rPr lang="en-US" sz="1900" dirty="0">
                <a:solidFill>
                  <a:srgbClr val="9F3748"/>
                </a:solidFill>
              </a:rPr>
              <a:t>Reviews on your website can help trigger SEOs which get you listed in searches </a:t>
            </a:r>
          </a:p>
          <a:p>
            <a:pPr lvl="0">
              <a:buClr>
                <a:schemeClr val="accent2">
                  <a:lumMod val="50000"/>
                </a:schemeClr>
              </a:buClr>
              <a:buFont typeface="Arial" pitchFamily="34" charset="0"/>
              <a:buChar char="•"/>
            </a:pPr>
            <a:r>
              <a:rPr lang="en-US" sz="1900" dirty="0">
                <a:solidFill>
                  <a:srgbClr val="9F3748"/>
                </a:solidFill>
              </a:rPr>
              <a:t>Reviews on Amazon are important</a:t>
            </a:r>
          </a:p>
          <a:p>
            <a:pPr lvl="1">
              <a:buClr>
                <a:schemeClr val="accent2">
                  <a:lumMod val="50000"/>
                </a:schemeClr>
              </a:buClr>
              <a:buFont typeface="Wingdings" panose="05000000000000000000" pitchFamily="2" charset="2"/>
              <a:buChar char="§"/>
            </a:pPr>
            <a:r>
              <a:rPr lang="en-US" sz="1900" dirty="0">
                <a:solidFill>
                  <a:srgbClr val="9F3748"/>
                </a:solidFill>
              </a:rPr>
              <a:t>People who buy in other places still look for reviews and author profile on Amazon</a:t>
            </a:r>
          </a:p>
          <a:p>
            <a:pPr lvl="1">
              <a:buClr>
                <a:schemeClr val="accent2">
                  <a:lumMod val="50000"/>
                </a:schemeClr>
              </a:buClr>
              <a:buFont typeface="Wingdings" panose="05000000000000000000" pitchFamily="2" charset="2"/>
              <a:buChar char="§"/>
            </a:pPr>
            <a:r>
              <a:rPr lang="en-US" sz="1900" dirty="0">
                <a:solidFill>
                  <a:srgbClr val="9F3748"/>
                </a:solidFill>
              </a:rPr>
              <a:t>Reviews on Amazon impact the number of your books they stock and act in triggering the marketing features (people who bought this, bought these, etc.)</a:t>
            </a:r>
          </a:p>
          <a:p>
            <a:pPr lvl="1">
              <a:buClr>
                <a:schemeClr val="accent2">
                  <a:lumMod val="50000"/>
                </a:schemeClr>
              </a:buClr>
              <a:buFont typeface="Wingdings" panose="05000000000000000000" pitchFamily="2" charset="2"/>
              <a:buChar char="§"/>
            </a:pPr>
            <a:r>
              <a:rPr lang="en-US" sz="1900" dirty="0">
                <a:solidFill>
                  <a:srgbClr val="9F3748"/>
                </a:solidFill>
              </a:rPr>
              <a:t>You need at least 10 reviews on Amazon for their algorithms to recognize your book</a:t>
            </a:r>
          </a:p>
          <a:p>
            <a:pPr lvl="1">
              <a:buClr>
                <a:schemeClr val="accent2">
                  <a:lumMod val="50000"/>
                </a:schemeClr>
              </a:buClr>
              <a:buFont typeface="Wingdings" panose="05000000000000000000" pitchFamily="2" charset="2"/>
              <a:buChar char="§"/>
            </a:pPr>
            <a:r>
              <a:rPr lang="en-US" sz="1900" dirty="0">
                <a:solidFill>
                  <a:srgbClr val="9F3748"/>
                </a:solidFill>
              </a:rPr>
              <a:t>It takes 100 reviews on Amazon for all marketing features to kick in</a:t>
            </a:r>
          </a:p>
          <a:p>
            <a:pPr marL="393192" lvl="1" indent="0">
              <a:buClr>
                <a:schemeClr val="accent2">
                  <a:lumMod val="50000"/>
                </a:schemeClr>
              </a:buClr>
              <a:buNone/>
            </a:pPr>
            <a:endParaRPr lang="en-US" sz="1800" dirty="0">
              <a:solidFill>
                <a:srgbClr val="9F3748"/>
              </a:solidFill>
            </a:endParaRPr>
          </a:p>
          <a:p>
            <a:pPr lvl="0">
              <a:buClr>
                <a:schemeClr val="accent2">
                  <a:lumMod val="50000"/>
                </a:schemeClr>
              </a:buClr>
              <a:buFont typeface="Arial" pitchFamily="34" charset="0"/>
              <a:buChar char="•"/>
            </a:pPr>
            <a:endParaRPr lang="en-US" sz="3200" dirty="0"/>
          </a:p>
          <a:p>
            <a:endParaRPr lang="en-US" dirty="0"/>
          </a:p>
        </p:txBody>
      </p:sp>
    </p:spTree>
    <p:extLst>
      <p:ext uri="{BB962C8B-B14F-4D97-AF65-F5344CB8AC3E}">
        <p14:creationId xmlns:p14="http://schemas.microsoft.com/office/powerpoint/2010/main" val="2298293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AA95C-5FB9-4138-A918-66911D5603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57C1103-C03B-45A3-9737-DA9C9D5D24BC}"/>
              </a:ext>
            </a:extLst>
          </p:cNvPr>
          <p:cNvPicPr>
            <a:picLocks noGrp="1" noChangeAspect="1"/>
          </p:cNvPicPr>
          <p:nvPr>
            <p:ph idx="1"/>
          </p:nvPr>
        </p:nvPicPr>
        <p:blipFill>
          <a:blip r:embed="rId2"/>
          <a:stretch>
            <a:fillRect/>
          </a:stretch>
        </p:blipFill>
        <p:spPr>
          <a:xfrm>
            <a:off x="670278" y="704088"/>
            <a:ext cx="7803443" cy="6611112"/>
          </a:xfrm>
          <a:prstGeom prst="rect">
            <a:avLst/>
          </a:prstGeom>
        </p:spPr>
      </p:pic>
      <p:pic>
        <p:nvPicPr>
          <p:cNvPr id="3" name="Picture 2">
            <a:extLst>
              <a:ext uri="{FF2B5EF4-FFF2-40B4-BE49-F238E27FC236}">
                <a16:creationId xmlns:a16="http://schemas.microsoft.com/office/drawing/2014/main" id="{9AEA7201-DD22-47B4-85B0-907EDCE3AD8F}"/>
              </a:ext>
            </a:extLst>
          </p:cNvPr>
          <p:cNvPicPr>
            <a:picLocks noChangeAspect="1"/>
          </p:cNvPicPr>
          <p:nvPr/>
        </p:nvPicPr>
        <p:blipFill>
          <a:blip r:embed="rId3"/>
          <a:stretch>
            <a:fillRect/>
          </a:stretch>
        </p:blipFill>
        <p:spPr>
          <a:xfrm>
            <a:off x="0" y="857250"/>
            <a:ext cx="9144000" cy="5143500"/>
          </a:xfrm>
          <a:prstGeom prst="rect">
            <a:avLst/>
          </a:prstGeom>
        </p:spPr>
      </p:pic>
      <p:pic>
        <p:nvPicPr>
          <p:cNvPr id="5" name="Picture 4">
            <a:extLst>
              <a:ext uri="{FF2B5EF4-FFF2-40B4-BE49-F238E27FC236}">
                <a16:creationId xmlns:a16="http://schemas.microsoft.com/office/drawing/2014/main" id="{5ED9A6C4-DD92-4A03-ACB8-C17B3FAD0112}"/>
              </a:ext>
            </a:extLst>
          </p:cNvPr>
          <p:cNvPicPr>
            <a:picLocks noChangeAspect="1"/>
          </p:cNvPicPr>
          <p:nvPr/>
        </p:nvPicPr>
        <p:blipFill>
          <a:blip r:embed="rId4"/>
          <a:stretch>
            <a:fillRect/>
          </a:stretch>
        </p:blipFill>
        <p:spPr>
          <a:xfrm>
            <a:off x="152400" y="1009650"/>
            <a:ext cx="9144000" cy="5143500"/>
          </a:xfrm>
          <a:prstGeom prst="rect">
            <a:avLst/>
          </a:prstGeom>
        </p:spPr>
      </p:pic>
    </p:spTree>
    <p:extLst>
      <p:ext uri="{BB962C8B-B14F-4D97-AF65-F5344CB8AC3E}">
        <p14:creationId xmlns:p14="http://schemas.microsoft.com/office/powerpoint/2010/main" val="966905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a:bodyPr>
          <a:lstStyle/>
          <a:p>
            <a:r>
              <a:rPr lang="en-US" sz="3600" b="1" dirty="0"/>
              <a:t>Social Media </a:t>
            </a:r>
          </a:p>
        </p:txBody>
      </p:sp>
      <p:sp>
        <p:nvSpPr>
          <p:cNvPr id="3" name="Content Placeholder 2"/>
          <p:cNvSpPr>
            <a:spLocks noGrp="1"/>
          </p:cNvSpPr>
          <p:nvPr>
            <p:ph idx="1"/>
          </p:nvPr>
        </p:nvSpPr>
        <p:spPr>
          <a:xfrm>
            <a:off x="457200" y="1676400"/>
            <a:ext cx="8229600" cy="5029200"/>
          </a:xfrm>
        </p:spPr>
        <p:txBody>
          <a:bodyPr>
            <a:normAutofit/>
          </a:bodyPr>
          <a:lstStyle/>
          <a:p>
            <a:pPr lvl="0">
              <a:buClr>
                <a:schemeClr val="accent2">
                  <a:lumMod val="50000"/>
                </a:schemeClr>
              </a:buClr>
              <a:buFont typeface="Arial" panose="020B0604020202020204" pitchFamily="34" charset="0"/>
              <a:buChar char="•"/>
            </a:pPr>
            <a:r>
              <a:rPr lang="en-US" sz="1800" dirty="0"/>
              <a:t>Our Social Media Manager, John Daly, maintains social media accounts for both BQB and WriteLife on the following sites:</a:t>
            </a:r>
          </a:p>
          <a:p>
            <a:pPr lvl="1">
              <a:buClr>
                <a:schemeClr val="accent2">
                  <a:lumMod val="50000"/>
                </a:schemeClr>
              </a:buClr>
              <a:buFont typeface="Wingdings" panose="05000000000000000000" pitchFamily="2" charset="2"/>
              <a:buChar char="§"/>
            </a:pPr>
            <a:r>
              <a:rPr lang="en-US" sz="1600" dirty="0"/>
              <a:t>Facebook</a:t>
            </a:r>
          </a:p>
          <a:p>
            <a:pPr lvl="1">
              <a:buClr>
                <a:schemeClr val="accent2">
                  <a:lumMod val="50000"/>
                </a:schemeClr>
              </a:buClr>
              <a:buFont typeface="Wingdings" panose="05000000000000000000" pitchFamily="2" charset="2"/>
              <a:buChar char="§"/>
            </a:pPr>
            <a:r>
              <a:rPr lang="en-US" sz="1600" dirty="0"/>
              <a:t>Twitter</a:t>
            </a:r>
          </a:p>
          <a:p>
            <a:pPr lvl="1">
              <a:buClr>
                <a:schemeClr val="accent2">
                  <a:lumMod val="50000"/>
                </a:schemeClr>
              </a:buClr>
              <a:buFont typeface="Wingdings" panose="05000000000000000000" pitchFamily="2" charset="2"/>
              <a:buChar char="§"/>
            </a:pPr>
            <a:r>
              <a:rPr lang="en-US" sz="1600" dirty="0"/>
              <a:t>LinkedIn</a:t>
            </a:r>
          </a:p>
          <a:p>
            <a:pPr lvl="1">
              <a:buClr>
                <a:schemeClr val="accent2">
                  <a:lumMod val="50000"/>
                </a:schemeClr>
              </a:buClr>
              <a:buFont typeface="Wingdings" panose="05000000000000000000" pitchFamily="2" charset="2"/>
              <a:buChar char="§"/>
            </a:pPr>
            <a:r>
              <a:rPr lang="en-US" sz="1600" dirty="0"/>
              <a:t>Pinterest</a:t>
            </a:r>
          </a:p>
          <a:p>
            <a:pPr lvl="1">
              <a:buClr>
                <a:schemeClr val="accent2">
                  <a:lumMod val="50000"/>
                </a:schemeClr>
              </a:buClr>
              <a:buFont typeface="Wingdings" panose="05000000000000000000" pitchFamily="2" charset="2"/>
              <a:buChar char="§"/>
            </a:pPr>
            <a:r>
              <a:rPr lang="en-US" sz="1600" dirty="0"/>
              <a:t>Instagram</a:t>
            </a:r>
          </a:p>
          <a:p>
            <a:pPr lvl="0">
              <a:buClr>
                <a:schemeClr val="accent2">
                  <a:lumMod val="50000"/>
                </a:schemeClr>
              </a:buClr>
              <a:buFont typeface="Arial" panose="020B0604020202020204" pitchFamily="34" charset="0"/>
              <a:buChar char="•"/>
            </a:pPr>
            <a:r>
              <a:rPr lang="en-US" sz="1800" dirty="0"/>
              <a:t>He creates posts for our books and authors on an ongoing basis and covers both new releases and back list titles. </a:t>
            </a:r>
          </a:p>
          <a:p>
            <a:pPr lvl="0">
              <a:buClr>
                <a:schemeClr val="accent2">
                  <a:lumMod val="50000"/>
                </a:schemeClr>
              </a:buClr>
              <a:buFont typeface="Arial" panose="020B0604020202020204" pitchFamily="34" charset="0"/>
              <a:buChar char="•"/>
            </a:pPr>
            <a:r>
              <a:rPr lang="en-US" sz="1800" dirty="0"/>
              <a:t>John follows the majority of our authors and reposts, retweets, etc.</a:t>
            </a:r>
          </a:p>
          <a:p>
            <a:pPr lvl="0">
              <a:buClr>
                <a:schemeClr val="accent2">
                  <a:lumMod val="50000"/>
                </a:schemeClr>
              </a:buClr>
              <a:buFont typeface="Arial" panose="020B0604020202020204" pitchFamily="34" charset="0"/>
              <a:buChar char="•"/>
            </a:pPr>
            <a:r>
              <a:rPr lang="en-US" sz="1800" dirty="0"/>
              <a:t>Julie and I follow BQB and WriteLife and repost and some of our followers repost as well</a:t>
            </a:r>
          </a:p>
          <a:p>
            <a:pPr lvl="1">
              <a:buClr>
                <a:schemeClr val="accent2">
                  <a:lumMod val="50000"/>
                </a:schemeClr>
              </a:buClr>
              <a:buFont typeface="Wingdings" panose="05000000000000000000" pitchFamily="2" charset="2"/>
              <a:buChar char="§"/>
            </a:pPr>
            <a:r>
              <a:rPr lang="en-US" sz="1600" dirty="0"/>
              <a:t>This is how we continue to get a larger following to you, your book(s), and your events </a:t>
            </a:r>
          </a:p>
          <a:p>
            <a:pPr lvl="0">
              <a:buClr>
                <a:schemeClr val="accent2">
                  <a:lumMod val="50000"/>
                </a:schemeClr>
              </a:buClr>
              <a:buFont typeface="Arial" panose="020B0604020202020204" pitchFamily="34" charset="0"/>
              <a:buChar char="•"/>
            </a:pPr>
            <a:r>
              <a:rPr lang="en-US" sz="1800" dirty="0"/>
              <a:t>We have a BQB/WriteLife group on Facebook where our authors can interact with each other, ask questions, etc. </a:t>
            </a:r>
          </a:p>
          <a:p>
            <a:pPr marL="0" lvl="0" indent="0">
              <a:buClr>
                <a:schemeClr val="accent2">
                  <a:lumMod val="50000"/>
                </a:schemeClr>
              </a:buClr>
              <a:buNone/>
            </a:pPr>
            <a:endParaRPr lang="en-US" sz="3200" dirty="0"/>
          </a:p>
          <a:p>
            <a:endParaRPr lang="en-US" dirty="0"/>
          </a:p>
        </p:txBody>
      </p:sp>
    </p:spTree>
    <p:extLst>
      <p:ext uri="{BB962C8B-B14F-4D97-AF65-F5344CB8AC3E}">
        <p14:creationId xmlns:p14="http://schemas.microsoft.com/office/powerpoint/2010/main" val="2217771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83C2-CCF3-46D5-BCD0-F745B6EEA25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E7B2B33-9BA6-4F8F-98E6-AD8444C96698}"/>
              </a:ext>
            </a:extLst>
          </p:cNvPr>
          <p:cNvPicPr>
            <a:picLocks noGrp="1" noChangeAspect="1"/>
          </p:cNvPicPr>
          <p:nvPr>
            <p:ph idx="1"/>
          </p:nvPr>
        </p:nvPicPr>
        <p:blipFill>
          <a:blip r:embed="rId2"/>
          <a:stretch>
            <a:fillRect/>
          </a:stretch>
        </p:blipFill>
        <p:spPr>
          <a:xfrm>
            <a:off x="670278" y="381001"/>
            <a:ext cx="7803443" cy="5943600"/>
          </a:xfrm>
          <a:prstGeom prst="rect">
            <a:avLst/>
          </a:prstGeom>
        </p:spPr>
      </p:pic>
    </p:spTree>
    <p:extLst>
      <p:ext uri="{BB962C8B-B14F-4D97-AF65-F5344CB8AC3E}">
        <p14:creationId xmlns:p14="http://schemas.microsoft.com/office/powerpoint/2010/main" val="3027242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E992-4C50-40C7-9067-A7329492F89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EDE069F-9F97-45C1-8143-2C4EC9140541}"/>
              </a:ext>
            </a:extLst>
          </p:cNvPr>
          <p:cNvPicPr>
            <a:picLocks noGrp="1" noChangeAspect="1"/>
          </p:cNvPicPr>
          <p:nvPr>
            <p:ph idx="1"/>
          </p:nvPr>
        </p:nvPicPr>
        <p:blipFill>
          <a:blip r:embed="rId2"/>
          <a:stretch>
            <a:fillRect/>
          </a:stretch>
        </p:blipFill>
        <p:spPr>
          <a:xfrm>
            <a:off x="670278" y="76200"/>
            <a:ext cx="7803443" cy="7010399"/>
          </a:xfrm>
          <a:prstGeom prst="rect">
            <a:avLst/>
          </a:prstGeom>
        </p:spPr>
      </p:pic>
    </p:spTree>
    <p:extLst>
      <p:ext uri="{BB962C8B-B14F-4D97-AF65-F5344CB8AC3E}">
        <p14:creationId xmlns:p14="http://schemas.microsoft.com/office/powerpoint/2010/main" val="2264353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a:bodyPr>
          <a:lstStyle/>
          <a:p>
            <a:r>
              <a:rPr lang="en-US" sz="3600" b="1" dirty="0">
                <a:solidFill>
                  <a:srgbClr val="9F3748"/>
                </a:solidFill>
              </a:rPr>
              <a:t>Social Media –What You Can Do  </a:t>
            </a:r>
          </a:p>
        </p:txBody>
      </p:sp>
      <p:sp>
        <p:nvSpPr>
          <p:cNvPr id="3" name="Content Placeholder 2"/>
          <p:cNvSpPr>
            <a:spLocks noGrp="1"/>
          </p:cNvSpPr>
          <p:nvPr>
            <p:ph idx="1"/>
          </p:nvPr>
        </p:nvSpPr>
        <p:spPr>
          <a:xfrm>
            <a:off x="457200" y="1676400"/>
            <a:ext cx="8229600" cy="5029200"/>
          </a:xfrm>
        </p:spPr>
        <p:txBody>
          <a:bodyPr>
            <a:normAutofit lnSpcReduction="10000"/>
          </a:bodyPr>
          <a:lstStyle/>
          <a:p>
            <a:pPr lvl="0">
              <a:buClr>
                <a:schemeClr val="accent2">
                  <a:lumMod val="50000"/>
                </a:schemeClr>
              </a:buClr>
              <a:buFont typeface="Arial" panose="020B0604020202020204" pitchFamily="34" charset="0"/>
              <a:buChar char="•"/>
            </a:pPr>
            <a:r>
              <a:rPr lang="en-US" sz="1800" dirty="0">
                <a:solidFill>
                  <a:srgbClr val="9F3748"/>
                </a:solidFill>
              </a:rPr>
              <a:t>Make sure you follow both BQB and WriteLife on the following sites:</a:t>
            </a:r>
          </a:p>
          <a:p>
            <a:pPr lvl="1">
              <a:buClr>
                <a:schemeClr val="accent2">
                  <a:lumMod val="50000"/>
                </a:schemeClr>
              </a:buClr>
              <a:buFont typeface="Wingdings" panose="05000000000000000000" pitchFamily="2" charset="2"/>
              <a:buChar char="§"/>
            </a:pPr>
            <a:r>
              <a:rPr lang="en-US" sz="1600" dirty="0">
                <a:solidFill>
                  <a:srgbClr val="9F3748"/>
                </a:solidFill>
              </a:rPr>
              <a:t>Facebook</a:t>
            </a:r>
          </a:p>
          <a:p>
            <a:pPr lvl="1">
              <a:buClr>
                <a:schemeClr val="accent2">
                  <a:lumMod val="50000"/>
                </a:schemeClr>
              </a:buClr>
              <a:buFont typeface="Wingdings" panose="05000000000000000000" pitchFamily="2" charset="2"/>
              <a:buChar char="§"/>
            </a:pPr>
            <a:r>
              <a:rPr lang="en-US" sz="1600" dirty="0">
                <a:solidFill>
                  <a:srgbClr val="9F3748"/>
                </a:solidFill>
              </a:rPr>
              <a:t>Twitter</a:t>
            </a:r>
          </a:p>
          <a:p>
            <a:pPr lvl="1">
              <a:buClr>
                <a:schemeClr val="accent2">
                  <a:lumMod val="50000"/>
                </a:schemeClr>
              </a:buClr>
              <a:buFont typeface="Wingdings" panose="05000000000000000000" pitchFamily="2" charset="2"/>
              <a:buChar char="§"/>
            </a:pPr>
            <a:r>
              <a:rPr lang="en-US" sz="1600" dirty="0">
                <a:solidFill>
                  <a:srgbClr val="9F3748"/>
                </a:solidFill>
              </a:rPr>
              <a:t>LinkedIn</a:t>
            </a:r>
          </a:p>
          <a:p>
            <a:pPr lvl="1">
              <a:buClr>
                <a:schemeClr val="accent2">
                  <a:lumMod val="50000"/>
                </a:schemeClr>
              </a:buClr>
              <a:buFont typeface="Wingdings" panose="05000000000000000000" pitchFamily="2" charset="2"/>
              <a:buChar char="§"/>
            </a:pPr>
            <a:r>
              <a:rPr lang="en-US" sz="1600" dirty="0">
                <a:solidFill>
                  <a:srgbClr val="9F3748"/>
                </a:solidFill>
              </a:rPr>
              <a:t>Pinterest</a:t>
            </a:r>
          </a:p>
          <a:p>
            <a:pPr lvl="1">
              <a:buClr>
                <a:schemeClr val="accent2">
                  <a:lumMod val="50000"/>
                </a:schemeClr>
              </a:buClr>
              <a:buFont typeface="Wingdings" panose="05000000000000000000" pitchFamily="2" charset="2"/>
              <a:buChar char="§"/>
            </a:pPr>
            <a:r>
              <a:rPr lang="en-US" sz="1600" dirty="0">
                <a:solidFill>
                  <a:srgbClr val="9F3748"/>
                </a:solidFill>
              </a:rPr>
              <a:t>Instagram</a:t>
            </a:r>
          </a:p>
          <a:p>
            <a:pPr lvl="0">
              <a:buClr>
                <a:schemeClr val="accent2">
                  <a:lumMod val="50000"/>
                </a:schemeClr>
              </a:buClr>
              <a:buFont typeface="Arial" panose="020B0604020202020204" pitchFamily="34" charset="0"/>
              <a:buChar char="•"/>
            </a:pPr>
            <a:r>
              <a:rPr lang="en-US" sz="1800" dirty="0">
                <a:solidFill>
                  <a:srgbClr val="9F3748"/>
                </a:solidFill>
              </a:rPr>
              <a:t>Repost, retweet, etc. </a:t>
            </a:r>
          </a:p>
          <a:p>
            <a:pPr lvl="0">
              <a:buClr>
                <a:schemeClr val="accent2">
                  <a:lumMod val="50000"/>
                </a:schemeClr>
              </a:buClr>
              <a:buFont typeface="Arial" panose="020B0604020202020204" pitchFamily="34" charset="0"/>
              <a:buChar char="•"/>
            </a:pPr>
            <a:r>
              <a:rPr lang="en-US" sz="1800" dirty="0">
                <a:solidFill>
                  <a:srgbClr val="9F3748"/>
                </a:solidFill>
              </a:rPr>
              <a:t>If it’s about an event, a story about your or your book, or a review, tag IPG (on Facebook and Instagram @</a:t>
            </a:r>
            <a:r>
              <a:rPr lang="en-US" sz="1800" dirty="0" err="1">
                <a:solidFill>
                  <a:srgbClr val="9F3748"/>
                </a:solidFill>
              </a:rPr>
              <a:t>IPGBook</a:t>
            </a:r>
            <a:r>
              <a:rPr lang="en-US" sz="1800" dirty="0">
                <a:solidFill>
                  <a:srgbClr val="9F3748"/>
                </a:solidFill>
              </a:rPr>
              <a:t>) on Twitter @</a:t>
            </a:r>
            <a:r>
              <a:rPr lang="en-US" sz="1800" dirty="0" err="1">
                <a:solidFill>
                  <a:srgbClr val="9F3748"/>
                </a:solidFill>
              </a:rPr>
              <a:t>IPGbooknews</a:t>
            </a:r>
            <a:endParaRPr lang="en-US" sz="1800" dirty="0">
              <a:solidFill>
                <a:srgbClr val="9F3748"/>
              </a:solidFill>
            </a:endParaRPr>
          </a:p>
          <a:p>
            <a:pPr lvl="0">
              <a:buClr>
                <a:schemeClr val="accent2">
                  <a:lumMod val="50000"/>
                </a:schemeClr>
              </a:buClr>
              <a:buFont typeface="Arial" panose="020B0604020202020204" pitchFamily="34" charset="0"/>
              <a:buChar char="•"/>
            </a:pPr>
            <a:r>
              <a:rPr lang="en-US" sz="1800" dirty="0">
                <a:solidFill>
                  <a:srgbClr val="9F3748"/>
                </a:solidFill>
              </a:rPr>
              <a:t>Follow your fellow BQB/WriteLife authors and ask them to do the same for you</a:t>
            </a:r>
          </a:p>
          <a:p>
            <a:pPr lvl="0">
              <a:buClr>
                <a:schemeClr val="accent2">
                  <a:lumMod val="50000"/>
                </a:schemeClr>
              </a:buClr>
              <a:buFont typeface="Arial" panose="020B0604020202020204" pitchFamily="34" charset="0"/>
              <a:buChar char="•"/>
            </a:pPr>
            <a:r>
              <a:rPr lang="en-US" sz="1800" dirty="0">
                <a:solidFill>
                  <a:srgbClr val="9F3748"/>
                </a:solidFill>
              </a:rPr>
              <a:t>Make sure John has information on your events, your reviews, any appearances, publicity, etc. so he can put the info out on social media </a:t>
            </a:r>
          </a:p>
          <a:p>
            <a:pPr lvl="0">
              <a:buClr>
                <a:schemeClr val="accent2">
                  <a:lumMod val="50000"/>
                </a:schemeClr>
              </a:buClr>
              <a:buFont typeface="Arial" panose="020B0604020202020204" pitchFamily="34" charset="0"/>
              <a:buChar char="•"/>
            </a:pPr>
            <a:r>
              <a:rPr lang="en-US" sz="1800" dirty="0">
                <a:solidFill>
                  <a:srgbClr val="9F3748"/>
                </a:solidFill>
              </a:rPr>
              <a:t>Join the BQB/WriteLife group on Facebook where you can interact with each other, ask questions, etc. </a:t>
            </a:r>
          </a:p>
          <a:p>
            <a:pPr lvl="1">
              <a:buClr>
                <a:schemeClr val="accent2">
                  <a:lumMod val="50000"/>
                </a:schemeClr>
              </a:buClr>
              <a:buFont typeface="Wingdings" panose="05000000000000000000" pitchFamily="2" charset="2"/>
              <a:buChar char="§"/>
            </a:pPr>
            <a:r>
              <a:rPr lang="en-US" sz="1600" dirty="0">
                <a:solidFill>
                  <a:srgbClr val="9F3748"/>
                </a:solidFill>
              </a:rPr>
              <a:t>To join the group on Facebook. Search groups for BQB/WriteLife Author Group and submit a request to join.</a:t>
            </a:r>
          </a:p>
          <a:p>
            <a:pPr lvl="1">
              <a:buClr>
                <a:schemeClr val="accent2">
                  <a:lumMod val="50000"/>
                </a:schemeClr>
              </a:buClr>
              <a:buFont typeface="Wingdings" panose="05000000000000000000" pitchFamily="2" charset="2"/>
              <a:buChar char="§"/>
            </a:pPr>
            <a:r>
              <a:rPr lang="en-US" sz="1600" dirty="0">
                <a:solidFill>
                  <a:srgbClr val="9F3748"/>
                </a:solidFill>
              </a:rPr>
              <a:t>If you are a BQB/WriteLife author, John will accept your request and you can start interacting. </a:t>
            </a:r>
          </a:p>
          <a:p>
            <a:pPr marL="0" lvl="0" indent="0">
              <a:buClr>
                <a:schemeClr val="accent2">
                  <a:lumMod val="50000"/>
                </a:schemeClr>
              </a:buClr>
              <a:buNone/>
            </a:pPr>
            <a:endParaRPr lang="en-US" sz="3200" dirty="0"/>
          </a:p>
          <a:p>
            <a:endParaRPr lang="en-US" dirty="0"/>
          </a:p>
        </p:txBody>
      </p:sp>
    </p:spTree>
    <p:extLst>
      <p:ext uri="{BB962C8B-B14F-4D97-AF65-F5344CB8AC3E}">
        <p14:creationId xmlns:p14="http://schemas.microsoft.com/office/powerpoint/2010/main" val="939853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Print Distribution – What We Do 	</a:t>
            </a:r>
          </a:p>
        </p:txBody>
      </p:sp>
      <p:sp>
        <p:nvSpPr>
          <p:cNvPr id="3" name="Content Placeholder 2"/>
          <p:cNvSpPr>
            <a:spLocks noGrp="1"/>
          </p:cNvSpPr>
          <p:nvPr>
            <p:ph idx="1"/>
          </p:nvPr>
        </p:nvSpPr>
        <p:spPr>
          <a:xfrm>
            <a:off x="457200" y="1676400"/>
            <a:ext cx="8229600" cy="5029200"/>
          </a:xfrm>
        </p:spPr>
        <p:txBody>
          <a:bodyPr>
            <a:normAutofit fontScale="25000" lnSpcReduction="20000"/>
          </a:bodyPr>
          <a:lstStyle/>
          <a:p>
            <a:pPr lvl="0">
              <a:buClr>
                <a:schemeClr val="accent2">
                  <a:lumMod val="50000"/>
                </a:schemeClr>
              </a:buClr>
              <a:buFont typeface="Arial" pitchFamily="34" charset="0"/>
              <a:buChar char="•"/>
            </a:pPr>
            <a:r>
              <a:rPr lang="en-US" sz="6400" dirty="0"/>
              <a:t>IPG</a:t>
            </a:r>
          </a:p>
          <a:p>
            <a:pPr lvl="1">
              <a:buClr>
                <a:schemeClr val="accent2">
                  <a:lumMod val="50000"/>
                </a:schemeClr>
              </a:buClr>
              <a:buFont typeface="Wingdings" panose="05000000000000000000" pitchFamily="2" charset="2"/>
              <a:buChar char="§"/>
            </a:pPr>
            <a:r>
              <a:rPr lang="en-US" sz="6400" dirty="0"/>
              <a:t>Our print book distributor</a:t>
            </a:r>
          </a:p>
          <a:p>
            <a:pPr lvl="1">
              <a:buClr>
                <a:schemeClr val="accent2">
                  <a:lumMod val="50000"/>
                </a:schemeClr>
              </a:buClr>
              <a:buFont typeface="Wingdings" panose="05000000000000000000" pitchFamily="2" charset="2"/>
              <a:buChar char="§"/>
            </a:pPr>
            <a:r>
              <a:rPr lang="en-US" sz="6400" dirty="0"/>
              <a:t>They sell to </a:t>
            </a:r>
          </a:p>
          <a:p>
            <a:pPr lvl="2">
              <a:buClr>
                <a:schemeClr val="accent2">
                  <a:lumMod val="50000"/>
                </a:schemeClr>
              </a:buClr>
              <a:buFont typeface="Courier New" panose="02070309020205020404" pitchFamily="49" charset="0"/>
              <a:buChar char="o"/>
            </a:pPr>
            <a:r>
              <a:rPr lang="en-US" sz="6400" dirty="0"/>
              <a:t>Amazon</a:t>
            </a:r>
          </a:p>
          <a:p>
            <a:pPr lvl="2">
              <a:buClr>
                <a:schemeClr val="accent2">
                  <a:lumMod val="50000"/>
                </a:schemeClr>
              </a:buClr>
              <a:buFont typeface="Courier New" panose="02070309020205020404" pitchFamily="49" charset="0"/>
              <a:buChar char="o"/>
            </a:pPr>
            <a:r>
              <a:rPr lang="en-US" sz="6400" dirty="0"/>
              <a:t>Wholesalers (Ingram, Baker &amp; Taylor)</a:t>
            </a:r>
          </a:p>
          <a:p>
            <a:pPr lvl="2">
              <a:buClr>
                <a:schemeClr val="accent2">
                  <a:lumMod val="50000"/>
                </a:schemeClr>
              </a:buClr>
              <a:buFont typeface="Courier New" panose="02070309020205020404" pitchFamily="49" charset="0"/>
              <a:buChar char="o"/>
            </a:pPr>
            <a:r>
              <a:rPr lang="en-US" sz="6400" dirty="0"/>
              <a:t>Bookstores (indie bookstores and large entities like B&amp;N)</a:t>
            </a:r>
          </a:p>
          <a:p>
            <a:pPr lvl="2">
              <a:buClr>
                <a:schemeClr val="accent2">
                  <a:lumMod val="50000"/>
                </a:schemeClr>
              </a:buClr>
              <a:buFont typeface="Courier New" panose="02070309020205020404" pitchFamily="49" charset="0"/>
              <a:buChar char="o"/>
            </a:pPr>
            <a:r>
              <a:rPr lang="en-US" sz="6400" dirty="0"/>
              <a:t>Retailers (Target, Walmart)</a:t>
            </a:r>
          </a:p>
          <a:p>
            <a:pPr lvl="2">
              <a:buClr>
                <a:schemeClr val="accent2">
                  <a:lumMod val="50000"/>
                </a:schemeClr>
              </a:buClr>
              <a:buFont typeface="Courier New" panose="02070309020205020404" pitchFamily="49" charset="0"/>
              <a:buChar char="o"/>
            </a:pPr>
            <a:r>
              <a:rPr lang="en-US" sz="6400" dirty="0"/>
              <a:t>Libraries</a:t>
            </a:r>
          </a:p>
          <a:p>
            <a:pPr lvl="2">
              <a:buClr>
                <a:schemeClr val="accent2">
                  <a:lumMod val="50000"/>
                </a:schemeClr>
              </a:buClr>
              <a:buFont typeface="Courier New" panose="02070309020205020404" pitchFamily="49" charset="0"/>
              <a:buChar char="o"/>
            </a:pPr>
            <a:r>
              <a:rPr lang="en-US" sz="6400" dirty="0"/>
              <a:t>Online book sellers</a:t>
            </a:r>
          </a:p>
          <a:p>
            <a:pPr lvl="2">
              <a:buClr>
                <a:schemeClr val="accent2">
                  <a:lumMod val="50000"/>
                </a:schemeClr>
              </a:buClr>
              <a:buFont typeface="Courier New" panose="02070309020205020404" pitchFamily="49" charset="0"/>
              <a:buChar char="o"/>
            </a:pPr>
            <a:r>
              <a:rPr lang="en-US" sz="6400" dirty="0"/>
              <a:t>Etc.</a:t>
            </a:r>
          </a:p>
          <a:p>
            <a:pPr lvl="1">
              <a:buClr>
                <a:schemeClr val="accent2">
                  <a:lumMod val="50000"/>
                </a:schemeClr>
              </a:buClr>
              <a:buFont typeface="Wingdings" panose="05000000000000000000" pitchFamily="2" charset="2"/>
              <a:buChar char="§"/>
            </a:pPr>
            <a:r>
              <a:rPr lang="en-US" sz="6400" dirty="0"/>
              <a:t>We keep print inventory with them</a:t>
            </a:r>
          </a:p>
          <a:p>
            <a:pPr lvl="1">
              <a:buClr>
                <a:schemeClr val="accent2">
                  <a:lumMod val="50000"/>
                </a:schemeClr>
              </a:buClr>
              <a:buFont typeface="Wingdings" panose="05000000000000000000" pitchFamily="2" charset="2"/>
              <a:buChar char="§"/>
            </a:pPr>
            <a:r>
              <a:rPr lang="en-US" sz="6400" dirty="0"/>
              <a:t>They have both inhouse and field sales reps who present our books two seasons a year</a:t>
            </a:r>
          </a:p>
          <a:p>
            <a:pPr lvl="2">
              <a:buClr>
                <a:schemeClr val="accent2">
                  <a:lumMod val="50000"/>
                </a:schemeClr>
              </a:buClr>
              <a:buFont typeface="Wingdings" panose="05000000000000000000" pitchFamily="2" charset="2"/>
              <a:buChar char="§"/>
            </a:pPr>
            <a:r>
              <a:rPr lang="en-US" sz="6400" dirty="0"/>
              <a:t>Spring/Summer (March – August)</a:t>
            </a:r>
          </a:p>
          <a:p>
            <a:pPr lvl="2">
              <a:buClr>
                <a:schemeClr val="accent2">
                  <a:lumMod val="50000"/>
                </a:schemeClr>
              </a:buClr>
              <a:buFont typeface="Wingdings" panose="05000000000000000000" pitchFamily="2" charset="2"/>
              <a:buChar char="§"/>
            </a:pPr>
            <a:r>
              <a:rPr lang="en-US" sz="6400" dirty="0"/>
              <a:t>Fall/Winter (September – February)</a:t>
            </a:r>
          </a:p>
          <a:p>
            <a:pPr lvl="1">
              <a:buClr>
                <a:schemeClr val="accent2">
                  <a:lumMod val="50000"/>
                </a:schemeClr>
              </a:buClr>
              <a:buFont typeface="Wingdings" panose="05000000000000000000" pitchFamily="2" charset="2"/>
              <a:buChar char="§"/>
            </a:pPr>
            <a:r>
              <a:rPr lang="en-US" sz="6400" dirty="0"/>
              <a:t>I present our books to them twice a year (May/November) and am presenting 6-8 months before the book releases.</a:t>
            </a:r>
          </a:p>
          <a:p>
            <a:pPr lvl="1">
              <a:buClr>
                <a:schemeClr val="accent2">
                  <a:lumMod val="50000"/>
                </a:schemeClr>
              </a:buClr>
              <a:buFont typeface="Wingdings" panose="05000000000000000000" pitchFamily="2" charset="2"/>
              <a:buChar char="§"/>
            </a:pPr>
            <a:r>
              <a:rPr lang="en-US" sz="6400" dirty="0"/>
              <a:t>The cover and metadata of your book will begin appearing online at places like Amazon, Barnes &amp; Noble, etc. around 6-8 months before its release.</a:t>
            </a:r>
          </a:p>
          <a:p>
            <a:pPr marL="393192" lvl="1" indent="0">
              <a:buClr>
                <a:schemeClr val="accent2">
                  <a:lumMod val="50000"/>
                </a:schemeClr>
              </a:buClr>
              <a:buNone/>
            </a:pPr>
            <a:endParaRPr lang="en-US" sz="4000" dirty="0"/>
          </a:p>
          <a:p>
            <a:pPr lvl="1">
              <a:buClr>
                <a:schemeClr val="accent2">
                  <a:lumMod val="50000"/>
                </a:schemeClr>
              </a:buClr>
              <a:buFont typeface="Wingdings" panose="05000000000000000000" pitchFamily="2" charset="2"/>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4077101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A9E1C-086E-48E2-A545-DC7580F6769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D88BACB-C39D-40FD-88EE-95FCBAA880DA}"/>
              </a:ext>
            </a:extLst>
          </p:cNvPr>
          <p:cNvPicPr>
            <a:picLocks noGrp="1" noChangeAspect="1"/>
          </p:cNvPicPr>
          <p:nvPr>
            <p:ph idx="1"/>
          </p:nvPr>
        </p:nvPicPr>
        <p:blipFill>
          <a:blip r:embed="rId2"/>
          <a:stretch>
            <a:fillRect/>
          </a:stretch>
        </p:blipFill>
        <p:spPr>
          <a:xfrm>
            <a:off x="670278" y="533400"/>
            <a:ext cx="7803443" cy="6324599"/>
          </a:xfrm>
          <a:prstGeom prst="rect">
            <a:avLst/>
          </a:prstGeom>
        </p:spPr>
      </p:pic>
    </p:spTree>
    <p:extLst>
      <p:ext uri="{BB962C8B-B14F-4D97-AF65-F5344CB8AC3E}">
        <p14:creationId xmlns:p14="http://schemas.microsoft.com/office/powerpoint/2010/main" val="1243567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Newsletters</a:t>
            </a:r>
          </a:p>
        </p:txBody>
      </p:sp>
      <p:sp>
        <p:nvSpPr>
          <p:cNvPr id="3" name="Content Placeholder 2"/>
          <p:cNvSpPr>
            <a:spLocks noGrp="1"/>
          </p:cNvSpPr>
          <p:nvPr>
            <p:ph idx="1"/>
          </p:nvPr>
        </p:nvSpPr>
        <p:spPr>
          <a:xfrm>
            <a:off x="457200" y="1676400"/>
            <a:ext cx="8229600" cy="5029200"/>
          </a:xfrm>
        </p:spPr>
        <p:txBody>
          <a:bodyPr>
            <a:normAutofit/>
          </a:bodyPr>
          <a:lstStyle/>
          <a:p>
            <a:pPr lvl="1">
              <a:buClr>
                <a:schemeClr val="accent2">
                  <a:lumMod val="50000"/>
                </a:schemeClr>
              </a:buClr>
              <a:buFont typeface="Arial" pitchFamily="34" charset="0"/>
              <a:buChar char="•"/>
            </a:pPr>
            <a:r>
              <a:rPr lang="en-US" sz="2000" dirty="0"/>
              <a:t>Every month, BQB/WriteLife sends newsletter to:</a:t>
            </a:r>
          </a:p>
          <a:p>
            <a:pPr lvl="2">
              <a:buClr>
                <a:schemeClr val="accent2">
                  <a:lumMod val="50000"/>
                </a:schemeClr>
              </a:buClr>
              <a:buFont typeface="Wingdings" panose="05000000000000000000" pitchFamily="2" charset="2"/>
              <a:buChar char="§"/>
            </a:pPr>
            <a:r>
              <a:rPr lang="en-US" sz="2000" dirty="0"/>
              <a:t>Booksellers</a:t>
            </a:r>
          </a:p>
          <a:p>
            <a:pPr lvl="2">
              <a:buClr>
                <a:schemeClr val="accent2">
                  <a:lumMod val="50000"/>
                </a:schemeClr>
              </a:buClr>
              <a:buFont typeface="Wingdings" panose="05000000000000000000" pitchFamily="2" charset="2"/>
              <a:buChar char="§"/>
            </a:pPr>
            <a:r>
              <a:rPr lang="en-US" sz="2000" dirty="0"/>
              <a:t>BQB/WriteLife Customers</a:t>
            </a:r>
          </a:p>
          <a:p>
            <a:pPr lvl="2">
              <a:buClr>
                <a:schemeClr val="accent2">
                  <a:lumMod val="50000"/>
                </a:schemeClr>
              </a:buClr>
              <a:buFont typeface="Wingdings" panose="05000000000000000000" pitchFamily="2" charset="2"/>
              <a:buChar char="§"/>
            </a:pPr>
            <a:r>
              <a:rPr lang="en-US" sz="2000" dirty="0"/>
              <a:t>BQB Authors</a:t>
            </a:r>
          </a:p>
          <a:p>
            <a:pPr lvl="2">
              <a:buClr>
                <a:schemeClr val="accent2">
                  <a:lumMod val="50000"/>
                </a:schemeClr>
              </a:buClr>
              <a:buFont typeface="Wingdings" panose="05000000000000000000" pitchFamily="2" charset="2"/>
              <a:buChar char="§"/>
            </a:pPr>
            <a:r>
              <a:rPr lang="en-US" sz="2000" dirty="0"/>
              <a:t>WriteLife Authors</a:t>
            </a:r>
          </a:p>
          <a:p>
            <a:pPr lvl="2">
              <a:buClr>
                <a:schemeClr val="accent2">
                  <a:lumMod val="50000"/>
                </a:schemeClr>
              </a:buClr>
              <a:buFont typeface="Wingdings" panose="05000000000000000000" pitchFamily="2" charset="2"/>
              <a:buChar char="§"/>
            </a:pPr>
            <a:r>
              <a:rPr lang="en-US" sz="2000" dirty="0"/>
              <a:t>Influential Reviewers</a:t>
            </a:r>
          </a:p>
          <a:p>
            <a:pPr lvl="1">
              <a:buClr>
                <a:schemeClr val="accent2">
                  <a:lumMod val="50000"/>
                </a:schemeClr>
              </a:buClr>
              <a:buFont typeface="Arial" pitchFamily="34" charset="0"/>
              <a:buChar char="•"/>
            </a:pPr>
            <a:r>
              <a:rPr lang="en-US" sz="2000" dirty="0"/>
              <a:t>In this newsletter Julie provides:</a:t>
            </a:r>
          </a:p>
          <a:p>
            <a:pPr lvl="2">
              <a:buClr>
                <a:schemeClr val="accent2">
                  <a:lumMod val="50000"/>
                </a:schemeClr>
              </a:buClr>
              <a:buFont typeface="Arial" pitchFamily="34" charset="0"/>
              <a:buChar char="•"/>
            </a:pPr>
            <a:r>
              <a:rPr lang="en-US" sz="2000" dirty="0"/>
              <a:t>New release information</a:t>
            </a:r>
          </a:p>
          <a:p>
            <a:pPr lvl="2">
              <a:buClr>
                <a:schemeClr val="accent2">
                  <a:lumMod val="50000"/>
                </a:schemeClr>
              </a:buClr>
              <a:buFont typeface="Arial" pitchFamily="34" charset="0"/>
              <a:buChar char="•"/>
            </a:pPr>
            <a:r>
              <a:rPr lang="en-US" sz="2000" dirty="0"/>
              <a:t>Breaking news</a:t>
            </a:r>
          </a:p>
          <a:p>
            <a:pPr lvl="2">
              <a:buClr>
                <a:schemeClr val="accent2">
                  <a:lumMod val="50000"/>
                </a:schemeClr>
              </a:buClr>
              <a:buFont typeface="Arial" pitchFamily="34" charset="0"/>
              <a:buChar char="•"/>
            </a:pPr>
            <a:r>
              <a:rPr lang="en-US" sz="2000" dirty="0"/>
              <a:t>Awards, etc.</a:t>
            </a:r>
          </a:p>
          <a:p>
            <a:pPr lvl="1">
              <a:buClr>
                <a:schemeClr val="accent2">
                  <a:lumMod val="50000"/>
                </a:schemeClr>
              </a:buClr>
              <a:buFont typeface="Arial" pitchFamily="34" charset="0"/>
              <a:buChar char="•"/>
            </a:pPr>
            <a:r>
              <a:rPr lang="en-US" sz="2000" dirty="0"/>
              <a:t>The customer newsletter is linked to our Facebook and when it appears, John reposts the info from BQB/WriteLife, plus I repost and so do many of my followers.</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38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C038-DC50-4E17-A4BD-87D2A1DAF9D7}"/>
              </a:ext>
            </a:extLst>
          </p:cNvPr>
          <p:cNvSpPr>
            <a:spLocks noGrp="1"/>
          </p:cNvSpPr>
          <p:nvPr>
            <p:ph type="title"/>
          </p:nvPr>
        </p:nvSpPr>
        <p:spPr>
          <a:xfrm>
            <a:off x="427893" y="839724"/>
            <a:ext cx="8229600" cy="1143000"/>
          </a:xfrm>
        </p:spPr>
        <p:txBody>
          <a:bodyPr>
            <a:normAutofit fontScale="90000"/>
          </a:bodyPr>
          <a:lstStyle/>
          <a:p>
            <a:pPr algn="ctr"/>
            <a:r>
              <a:rPr lang="en-US" dirty="0"/>
              <a:t>Examples from our</a:t>
            </a:r>
            <a:br>
              <a:rPr lang="en-US" dirty="0"/>
            </a:br>
            <a:r>
              <a:rPr lang="en-US" dirty="0"/>
              <a:t>Author Newsletter</a:t>
            </a:r>
          </a:p>
        </p:txBody>
      </p:sp>
      <p:pic>
        <p:nvPicPr>
          <p:cNvPr id="13" name="Content Placeholder 12">
            <a:extLst>
              <a:ext uri="{FF2B5EF4-FFF2-40B4-BE49-F238E27FC236}">
                <a16:creationId xmlns:a16="http://schemas.microsoft.com/office/drawing/2014/main" id="{7D8BC458-ACA3-5E4E-B287-C5ABF7910DE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7893" y="1982724"/>
            <a:ext cx="4067935" cy="2133600"/>
          </a:xfrm>
        </p:spPr>
      </p:pic>
      <p:pic>
        <p:nvPicPr>
          <p:cNvPr id="15" name="Picture 14">
            <a:extLst>
              <a:ext uri="{FF2B5EF4-FFF2-40B4-BE49-F238E27FC236}">
                <a16:creationId xmlns:a16="http://schemas.microsoft.com/office/drawing/2014/main" id="{E5ECB5A7-624D-3D41-8646-06C44D44BC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6779" y="1972152"/>
            <a:ext cx="4024089" cy="2154743"/>
          </a:xfrm>
          <a:prstGeom prst="rect">
            <a:avLst/>
          </a:prstGeom>
        </p:spPr>
      </p:pic>
      <p:pic>
        <p:nvPicPr>
          <p:cNvPr id="17" name="Picture 16">
            <a:extLst>
              <a:ext uri="{FF2B5EF4-FFF2-40B4-BE49-F238E27FC236}">
                <a16:creationId xmlns:a16="http://schemas.microsoft.com/office/drawing/2014/main" id="{86EF671B-8028-614E-831A-55A686CFF4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6779" y="4178105"/>
            <a:ext cx="4024089" cy="2435356"/>
          </a:xfrm>
          <a:prstGeom prst="rect">
            <a:avLst/>
          </a:prstGeom>
        </p:spPr>
      </p:pic>
      <p:pic>
        <p:nvPicPr>
          <p:cNvPr id="19" name="Picture 18">
            <a:extLst>
              <a:ext uri="{FF2B5EF4-FFF2-40B4-BE49-F238E27FC236}">
                <a16:creationId xmlns:a16="http://schemas.microsoft.com/office/drawing/2014/main" id="{947C4303-68FC-904B-AC1D-F48A6C2387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582" y="4191000"/>
            <a:ext cx="4035083" cy="2435356"/>
          </a:xfrm>
          <a:prstGeom prst="rect">
            <a:avLst/>
          </a:prstGeom>
        </p:spPr>
      </p:pic>
    </p:spTree>
    <p:extLst>
      <p:ext uri="{BB962C8B-B14F-4D97-AF65-F5344CB8AC3E}">
        <p14:creationId xmlns:p14="http://schemas.microsoft.com/office/powerpoint/2010/main" val="3416582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solidFill>
                  <a:srgbClr val="9F3748"/>
                </a:solidFill>
              </a:rPr>
              <a:t>Newsletter – What You Can Do</a:t>
            </a:r>
          </a:p>
        </p:txBody>
      </p:sp>
      <p:sp>
        <p:nvSpPr>
          <p:cNvPr id="3" name="Content Placeholder 2"/>
          <p:cNvSpPr>
            <a:spLocks noGrp="1"/>
          </p:cNvSpPr>
          <p:nvPr>
            <p:ph idx="1"/>
          </p:nvPr>
        </p:nvSpPr>
        <p:spPr>
          <a:xfrm>
            <a:off x="457200" y="1676400"/>
            <a:ext cx="8229600" cy="5029200"/>
          </a:xfrm>
        </p:spPr>
        <p:txBody>
          <a:bodyPr>
            <a:normAutofit/>
          </a:bodyPr>
          <a:lstStyle/>
          <a:p>
            <a:pPr lvl="1">
              <a:buClr>
                <a:schemeClr val="accent2">
                  <a:lumMod val="50000"/>
                </a:schemeClr>
              </a:buClr>
              <a:buFont typeface="Arial" pitchFamily="34" charset="0"/>
              <a:buChar char="•"/>
            </a:pPr>
            <a:r>
              <a:rPr lang="en-US" dirty="0">
                <a:solidFill>
                  <a:srgbClr val="9F3748"/>
                </a:solidFill>
              </a:rPr>
              <a:t>The beginning of each month, send an email to Julie (</a:t>
            </a:r>
            <a:r>
              <a:rPr lang="en-US" dirty="0" err="1">
                <a:solidFill>
                  <a:srgbClr val="9F3748"/>
                </a:solidFill>
              </a:rPr>
              <a:t>julie@bqbpublishing.com</a:t>
            </a:r>
            <a:r>
              <a:rPr lang="en-US" dirty="0">
                <a:solidFill>
                  <a:srgbClr val="9F3748"/>
                </a:solidFill>
              </a:rPr>
              <a:t>) with the following:</a:t>
            </a:r>
          </a:p>
          <a:p>
            <a:pPr lvl="2">
              <a:buClr>
                <a:schemeClr val="accent2">
                  <a:lumMod val="50000"/>
                </a:schemeClr>
              </a:buClr>
              <a:buFont typeface="Wingdings" panose="05000000000000000000" pitchFamily="2" charset="2"/>
              <a:buChar char="§"/>
            </a:pPr>
            <a:r>
              <a:rPr lang="en-US" sz="2400" dirty="0">
                <a:solidFill>
                  <a:srgbClr val="9F3748"/>
                </a:solidFill>
              </a:rPr>
              <a:t>Awards you’ve won </a:t>
            </a:r>
          </a:p>
          <a:p>
            <a:pPr lvl="2">
              <a:buClr>
                <a:schemeClr val="accent2">
                  <a:lumMod val="50000"/>
                </a:schemeClr>
              </a:buClr>
              <a:buFont typeface="Wingdings" panose="05000000000000000000" pitchFamily="2" charset="2"/>
              <a:buChar char="§"/>
            </a:pPr>
            <a:r>
              <a:rPr lang="en-US" sz="2400" dirty="0">
                <a:solidFill>
                  <a:srgbClr val="9F3748"/>
                </a:solidFill>
              </a:rPr>
              <a:t>Events you’ll be doing (using the event form)</a:t>
            </a:r>
          </a:p>
          <a:p>
            <a:pPr lvl="2">
              <a:buClr>
                <a:schemeClr val="accent2">
                  <a:lumMod val="50000"/>
                </a:schemeClr>
              </a:buClr>
              <a:buFont typeface="Wingdings" panose="05000000000000000000" pitchFamily="2" charset="2"/>
              <a:buChar char="§"/>
            </a:pPr>
            <a:r>
              <a:rPr lang="en-US" sz="2400" dirty="0">
                <a:solidFill>
                  <a:srgbClr val="9F3748"/>
                </a:solidFill>
              </a:rPr>
              <a:t>Anything else that is newsworthy about you and/or your book </a:t>
            </a:r>
          </a:p>
          <a:p>
            <a:pPr lvl="1">
              <a:buClr>
                <a:schemeClr val="accent2">
                  <a:lumMod val="50000"/>
                </a:schemeClr>
              </a:buClr>
              <a:buFont typeface="Arial" pitchFamily="34" charset="0"/>
              <a:buChar char="•"/>
            </a:pPr>
            <a:r>
              <a:rPr lang="en-US" dirty="0">
                <a:solidFill>
                  <a:srgbClr val="9F3748"/>
                </a:solidFill>
              </a:rPr>
              <a:t>Repost the newsletter info when it appears on your social media</a:t>
            </a:r>
          </a:p>
          <a:p>
            <a:pPr lvl="1">
              <a:buClr>
                <a:schemeClr val="accent2">
                  <a:lumMod val="50000"/>
                </a:schemeClr>
              </a:buClr>
              <a:buFont typeface="Arial" pitchFamily="34" charset="0"/>
              <a:buChar char="•"/>
            </a:pPr>
            <a:r>
              <a:rPr lang="en-US" dirty="0">
                <a:solidFill>
                  <a:srgbClr val="9F3748"/>
                </a:solidFill>
              </a:rPr>
              <a:t>Tell the bookstores you interact with and your fanbase about our newsletter and suggest they follow it. </a:t>
            </a:r>
          </a:p>
          <a:p>
            <a:pPr lvl="2">
              <a:buClr>
                <a:schemeClr val="accent2">
                  <a:lumMod val="50000"/>
                </a:schemeClr>
              </a:buClr>
              <a:buFont typeface="Wingdings" panose="05000000000000000000" pitchFamily="2" charset="2"/>
              <a:buChar char="§"/>
            </a:pPr>
            <a:r>
              <a:rPr lang="en-US" sz="2400" dirty="0">
                <a:solidFill>
                  <a:srgbClr val="9F3748"/>
                </a:solidFill>
              </a:rPr>
              <a:t>There are links in each newsletter that will take people to the spot where they can sign up.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1337061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Autofit/>
          </a:bodyPr>
          <a:lstStyle/>
          <a:p>
            <a:pPr algn="ctr"/>
            <a:r>
              <a:rPr lang="en-US" sz="4000" b="1" dirty="0"/>
              <a:t>Promotions Through IPG</a:t>
            </a:r>
          </a:p>
        </p:txBody>
      </p:sp>
      <p:sp>
        <p:nvSpPr>
          <p:cNvPr id="3" name="Content Placeholder 2"/>
          <p:cNvSpPr>
            <a:spLocks noGrp="1"/>
          </p:cNvSpPr>
          <p:nvPr>
            <p:ph idx="1"/>
          </p:nvPr>
        </p:nvSpPr>
        <p:spPr>
          <a:xfrm>
            <a:off x="457200" y="1676400"/>
            <a:ext cx="8229600" cy="5029200"/>
          </a:xfrm>
        </p:spPr>
        <p:txBody>
          <a:bodyPr>
            <a:normAutofit/>
          </a:bodyPr>
          <a:lstStyle/>
          <a:p>
            <a:pPr lvl="1">
              <a:buClr>
                <a:schemeClr val="accent2">
                  <a:lumMod val="50000"/>
                </a:schemeClr>
              </a:buClr>
              <a:buFont typeface="Arial" pitchFamily="34" charset="0"/>
              <a:buChar char="•"/>
            </a:pPr>
            <a:r>
              <a:rPr lang="en-US" sz="1800" dirty="0"/>
              <a:t>Twice a </a:t>
            </a:r>
            <a:r>
              <a:rPr lang="en-US" sz="1800" dirty="0" err="1"/>
              <a:t>month,I</a:t>
            </a:r>
            <a:r>
              <a:rPr lang="en-US" sz="1800" dirty="0"/>
              <a:t> get a newsletter from both IPG and Inscribe describing the most recent promotion options including:</a:t>
            </a:r>
          </a:p>
          <a:p>
            <a:pPr lvl="2">
              <a:buClr>
                <a:schemeClr val="accent2">
                  <a:lumMod val="50000"/>
                </a:schemeClr>
              </a:buClr>
              <a:buFont typeface="Wingdings" panose="05000000000000000000" pitchFamily="2" charset="2"/>
              <a:buChar char="§"/>
            </a:pPr>
            <a:r>
              <a:rPr lang="en-US" sz="1800" dirty="0"/>
              <a:t>Advertising</a:t>
            </a:r>
          </a:p>
          <a:p>
            <a:pPr lvl="2">
              <a:buClr>
                <a:schemeClr val="accent2">
                  <a:lumMod val="50000"/>
                </a:schemeClr>
              </a:buClr>
              <a:buFont typeface="Wingdings" panose="05000000000000000000" pitchFamily="2" charset="2"/>
              <a:buChar char="§"/>
            </a:pPr>
            <a:r>
              <a:rPr lang="en-US" sz="1800" dirty="0"/>
              <a:t>Promotions</a:t>
            </a:r>
          </a:p>
          <a:p>
            <a:pPr lvl="2">
              <a:buClr>
                <a:schemeClr val="accent2">
                  <a:lumMod val="50000"/>
                </a:schemeClr>
              </a:buClr>
              <a:buFont typeface="Wingdings" panose="05000000000000000000" pitchFamily="2" charset="2"/>
              <a:buChar char="§"/>
            </a:pPr>
            <a:r>
              <a:rPr lang="en-US" sz="1800" dirty="0"/>
              <a:t>Publicity call outs </a:t>
            </a:r>
          </a:p>
          <a:p>
            <a:pPr lvl="2">
              <a:buClr>
                <a:schemeClr val="accent2">
                  <a:lumMod val="50000"/>
                </a:schemeClr>
              </a:buClr>
              <a:buFont typeface="Wingdings" panose="05000000000000000000" pitchFamily="2" charset="2"/>
              <a:buChar char="§"/>
            </a:pPr>
            <a:r>
              <a:rPr lang="en-US" sz="1800" dirty="0"/>
              <a:t>Award program announcements</a:t>
            </a:r>
          </a:p>
          <a:p>
            <a:pPr lvl="1">
              <a:buClr>
                <a:schemeClr val="accent2">
                  <a:lumMod val="50000"/>
                </a:schemeClr>
              </a:buClr>
              <a:buFont typeface="Arial" pitchFamily="34" charset="0"/>
              <a:buChar char="•"/>
            </a:pPr>
            <a:r>
              <a:rPr lang="en-US" sz="1800" dirty="0"/>
              <a:t>Many of them, we just handle on this end. For others, we send out emails to either all authors, a group of authors, or a specific author</a:t>
            </a:r>
          </a:p>
          <a:p>
            <a:pPr lvl="1">
              <a:buClr>
                <a:schemeClr val="accent2">
                  <a:lumMod val="50000"/>
                </a:schemeClr>
              </a:buClr>
              <a:buFont typeface="Arial" pitchFamily="34" charset="0"/>
              <a:buChar char="•"/>
            </a:pPr>
            <a:r>
              <a:rPr lang="en-US" sz="1800" dirty="0"/>
              <a:t>Most of the print promotion opportunities are for front list titles (those that are releasing in the current year). </a:t>
            </a:r>
          </a:p>
          <a:p>
            <a:pPr lvl="1">
              <a:buClr>
                <a:schemeClr val="accent2">
                  <a:lumMod val="50000"/>
                </a:schemeClr>
              </a:buClr>
              <a:buFont typeface="Arial" pitchFamily="34" charset="0"/>
              <a:buChar char="•"/>
            </a:pPr>
            <a:r>
              <a:rPr lang="en-US" sz="1800" dirty="0"/>
              <a:t>We keep authors informed of marketing and promotion opportunities that you can tag into at a cost and you have the option to do so.</a:t>
            </a:r>
          </a:p>
          <a:p>
            <a:pPr lvl="1">
              <a:buClr>
                <a:schemeClr val="accent2">
                  <a:lumMod val="50000"/>
                </a:schemeClr>
              </a:buClr>
              <a:buFont typeface="Arial" pitchFamily="34" charset="0"/>
              <a:buChar char="•"/>
            </a:pPr>
            <a:r>
              <a:rPr lang="en-US" sz="1800" dirty="0"/>
              <a:t>We continuously participate in marketing and advertising promotions that are a part of our budget. </a:t>
            </a:r>
          </a:p>
          <a:p>
            <a:pPr marL="393192" lvl="1" indent="0">
              <a:buClr>
                <a:schemeClr val="accent2">
                  <a:lumMod val="50000"/>
                </a:schemeClr>
              </a:buClr>
              <a:buNone/>
            </a:pPr>
            <a:endParaRPr lang="en-US" sz="3200" dirty="0"/>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168676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066800"/>
          </a:xfrm>
        </p:spPr>
        <p:txBody>
          <a:bodyPr>
            <a:noAutofit/>
          </a:bodyPr>
          <a:lstStyle/>
          <a:p>
            <a:pPr algn="ctr"/>
            <a:r>
              <a:rPr lang="en-US" sz="3200" b="1" dirty="0">
                <a:solidFill>
                  <a:srgbClr val="9F3748"/>
                </a:solidFill>
              </a:rPr>
              <a:t>Promotions Through IPG – What You Can Do </a:t>
            </a:r>
          </a:p>
        </p:txBody>
      </p:sp>
      <p:sp>
        <p:nvSpPr>
          <p:cNvPr id="3" name="Content Placeholder 2"/>
          <p:cNvSpPr>
            <a:spLocks noGrp="1"/>
          </p:cNvSpPr>
          <p:nvPr>
            <p:ph idx="1"/>
          </p:nvPr>
        </p:nvSpPr>
        <p:spPr>
          <a:xfrm>
            <a:off x="457200" y="2438400"/>
            <a:ext cx="8229600" cy="4267200"/>
          </a:xfrm>
        </p:spPr>
        <p:txBody>
          <a:bodyPr>
            <a:normAutofit/>
          </a:bodyPr>
          <a:lstStyle/>
          <a:p>
            <a:pPr lvl="1">
              <a:buClr>
                <a:schemeClr val="accent2">
                  <a:lumMod val="50000"/>
                </a:schemeClr>
              </a:buClr>
              <a:buFont typeface="Arial" pitchFamily="34" charset="0"/>
              <a:buChar char="•"/>
            </a:pPr>
            <a:r>
              <a:rPr lang="en-US" sz="2000" dirty="0">
                <a:solidFill>
                  <a:srgbClr val="9F3748"/>
                </a:solidFill>
              </a:rPr>
              <a:t>Watch for emails from BQB/WriteLife or specific emails to you from Terri or Julie and carefully consider the opportunity being offered. Then respond accordingly. </a:t>
            </a:r>
          </a:p>
          <a:p>
            <a:pPr lvl="1">
              <a:buClr>
                <a:schemeClr val="accent2">
                  <a:lumMod val="50000"/>
                </a:schemeClr>
              </a:buClr>
              <a:buFont typeface="Arial" pitchFamily="34" charset="0"/>
              <a:buChar char="•"/>
            </a:pPr>
            <a:r>
              <a:rPr lang="en-US" sz="2000" dirty="0">
                <a:solidFill>
                  <a:srgbClr val="9F3748"/>
                </a:solidFill>
              </a:rPr>
              <a:t>Make sure you have a yearly budget for your book(s) that will enable you to participate in these promotions. </a:t>
            </a:r>
          </a:p>
          <a:p>
            <a:pPr lvl="1">
              <a:buClr>
                <a:schemeClr val="accent2">
                  <a:lumMod val="50000"/>
                </a:schemeClr>
              </a:buClr>
              <a:buFont typeface="Arial" pitchFamily="34" charset="0"/>
              <a:buChar char="•"/>
            </a:pPr>
            <a:r>
              <a:rPr lang="en-US" sz="2000" dirty="0">
                <a:solidFill>
                  <a:srgbClr val="9F3748"/>
                </a:solidFill>
              </a:rPr>
              <a:t>When you become aware of promotions that are set up for your book(s), help spread the news.</a:t>
            </a:r>
          </a:p>
          <a:p>
            <a:pPr marL="393192" lvl="1" indent="0">
              <a:buClr>
                <a:schemeClr val="accent2">
                  <a:lumMod val="50000"/>
                </a:schemeClr>
              </a:buClr>
              <a:buNone/>
            </a:pPr>
            <a:endParaRPr lang="en-US" sz="2000" dirty="0">
              <a:solidFill>
                <a:srgbClr val="9F3748"/>
              </a:solidFill>
            </a:endParaRPr>
          </a:p>
          <a:p>
            <a:pPr lvl="1">
              <a:buClr>
                <a:schemeClr val="accent2">
                  <a:lumMod val="50000"/>
                </a:schemeClr>
              </a:buClr>
              <a:buFont typeface="Arial" pitchFamily="34" charset="0"/>
              <a:buChar char="•"/>
            </a:pPr>
            <a:endParaRPr lang="en-US" sz="1800" dirty="0"/>
          </a:p>
          <a:p>
            <a:pPr lvl="1">
              <a:buClr>
                <a:schemeClr val="accent2">
                  <a:lumMod val="50000"/>
                </a:schemeClr>
              </a:buClr>
              <a:buFont typeface="Arial" pitchFamily="34" charset="0"/>
              <a:buChar char="•"/>
            </a:pPr>
            <a:endParaRPr lang="en-US" sz="3200" dirty="0"/>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689510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Autofit/>
          </a:bodyPr>
          <a:lstStyle/>
          <a:p>
            <a:r>
              <a:rPr lang="en-US" sz="4000" b="1" dirty="0"/>
              <a:t>Advertising and Marketing in General </a:t>
            </a:r>
          </a:p>
        </p:txBody>
      </p:sp>
      <p:sp>
        <p:nvSpPr>
          <p:cNvPr id="3" name="Content Placeholder 2"/>
          <p:cNvSpPr>
            <a:spLocks noGrp="1"/>
          </p:cNvSpPr>
          <p:nvPr>
            <p:ph idx="1"/>
          </p:nvPr>
        </p:nvSpPr>
        <p:spPr>
          <a:xfrm>
            <a:off x="457200" y="1676400"/>
            <a:ext cx="8229600" cy="5029200"/>
          </a:xfrm>
        </p:spPr>
        <p:txBody>
          <a:bodyPr>
            <a:normAutofit/>
          </a:bodyPr>
          <a:lstStyle/>
          <a:p>
            <a:pPr lvl="1">
              <a:buClr>
                <a:schemeClr val="accent2">
                  <a:lumMod val="50000"/>
                </a:schemeClr>
              </a:buClr>
              <a:buFont typeface="Arial" pitchFamily="34" charset="0"/>
              <a:buChar char="•"/>
            </a:pPr>
            <a:r>
              <a:rPr lang="en-US" dirty="0"/>
              <a:t>We are continually changing and improving our inhouse marketing and the opportunities we provide to our authors.</a:t>
            </a:r>
          </a:p>
          <a:p>
            <a:pPr lvl="1">
              <a:buClr>
                <a:schemeClr val="accent2">
                  <a:lumMod val="50000"/>
                </a:schemeClr>
              </a:buClr>
              <a:buFont typeface="Arial" pitchFamily="34" charset="0"/>
              <a:buChar char="•"/>
            </a:pPr>
            <a:r>
              <a:rPr lang="en-US" dirty="0"/>
              <a:t>We are expanding our marketing and advertising reach by taking advantage of opportunities from entities like Publishers Weekly, NetGalley, Amazon, etc. When we combine several books/authors together in a campaign, authors can participate at a much lower fee than if they tried these promotions on their own. </a:t>
            </a:r>
          </a:p>
          <a:p>
            <a:pPr lvl="1">
              <a:buClr>
                <a:schemeClr val="accent2">
                  <a:lumMod val="50000"/>
                </a:schemeClr>
              </a:buClr>
              <a:buFont typeface="Arial" pitchFamily="34" charset="0"/>
              <a:buChar char="•"/>
            </a:pPr>
            <a:r>
              <a:rPr lang="en-US" dirty="0"/>
              <a:t>Teaching each of you, our authors, how to market is a big part of what we do to help you succeed. We will continue to look at additional ways to do that.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2154047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3600" b="1" dirty="0">
                <a:solidFill>
                  <a:srgbClr val="9F3748"/>
                </a:solidFill>
              </a:rPr>
              <a:t>Advertising and Marketing– What You Can Do </a:t>
            </a:r>
          </a:p>
        </p:txBody>
      </p:sp>
      <p:sp>
        <p:nvSpPr>
          <p:cNvPr id="3" name="Content Placeholder 2"/>
          <p:cNvSpPr>
            <a:spLocks noGrp="1"/>
          </p:cNvSpPr>
          <p:nvPr>
            <p:ph idx="1"/>
          </p:nvPr>
        </p:nvSpPr>
        <p:spPr>
          <a:xfrm>
            <a:off x="457200" y="1676400"/>
            <a:ext cx="8229600" cy="5029200"/>
          </a:xfrm>
        </p:spPr>
        <p:txBody>
          <a:bodyPr>
            <a:normAutofit fontScale="92500" lnSpcReduction="10000"/>
          </a:bodyPr>
          <a:lstStyle/>
          <a:p>
            <a:pPr lvl="1">
              <a:buClr>
                <a:schemeClr val="accent2">
                  <a:lumMod val="50000"/>
                </a:schemeClr>
              </a:buClr>
              <a:buFont typeface="Arial" pitchFamily="34" charset="0"/>
              <a:buChar char="•"/>
            </a:pPr>
            <a:r>
              <a:rPr lang="en-US" sz="2800" dirty="0">
                <a:solidFill>
                  <a:srgbClr val="9F3748"/>
                </a:solidFill>
              </a:rPr>
              <a:t>Create a marketing budget each year so you can have time and resources to participate. The more you participate in marketing, the more your royalties will increase (both those that cost money and those that take time).</a:t>
            </a:r>
          </a:p>
          <a:p>
            <a:pPr lvl="1">
              <a:buClr>
                <a:schemeClr val="accent2">
                  <a:lumMod val="50000"/>
                </a:schemeClr>
              </a:buClr>
              <a:buFont typeface="Arial" pitchFamily="34" charset="0"/>
              <a:buChar char="•"/>
            </a:pPr>
            <a:r>
              <a:rPr lang="en-US" sz="2800" dirty="0">
                <a:solidFill>
                  <a:srgbClr val="9F3748"/>
                </a:solidFill>
              </a:rPr>
              <a:t>Watch for opportunities through BQB/WriteLife for advertising opportunities with NetGalley, PW Tip Sheet email, Bookseller Alliances, Amazon, etc. </a:t>
            </a:r>
          </a:p>
          <a:p>
            <a:pPr lvl="1">
              <a:buClr>
                <a:schemeClr val="accent2">
                  <a:lumMod val="50000"/>
                </a:schemeClr>
              </a:buClr>
              <a:buFont typeface="Arial" pitchFamily="34" charset="0"/>
              <a:buChar char="•"/>
            </a:pPr>
            <a:r>
              <a:rPr lang="en-US" sz="2800" dirty="0">
                <a:solidFill>
                  <a:srgbClr val="9F3748"/>
                </a:solidFill>
              </a:rPr>
              <a:t>Read the author newsletter year month because Julie communicates marketing opportunities in it.</a:t>
            </a:r>
          </a:p>
          <a:p>
            <a:pPr lvl="1">
              <a:buClr>
                <a:schemeClr val="accent2">
                  <a:lumMod val="50000"/>
                </a:schemeClr>
              </a:buClr>
              <a:buFont typeface="Arial" pitchFamily="34" charset="0"/>
              <a:buChar char="•"/>
            </a:pPr>
            <a:r>
              <a:rPr lang="en-US" sz="2800" dirty="0">
                <a:solidFill>
                  <a:srgbClr val="9F3748"/>
                </a:solidFill>
              </a:rPr>
              <a:t>Pay attention to group emails that come from Terri because that is the medium that she uses for communicating opportunities.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799841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Book Shows</a:t>
            </a:r>
          </a:p>
        </p:txBody>
      </p:sp>
      <p:sp>
        <p:nvSpPr>
          <p:cNvPr id="3" name="Content Placeholder 2"/>
          <p:cNvSpPr>
            <a:spLocks noGrp="1"/>
          </p:cNvSpPr>
          <p:nvPr>
            <p:ph idx="1"/>
          </p:nvPr>
        </p:nvSpPr>
        <p:spPr>
          <a:xfrm>
            <a:off x="457200" y="1676400"/>
            <a:ext cx="8229600" cy="5029200"/>
          </a:xfrm>
        </p:spPr>
        <p:txBody>
          <a:bodyPr>
            <a:normAutofit/>
          </a:bodyPr>
          <a:lstStyle/>
          <a:p>
            <a:pPr lvl="1">
              <a:buClr>
                <a:schemeClr val="accent2">
                  <a:lumMod val="50000"/>
                </a:schemeClr>
              </a:buClr>
              <a:buFont typeface="Arial" pitchFamily="34" charset="0"/>
              <a:buChar char="•"/>
            </a:pPr>
            <a:r>
              <a:rPr lang="en-US" sz="2000" dirty="0"/>
              <a:t>Each year, BQB/WriteLife either attends book shows or works with IPG or other entities to display our books and/or secure spots for our authors at them. Some of the shows we focus on are:</a:t>
            </a:r>
          </a:p>
          <a:p>
            <a:pPr lvl="2">
              <a:buClr>
                <a:schemeClr val="accent2">
                  <a:lumMod val="50000"/>
                </a:schemeClr>
              </a:buClr>
              <a:buFont typeface="Wingdings" panose="05000000000000000000" pitchFamily="2" charset="2"/>
              <a:buChar char="§"/>
            </a:pPr>
            <a:r>
              <a:rPr lang="en-US" sz="2000" dirty="0"/>
              <a:t>ABA Winter Institute</a:t>
            </a:r>
          </a:p>
          <a:p>
            <a:pPr lvl="2">
              <a:buClr>
                <a:schemeClr val="accent2">
                  <a:lumMod val="50000"/>
                </a:schemeClr>
              </a:buClr>
              <a:buFont typeface="Wingdings" panose="05000000000000000000" pitchFamily="2" charset="2"/>
              <a:buChar char="§"/>
            </a:pPr>
            <a:r>
              <a:rPr lang="en-US" sz="2000" dirty="0"/>
              <a:t>ALA Conferences</a:t>
            </a:r>
          </a:p>
          <a:p>
            <a:pPr lvl="2">
              <a:buClr>
                <a:schemeClr val="accent2">
                  <a:lumMod val="50000"/>
                </a:schemeClr>
              </a:buClr>
              <a:buFont typeface="Wingdings" panose="05000000000000000000" pitchFamily="2" charset="2"/>
              <a:buChar char="§"/>
            </a:pPr>
            <a:r>
              <a:rPr lang="en-US" sz="2000" dirty="0"/>
              <a:t>TLA (Texas Library Association)</a:t>
            </a:r>
          </a:p>
          <a:p>
            <a:pPr lvl="2">
              <a:buClr>
                <a:schemeClr val="accent2">
                  <a:lumMod val="50000"/>
                </a:schemeClr>
              </a:buClr>
              <a:buFont typeface="Wingdings" panose="05000000000000000000" pitchFamily="2" charset="2"/>
              <a:buChar char="§"/>
            </a:pPr>
            <a:r>
              <a:rPr lang="en-US" sz="2000" dirty="0"/>
              <a:t>BEA and BookCon</a:t>
            </a:r>
          </a:p>
          <a:p>
            <a:pPr lvl="2">
              <a:buClr>
                <a:schemeClr val="accent2">
                  <a:lumMod val="50000"/>
                </a:schemeClr>
              </a:buClr>
              <a:buFont typeface="Wingdings" panose="05000000000000000000" pitchFamily="2" charset="2"/>
              <a:buChar char="§"/>
            </a:pPr>
            <a:r>
              <a:rPr lang="en-US" sz="2000" dirty="0"/>
              <a:t>SIBA Fall conference </a:t>
            </a:r>
          </a:p>
          <a:p>
            <a:pPr lvl="2">
              <a:buClr>
                <a:schemeClr val="accent2">
                  <a:lumMod val="50000"/>
                </a:schemeClr>
              </a:buClr>
              <a:buFont typeface="Wingdings" panose="05000000000000000000" pitchFamily="2" charset="2"/>
              <a:buChar char="§"/>
            </a:pPr>
            <a:r>
              <a:rPr lang="en-US" sz="2000" dirty="0"/>
              <a:t>Other Independent Bookseller Association conferences if we have new releases in those areas</a:t>
            </a:r>
          </a:p>
          <a:p>
            <a:pPr marL="667512" lvl="2" indent="0">
              <a:buClr>
                <a:schemeClr val="accent2">
                  <a:lumMod val="50000"/>
                </a:schemeClr>
              </a:buClr>
              <a:buNone/>
            </a:pPr>
            <a:endParaRPr lang="en-US" sz="1500" dirty="0"/>
          </a:p>
          <a:p>
            <a:pPr marL="393192" lvl="1" indent="0">
              <a:buClr>
                <a:schemeClr val="accent2">
                  <a:lumMod val="50000"/>
                </a:schemeClr>
              </a:buClr>
              <a:buNone/>
            </a:pPr>
            <a:r>
              <a:rPr lang="en-US" sz="1800" dirty="0"/>
              <a:t>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3874894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solidFill>
                  <a:srgbClr val="9F3748"/>
                </a:solidFill>
              </a:rPr>
              <a:t>Book Shows – What You Can Do</a:t>
            </a:r>
          </a:p>
        </p:txBody>
      </p:sp>
      <p:sp>
        <p:nvSpPr>
          <p:cNvPr id="3" name="Content Placeholder 2"/>
          <p:cNvSpPr>
            <a:spLocks noGrp="1"/>
          </p:cNvSpPr>
          <p:nvPr>
            <p:ph idx="1"/>
          </p:nvPr>
        </p:nvSpPr>
        <p:spPr>
          <a:xfrm>
            <a:off x="457200" y="1676400"/>
            <a:ext cx="8229600" cy="5029200"/>
          </a:xfrm>
        </p:spPr>
        <p:txBody>
          <a:bodyPr>
            <a:normAutofit fontScale="32500" lnSpcReduction="20000"/>
          </a:bodyPr>
          <a:lstStyle/>
          <a:p>
            <a:pPr lvl="1">
              <a:buClr>
                <a:schemeClr val="accent2">
                  <a:lumMod val="50000"/>
                </a:schemeClr>
              </a:buClr>
              <a:buFont typeface="Arial" pitchFamily="34" charset="0"/>
              <a:buChar char="•"/>
            </a:pPr>
            <a:endParaRPr lang="en-US" sz="5000" dirty="0"/>
          </a:p>
          <a:p>
            <a:pPr lvl="1">
              <a:buClr>
                <a:schemeClr val="accent2">
                  <a:lumMod val="50000"/>
                </a:schemeClr>
              </a:buClr>
              <a:buFont typeface="Arial" pitchFamily="34" charset="0"/>
              <a:buChar char="•"/>
            </a:pPr>
            <a:r>
              <a:rPr lang="en-US" sz="5000" dirty="0">
                <a:solidFill>
                  <a:srgbClr val="9F3748"/>
                </a:solidFill>
              </a:rPr>
              <a:t>Be open to the expense and time of attending or having your book represented if approached by Terri or Julie</a:t>
            </a:r>
          </a:p>
          <a:p>
            <a:pPr lvl="1">
              <a:buClr>
                <a:schemeClr val="accent2">
                  <a:lumMod val="50000"/>
                </a:schemeClr>
              </a:buClr>
              <a:buFont typeface="Arial" pitchFamily="34" charset="0"/>
              <a:buChar char="•"/>
            </a:pPr>
            <a:r>
              <a:rPr lang="en-US" sz="5000" dirty="0">
                <a:solidFill>
                  <a:srgbClr val="9F3748"/>
                </a:solidFill>
              </a:rPr>
              <a:t>Check out local book shows in your area or state</a:t>
            </a:r>
          </a:p>
          <a:p>
            <a:pPr lvl="2">
              <a:buClr>
                <a:schemeClr val="accent2">
                  <a:lumMod val="50000"/>
                </a:schemeClr>
              </a:buClr>
              <a:buFont typeface="Wingdings" panose="05000000000000000000" pitchFamily="2" charset="2"/>
              <a:buChar char="§"/>
            </a:pPr>
            <a:r>
              <a:rPr lang="en-US" sz="5000" dirty="0">
                <a:solidFill>
                  <a:srgbClr val="9F3748"/>
                </a:solidFill>
              </a:rPr>
              <a:t>For speaking opportunities</a:t>
            </a:r>
          </a:p>
          <a:p>
            <a:pPr lvl="2">
              <a:buClr>
                <a:schemeClr val="accent2">
                  <a:lumMod val="50000"/>
                </a:schemeClr>
              </a:buClr>
              <a:buFont typeface="Wingdings" panose="05000000000000000000" pitchFamily="2" charset="2"/>
              <a:buChar char="§"/>
            </a:pPr>
            <a:r>
              <a:rPr lang="en-US" sz="5000" dirty="0">
                <a:solidFill>
                  <a:srgbClr val="9F3748"/>
                </a:solidFill>
              </a:rPr>
              <a:t>For exhibit opportunities for you and your book or join with other authors to exhibit at some of the bigger, more expensive ones. </a:t>
            </a:r>
          </a:p>
          <a:p>
            <a:pPr lvl="1">
              <a:buClr>
                <a:schemeClr val="accent2">
                  <a:lumMod val="50000"/>
                </a:schemeClr>
              </a:buClr>
              <a:buFont typeface="Arial" pitchFamily="34" charset="0"/>
              <a:buChar char="•"/>
            </a:pPr>
            <a:r>
              <a:rPr lang="en-US" sz="5000" dirty="0">
                <a:solidFill>
                  <a:srgbClr val="9F3748"/>
                </a:solidFill>
              </a:rPr>
              <a:t>Become familiar with the Independent Bookseller Association for your region and stay on top of events they feature and how you could participate. The associations are:</a:t>
            </a:r>
          </a:p>
          <a:p>
            <a:pPr lvl="2">
              <a:buClr>
                <a:schemeClr val="accent2">
                  <a:lumMod val="50000"/>
                </a:schemeClr>
              </a:buClr>
              <a:buFont typeface="Arial" pitchFamily="34" charset="0"/>
              <a:buChar char="•"/>
            </a:pPr>
            <a:r>
              <a:rPr lang="en-US" sz="5000" dirty="0">
                <a:solidFill>
                  <a:srgbClr val="9F3748"/>
                </a:solidFill>
              </a:rPr>
              <a:t>PNBA (Pacific Northwest Booksellers Association) </a:t>
            </a:r>
            <a:r>
              <a:rPr lang="en-US" sz="5000" dirty="0">
                <a:solidFill>
                  <a:srgbClr val="9F3748"/>
                </a:solidFill>
                <a:hlinkClick r:id="rId2">
                  <a:extLst>
                    <a:ext uri="{A12FA001-AC4F-418D-AE19-62706E023703}">
                      <ahyp:hlinkClr xmlns:ahyp="http://schemas.microsoft.com/office/drawing/2018/hyperlinkcolor" val="tx"/>
                    </a:ext>
                  </a:extLst>
                </a:hlinkClick>
              </a:rPr>
              <a:t>http://www.pnba.org</a:t>
            </a:r>
            <a:endParaRPr lang="en-US" sz="5000" dirty="0">
              <a:solidFill>
                <a:srgbClr val="9F3748"/>
              </a:solidFill>
            </a:endParaRPr>
          </a:p>
          <a:p>
            <a:pPr lvl="2">
              <a:buClr>
                <a:schemeClr val="accent2">
                  <a:lumMod val="50000"/>
                </a:schemeClr>
              </a:buClr>
              <a:buFont typeface="Arial" pitchFamily="34" charset="0"/>
              <a:buChar char="•"/>
            </a:pPr>
            <a:r>
              <a:rPr lang="en-US" sz="5000" dirty="0">
                <a:solidFill>
                  <a:srgbClr val="9F3748"/>
                </a:solidFill>
              </a:rPr>
              <a:t>SCIBA (Southern California Indie Booksellers Association) </a:t>
            </a:r>
            <a:r>
              <a:rPr lang="en-US" sz="5000" dirty="0">
                <a:solidFill>
                  <a:srgbClr val="9F3748"/>
                </a:solidFill>
                <a:hlinkClick r:id="rId3">
                  <a:extLst>
                    <a:ext uri="{A12FA001-AC4F-418D-AE19-62706E023703}">
                      <ahyp:hlinkClr xmlns:ahyp="http://schemas.microsoft.com/office/drawing/2018/hyperlinkcolor" val="tx"/>
                    </a:ext>
                  </a:extLst>
                </a:hlinkClick>
              </a:rPr>
              <a:t>http://www.scibabooks.org</a:t>
            </a:r>
            <a:endParaRPr lang="en-US" sz="5000" dirty="0">
              <a:solidFill>
                <a:srgbClr val="9F3748"/>
              </a:solidFill>
            </a:endParaRPr>
          </a:p>
          <a:p>
            <a:pPr lvl="2">
              <a:buClr>
                <a:schemeClr val="accent2">
                  <a:lumMod val="50000"/>
                </a:schemeClr>
              </a:buClr>
              <a:buFont typeface="Arial" pitchFamily="34" charset="0"/>
              <a:buChar char="•"/>
            </a:pPr>
            <a:r>
              <a:rPr lang="en-US" sz="5000" dirty="0">
                <a:solidFill>
                  <a:srgbClr val="9F3748"/>
                </a:solidFill>
              </a:rPr>
              <a:t>GLIBA (Great Lakes Independent Bookseller </a:t>
            </a:r>
            <a:r>
              <a:rPr lang="en-US" sz="5000" dirty="0" err="1">
                <a:solidFill>
                  <a:srgbClr val="9F3748"/>
                </a:solidFill>
              </a:rPr>
              <a:t>Associaton</a:t>
            </a:r>
            <a:r>
              <a:rPr lang="en-US" sz="5000" dirty="0">
                <a:solidFill>
                  <a:srgbClr val="9F3748"/>
                </a:solidFill>
              </a:rPr>
              <a:t>) </a:t>
            </a:r>
            <a:r>
              <a:rPr lang="en-US" sz="5000" dirty="0">
                <a:solidFill>
                  <a:srgbClr val="9F3748"/>
                </a:solidFill>
                <a:hlinkClick r:id="rId4">
                  <a:extLst>
                    <a:ext uri="{A12FA001-AC4F-418D-AE19-62706E023703}">
                      <ahyp:hlinkClr xmlns:ahyp="http://schemas.microsoft.com/office/drawing/2018/hyperlinkcolor" val="tx"/>
                    </a:ext>
                  </a:extLst>
                </a:hlinkClick>
              </a:rPr>
              <a:t>www.gliba.org</a:t>
            </a:r>
            <a:endParaRPr lang="en-US" sz="5000" dirty="0">
              <a:solidFill>
                <a:srgbClr val="9F3748"/>
              </a:solidFill>
            </a:endParaRPr>
          </a:p>
          <a:p>
            <a:pPr lvl="2">
              <a:buClr>
                <a:schemeClr val="accent2">
                  <a:lumMod val="50000"/>
                </a:schemeClr>
              </a:buClr>
              <a:buFont typeface="Arial" pitchFamily="34" charset="0"/>
              <a:buChar char="•"/>
            </a:pPr>
            <a:r>
              <a:rPr lang="en-US" sz="5000" dirty="0">
                <a:solidFill>
                  <a:srgbClr val="9F3748"/>
                </a:solidFill>
              </a:rPr>
              <a:t>MIBA (Midwest Booksellers Association) </a:t>
            </a:r>
            <a:r>
              <a:rPr lang="en-US" sz="5000" dirty="0">
                <a:solidFill>
                  <a:srgbClr val="9F3748"/>
                </a:solidFill>
                <a:hlinkClick r:id="rId5">
                  <a:extLst>
                    <a:ext uri="{A12FA001-AC4F-418D-AE19-62706E023703}">
                      <ahyp:hlinkClr xmlns:ahyp="http://schemas.microsoft.com/office/drawing/2018/hyperlinkcolor" val="tx"/>
                    </a:ext>
                  </a:extLst>
                </a:hlinkClick>
              </a:rPr>
              <a:t>http://midwestbooksellers.org</a:t>
            </a:r>
            <a:endParaRPr lang="en-US" sz="5000" dirty="0">
              <a:solidFill>
                <a:srgbClr val="9F3748"/>
              </a:solidFill>
            </a:endParaRPr>
          </a:p>
          <a:p>
            <a:pPr lvl="2">
              <a:buClr>
                <a:schemeClr val="accent2">
                  <a:lumMod val="50000"/>
                </a:schemeClr>
              </a:buClr>
              <a:buFont typeface="Arial" pitchFamily="34" charset="0"/>
              <a:buChar char="•"/>
            </a:pPr>
            <a:r>
              <a:rPr lang="en-US" sz="5000" dirty="0">
                <a:solidFill>
                  <a:srgbClr val="9F3748"/>
                </a:solidFill>
              </a:rPr>
              <a:t>MPIBA (Mountains &amp; Plains Indie Booksellers </a:t>
            </a:r>
            <a:r>
              <a:rPr lang="en-US" sz="5000" dirty="0" err="1">
                <a:solidFill>
                  <a:srgbClr val="9F3748"/>
                </a:solidFill>
              </a:rPr>
              <a:t>Assoc</a:t>
            </a:r>
            <a:r>
              <a:rPr lang="en-US" sz="5000" dirty="0">
                <a:solidFill>
                  <a:srgbClr val="9F3748"/>
                </a:solidFill>
              </a:rPr>
              <a:t>) </a:t>
            </a:r>
            <a:r>
              <a:rPr lang="en-US" sz="5000" dirty="0">
                <a:solidFill>
                  <a:srgbClr val="9F3748"/>
                </a:solidFill>
                <a:hlinkClick r:id="rId6">
                  <a:extLst>
                    <a:ext uri="{A12FA001-AC4F-418D-AE19-62706E023703}">
                      <ahyp:hlinkClr xmlns:ahyp="http://schemas.microsoft.com/office/drawing/2018/hyperlinkcolor" val="tx"/>
                    </a:ext>
                  </a:extLst>
                </a:hlinkClick>
              </a:rPr>
              <a:t>http://www.mountainsplains.org</a:t>
            </a:r>
            <a:endParaRPr lang="en-US" sz="5000" dirty="0">
              <a:solidFill>
                <a:srgbClr val="9F3748"/>
              </a:solidFill>
            </a:endParaRPr>
          </a:p>
          <a:p>
            <a:pPr lvl="2">
              <a:buClr>
                <a:schemeClr val="accent2">
                  <a:lumMod val="50000"/>
                </a:schemeClr>
              </a:buClr>
              <a:buFont typeface="Arial" pitchFamily="34" charset="0"/>
              <a:buChar char="•"/>
            </a:pPr>
            <a:r>
              <a:rPr lang="en-US" sz="5000" dirty="0">
                <a:solidFill>
                  <a:srgbClr val="9F3748"/>
                </a:solidFill>
              </a:rPr>
              <a:t>NCIBA (Northern California Indie Booksellers Association) </a:t>
            </a:r>
            <a:r>
              <a:rPr lang="en-US" sz="5000" dirty="0">
                <a:solidFill>
                  <a:srgbClr val="9F3748"/>
                </a:solidFill>
                <a:hlinkClick r:id="rId7">
                  <a:extLst>
                    <a:ext uri="{A12FA001-AC4F-418D-AE19-62706E023703}">
                      <ahyp:hlinkClr xmlns:ahyp="http://schemas.microsoft.com/office/drawing/2018/hyperlinkcolor" val="tx"/>
                    </a:ext>
                  </a:extLst>
                </a:hlinkClick>
              </a:rPr>
              <a:t>http://www.nciba.com</a:t>
            </a:r>
            <a:endParaRPr lang="en-US" sz="5000" dirty="0">
              <a:solidFill>
                <a:srgbClr val="9F3748"/>
              </a:solidFill>
            </a:endParaRPr>
          </a:p>
          <a:p>
            <a:pPr lvl="2">
              <a:buClr>
                <a:schemeClr val="accent2">
                  <a:lumMod val="50000"/>
                </a:schemeClr>
              </a:buClr>
              <a:buFont typeface="Arial" pitchFamily="34" charset="0"/>
              <a:buChar char="•"/>
            </a:pPr>
            <a:endParaRPr lang="en-US" sz="1700" dirty="0"/>
          </a:p>
          <a:p>
            <a:pPr lvl="2">
              <a:buClr>
                <a:schemeClr val="accent2">
                  <a:lumMod val="50000"/>
                </a:schemeClr>
              </a:buClr>
              <a:buFont typeface="Arial" pitchFamily="34" charset="0"/>
              <a:buChar char="•"/>
            </a:pPr>
            <a:endParaRPr lang="en-US" sz="1700" dirty="0"/>
          </a:p>
          <a:p>
            <a:pPr marL="667512" lvl="2" indent="0">
              <a:buClr>
                <a:schemeClr val="accent2">
                  <a:lumMod val="50000"/>
                </a:schemeClr>
              </a:buClr>
              <a:buNone/>
            </a:pPr>
            <a:endParaRPr lang="en-US" sz="1500" dirty="0"/>
          </a:p>
          <a:p>
            <a:pPr marL="393192" lvl="1" indent="0">
              <a:buClr>
                <a:schemeClr val="accent2">
                  <a:lumMod val="50000"/>
                </a:schemeClr>
              </a:buClr>
              <a:buNone/>
            </a:pPr>
            <a:r>
              <a:rPr lang="en-US" sz="1800" dirty="0"/>
              <a:t>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176194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	</a:t>
            </a:r>
          </a:p>
        </p:txBody>
      </p:sp>
      <p:sp>
        <p:nvSpPr>
          <p:cNvPr id="3" name="Content Placeholder 2"/>
          <p:cNvSpPr>
            <a:spLocks noGrp="1"/>
          </p:cNvSpPr>
          <p:nvPr>
            <p:ph idx="1"/>
          </p:nvPr>
        </p:nvSpPr>
        <p:spPr>
          <a:xfrm>
            <a:off x="457200" y="1676400"/>
            <a:ext cx="8229600" cy="5029200"/>
          </a:xfrm>
        </p:spPr>
        <p:txBody>
          <a:bodyPr>
            <a:normAutofit/>
          </a:bodyPr>
          <a:lstStyle/>
          <a:p>
            <a:pPr marL="0" lvl="0" indent="0">
              <a:buClr>
                <a:schemeClr val="accent2">
                  <a:lumMod val="50000"/>
                </a:schemeClr>
              </a:buClr>
              <a:buNone/>
            </a:pPr>
            <a:endParaRPr lang="en-US" sz="3200" dirty="0"/>
          </a:p>
          <a:p>
            <a:endParaRPr lang="en-US" dirty="0"/>
          </a:p>
        </p:txBody>
      </p:sp>
      <p:pic>
        <p:nvPicPr>
          <p:cNvPr id="4" name="Picture 3">
            <a:extLst>
              <a:ext uri="{FF2B5EF4-FFF2-40B4-BE49-F238E27FC236}">
                <a16:creationId xmlns:a16="http://schemas.microsoft.com/office/drawing/2014/main" id="{C292AA5C-C50A-4C90-9E45-FAAE5BEC99C9}"/>
              </a:ext>
            </a:extLst>
          </p:cNvPr>
          <p:cNvPicPr>
            <a:picLocks noChangeAspect="1"/>
          </p:cNvPicPr>
          <p:nvPr/>
        </p:nvPicPr>
        <p:blipFill>
          <a:blip r:embed="rId2"/>
          <a:stretch>
            <a:fillRect/>
          </a:stretch>
        </p:blipFill>
        <p:spPr>
          <a:xfrm>
            <a:off x="0" y="304800"/>
            <a:ext cx="9144000" cy="5638800"/>
          </a:xfrm>
          <a:prstGeom prst="rect">
            <a:avLst/>
          </a:prstGeom>
        </p:spPr>
      </p:pic>
    </p:spTree>
    <p:extLst>
      <p:ext uri="{BB962C8B-B14F-4D97-AF65-F5344CB8AC3E}">
        <p14:creationId xmlns:p14="http://schemas.microsoft.com/office/powerpoint/2010/main" val="1073658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Autofit/>
          </a:bodyPr>
          <a:lstStyle/>
          <a:p>
            <a:r>
              <a:rPr lang="en-US" sz="4000" b="1" dirty="0"/>
              <a:t>Foreign Rights and Screen Play Options</a:t>
            </a:r>
          </a:p>
        </p:txBody>
      </p:sp>
      <p:sp>
        <p:nvSpPr>
          <p:cNvPr id="3" name="Content Placeholder 2"/>
          <p:cNvSpPr>
            <a:spLocks noGrp="1"/>
          </p:cNvSpPr>
          <p:nvPr>
            <p:ph idx="1"/>
          </p:nvPr>
        </p:nvSpPr>
        <p:spPr>
          <a:xfrm>
            <a:off x="457200" y="1676400"/>
            <a:ext cx="8229600" cy="5029200"/>
          </a:xfrm>
        </p:spPr>
        <p:txBody>
          <a:bodyPr>
            <a:normAutofit lnSpcReduction="10000"/>
          </a:bodyPr>
          <a:lstStyle/>
          <a:p>
            <a:pPr marL="393192" lvl="1" indent="0">
              <a:buClr>
                <a:schemeClr val="accent2">
                  <a:lumMod val="50000"/>
                </a:schemeClr>
              </a:buClr>
              <a:buNone/>
            </a:pPr>
            <a:r>
              <a:rPr lang="en-US" sz="2000" dirty="0"/>
              <a:t>BQB/WriteLife works with companies that specialize in Foreign Rights (publishing in other countries and/or languages) and Screen Rights (adapting your book for film or stage).</a:t>
            </a:r>
          </a:p>
          <a:p>
            <a:pPr lvl="1">
              <a:buClr>
                <a:schemeClr val="accent2">
                  <a:lumMod val="50000"/>
                </a:schemeClr>
              </a:buClr>
              <a:buFont typeface="Arial" panose="020B0604020202020204" pitchFamily="34" charset="0"/>
              <a:buChar char="•"/>
            </a:pPr>
            <a:r>
              <a:rPr lang="en-US" sz="2000" dirty="0"/>
              <a:t>We create the opportunity for foreign publishers or filmmakers to learn about your book and preview portions of it to tweak their interest.</a:t>
            </a:r>
          </a:p>
          <a:p>
            <a:pPr lvl="1">
              <a:buClr>
                <a:schemeClr val="accent2">
                  <a:lumMod val="50000"/>
                </a:schemeClr>
              </a:buClr>
              <a:buFont typeface="Arial" panose="020B0604020202020204" pitchFamily="34" charset="0"/>
              <a:buChar char="•"/>
            </a:pPr>
            <a:r>
              <a:rPr lang="en-US" sz="2000" dirty="0"/>
              <a:t>If offers come in, we field them and then discuss the options with the author whose book is of interest.</a:t>
            </a:r>
          </a:p>
          <a:p>
            <a:pPr lvl="1">
              <a:buClr>
                <a:schemeClr val="accent2">
                  <a:lumMod val="50000"/>
                </a:schemeClr>
              </a:buClr>
              <a:buFont typeface="Arial" panose="020B0604020202020204" pitchFamily="34" charset="0"/>
              <a:buChar char="•"/>
            </a:pPr>
            <a:r>
              <a:rPr lang="en-US" sz="2000" dirty="0"/>
              <a:t>We handle the entire process but discuss offers with the author before accepting a contract.</a:t>
            </a:r>
          </a:p>
          <a:p>
            <a:pPr lvl="1">
              <a:buClr>
                <a:schemeClr val="accent2">
                  <a:lumMod val="50000"/>
                </a:schemeClr>
              </a:buClr>
              <a:buFont typeface="Arial" panose="020B0604020202020204" pitchFamily="34" charset="0"/>
              <a:buChar char="•"/>
            </a:pPr>
            <a:r>
              <a:rPr lang="en-US" sz="2000" dirty="0"/>
              <a:t>These contracts are rare for us so far, but we continue to get the information in front of foreign publishers and have just begun to provide the information for appropriate books in front of filmmakers.  </a:t>
            </a:r>
          </a:p>
          <a:p>
            <a:pPr marL="667512" lvl="2" indent="0">
              <a:buClr>
                <a:schemeClr val="accent2">
                  <a:lumMod val="50000"/>
                </a:schemeClr>
              </a:buClr>
              <a:buNone/>
            </a:pPr>
            <a:endParaRPr lang="en-US" sz="1500" dirty="0"/>
          </a:p>
          <a:p>
            <a:pPr marL="393192" lvl="1" indent="0">
              <a:buClr>
                <a:schemeClr val="accent2">
                  <a:lumMod val="50000"/>
                </a:schemeClr>
              </a:buClr>
              <a:buNone/>
            </a:pPr>
            <a:r>
              <a:rPr lang="en-US" sz="1800" dirty="0"/>
              <a:t>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753527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066800"/>
          </a:xfrm>
        </p:spPr>
        <p:txBody>
          <a:bodyPr>
            <a:noAutofit/>
          </a:bodyPr>
          <a:lstStyle/>
          <a:p>
            <a:pPr algn="ctr"/>
            <a:r>
              <a:rPr lang="en-US" sz="3200" b="1" dirty="0">
                <a:solidFill>
                  <a:srgbClr val="9F3748"/>
                </a:solidFill>
              </a:rPr>
              <a:t>Foreign Rights and Screen Play Options – what you can do</a:t>
            </a:r>
          </a:p>
        </p:txBody>
      </p:sp>
      <p:sp>
        <p:nvSpPr>
          <p:cNvPr id="3" name="Content Placeholder 2"/>
          <p:cNvSpPr>
            <a:spLocks noGrp="1"/>
          </p:cNvSpPr>
          <p:nvPr>
            <p:ph idx="1"/>
          </p:nvPr>
        </p:nvSpPr>
        <p:spPr>
          <a:xfrm>
            <a:off x="457200" y="2362200"/>
            <a:ext cx="8229600" cy="4343400"/>
          </a:xfrm>
        </p:spPr>
        <p:txBody>
          <a:bodyPr>
            <a:normAutofit/>
          </a:bodyPr>
          <a:lstStyle/>
          <a:p>
            <a:pPr lvl="1">
              <a:buClr>
                <a:schemeClr val="accent2">
                  <a:lumMod val="50000"/>
                </a:schemeClr>
              </a:buClr>
              <a:buFont typeface="Arial" panose="020B0604020202020204" pitchFamily="34" charset="0"/>
              <a:buChar char="•"/>
            </a:pPr>
            <a:r>
              <a:rPr lang="en-US" sz="2000" dirty="0">
                <a:solidFill>
                  <a:srgbClr val="9F3748"/>
                </a:solidFill>
              </a:rPr>
              <a:t>Make sure your contract with us includes giving BQB/WriteLife those rights. If you have chosen not to include that option on your contract, your books cannot be included in those efforts. </a:t>
            </a:r>
          </a:p>
          <a:p>
            <a:pPr lvl="1">
              <a:buClr>
                <a:schemeClr val="accent2">
                  <a:lumMod val="50000"/>
                </a:schemeClr>
              </a:buClr>
              <a:buFont typeface="Arial" panose="020B0604020202020204" pitchFamily="34" charset="0"/>
              <a:buChar char="•"/>
            </a:pPr>
            <a:r>
              <a:rPr lang="en-US" sz="2000" dirty="0">
                <a:solidFill>
                  <a:srgbClr val="9F3748"/>
                </a:solidFill>
              </a:rPr>
              <a:t>If someone reaches out to you about foreign rights or film, let us know as we may be able to help solidify the deal or include the company or filmmaker in our communications.  </a:t>
            </a:r>
          </a:p>
          <a:p>
            <a:pPr marL="667512" lvl="2" indent="0">
              <a:buClr>
                <a:schemeClr val="accent2">
                  <a:lumMod val="50000"/>
                </a:schemeClr>
              </a:buClr>
              <a:buNone/>
            </a:pPr>
            <a:endParaRPr lang="en-US" sz="1500" dirty="0"/>
          </a:p>
          <a:p>
            <a:pPr marL="393192" lvl="1" indent="0">
              <a:buClr>
                <a:schemeClr val="accent2">
                  <a:lumMod val="50000"/>
                </a:schemeClr>
              </a:buClr>
              <a:buNone/>
            </a:pPr>
            <a:r>
              <a:rPr lang="en-US" sz="1800" dirty="0"/>
              <a:t> </a:t>
            </a:r>
          </a:p>
          <a:p>
            <a:pPr marL="667512" lvl="2" indent="0">
              <a:buClr>
                <a:schemeClr val="accent2">
                  <a:lumMod val="50000"/>
                </a:schemeClr>
              </a:buClr>
              <a:buNone/>
            </a:pPr>
            <a:endParaRPr lang="en-US" dirty="0"/>
          </a:p>
          <a:p>
            <a:pPr lvl="1">
              <a:buClr>
                <a:schemeClr val="accent2">
                  <a:lumMod val="50000"/>
                </a:schemeClr>
              </a:buClr>
              <a:buFont typeface="Arial" pitchFamily="34" charset="0"/>
              <a:buChar char="•"/>
            </a:pPr>
            <a:endParaRPr lang="en-US" dirty="0"/>
          </a:p>
          <a:p>
            <a:endParaRPr lang="en-US" dirty="0"/>
          </a:p>
        </p:txBody>
      </p:sp>
    </p:spTree>
    <p:extLst>
      <p:ext uri="{BB962C8B-B14F-4D97-AF65-F5344CB8AC3E}">
        <p14:creationId xmlns:p14="http://schemas.microsoft.com/office/powerpoint/2010/main" val="717412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05000"/>
            <a:ext cx="91440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a:t>Thanks for joining us!</a:t>
            </a:r>
          </a:p>
        </p:txBody>
      </p:sp>
      <p:sp>
        <p:nvSpPr>
          <p:cNvPr id="3" name="Content Placeholder 2"/>
          <p:cNvSpPr>
            <a:spLocks noGrp="1"/>
          </p:cNvSpPr>
          <p:nvPr>
            <p:ph idx="1"/>
          </p:nvPr>
        </p:nvSpPr>
        <p:spPr>
          <a:xfrm>
            <a:off x="914400" y="2011680"/>
            <a:ext cx="7467600" cy="4693920"/>
          </a:xfrm>
        </p:spPr>
        <p:txBody>
          <a:bodyPr>
            <a:normAutofit lnSpcReduction="10000"/>
          </a:bodyPr>
          <a:lstStyle/>
          <a:p>
            <a:pPr marL="0" indent="0" algn="ctr">
              <a:buNone/>
            </a:pPr>
            <a:r>
              <a:rPr lang="en-US" dirty="0"/>
              <a:t>Have a great weekend!</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Bqbpublishing.com</a:t>
            </a:r>
          </a:p>
          <a:p>
            <a:pPr marL="0" indent="0" algn="ctr">
              <a:buNone/>
            </a:pPr>
            <a:r>
              <a:rPr lang="en-US" dirty="0"/>
              <a:t>Writelife.com</a:t>
            </a:r>
          </a:p>
        </p:txBody>
      </p:sp>
      <p:pic>
        <p:nvPicPr>
          <p:cNvPr id="4" name="Picture 3"/>
          <p:cNvPicPr>
            <a:picLocks noChangeAspect="1"/>
          </p:cNvPicPr>
          <p:nvPr/>
        </p:nvPicPr>
        <p:blipFill>
          <a:blip r:embed="rId2" cstate="print"/>
          <a:stretch>
            <a:fillRect/>
          </a:stretch>
        </p:blipFill>
        <p:spPr>
          <a:xfrm>
            <a:off x="2514600" y="3009261"/>
            <a:ext cx="4191000" cy="2357437"/>
          </a:xfrm>
          <a:prstGeom prst="rect">
            <a:avLst/>
          </a:prstGeom>
        </p:spPr>
      </p:pic>
    </p:spTree>
    <p:extLst>
      <p:ext uri="{BB962C8B-B14F-4D97-AF65-F5344CB8AC3E}">
        <p14:creationId xmlns:p14="http://schemas.microsoft.com/office/powerpoint/2010/main" val="158206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41F0-CB31-4EEA-A4CD-3D9629C6EE0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690E00A-260B-4EAD-8F50-C42BBCAA6612}"/>
              </a:ext>
            </a:extLst>
          </p:cNvPr>
          <p:cNvPicPr>
            <a:picLocks noGrp="1" noChangeAspect="1"/>
          </p:cNvPicPr>
          <p:nvPr>
            <p:ph idx="1"/>
          </p:nvPr>
        </p:nvPicPr>
        <p:blipFill>
          <a:blip r:embed="rId2"/>
          <a:stretch>
            <a:fillRect/>
          </a:stretch>
        </p:blipFill>
        <p:spPr>
          <a:xfrm>
            <a:off x="670278" y="457200"/>
            <a:ext cx="7803443" cy="6019799"/>
          </a:xfrm>
          <a:prstGeom prst="rect">
            <a:avLst/>
          </a:prstGeom>
        </p:spPr>
      </p:pic>
    </p:spTree>
    <p:extLst>
      <p:ext uri="{BB962C8B-B14F-4D97-AF65-F5344CB8AC3E}">
        <p14:creationId xmlns:p14="http://schemas.microsoft.com/office/powerpoint/2010/main" val="197843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solidFill>
                  <a:srgbClr val="9F3748"/>
                </a:solidFill>
              </a:rPr>
              <a:t>Print Distribution – What You Can Do</a:t>
            </a:r>
            <a:r>
              <a:rPr lang="en-US" b="1" dirty="0">
                <a:solidFill>
                  <a:srgbClr val="9F3748"/>
                </a:solidFill>
              </a:rPr>
              <a:t>	</a:t>
            </a:r>
          </a:p>
        </p:txBody>
      </p:sp>
      <p:sp>
        <p:nvSpPr>
          <p:cNvPr id="3" name="Content Placeholder 2"/>
          <p:cNvSpPr>
            <a:spLocks noGrp="1"/>
          </p:cNvSpPr>
          <p:nvPr>
            <p:ph idx="1"/>
          </p:nvPr>
        </p:nvSpPr>
        <p:spPr>
          <a:xfrm>
            <a:off x="457200" y="1676400"/>
            <a:ext cx="8229600" cy="5029200"/>
          </a:xfrm>
        </p:spPr>
        <p:txBody>
          <a:bodyPr>
            <a:normAutofit fontScale="70000" lnSpcReduction="20000"/>
          </a:bodyPr>
          <a:lstStyle/>
          <a:p>
            <a:pPr lvl="0">
              <a:buClr>
                <a:schemeClr val="accent2">
                  <a:lumMod val="50000"/>
                </a:schemeClr>
              </a:buClr>
              <a:buFont typeface="Arial" pitchFamily="34" charset="0"/>
              <a:buChar char="•"/>
            </a:pPr>
            <a:r>
              <a:rPr lang="en-US" dirty="0">
                <a:solidFill>
                  <a:srgbClr val="9F3748"/>
                </a:solidFill>
              </a:rPr>
              <a:t>Let retailers know your print books are available through IPG (Independent Publisher’s Group www.ipgbook.com)</a:t>
            </a:r>
          </a:p>
          <a:p>
            <a:pPr lvl="0">
              <a:buClr>
                <a:schemeClr val="accent2">
                  <a:lumMod val="50000"/>
                </a:schemeClr>
              </a:buClr>
              <a:buFont typeface="Arial" pitchFamily="34" charset="0"/>
              <a:buChar char="•"/>
            </a:pPr>
            <a:r>
              <a:rPr lang="en-US" dirty="0">
                <a:solidFill>
                  <a:srgbClr val="9F3748"/>
                </a:solidFill>
              </a:rPr>
              <a:t>Have links on your website and social media that readers can click on to go directly to booksellers. (Julie can provide you with a list of links) </a:t>
            </a:r>
          </a:p>
          <a:p>
            <a:pPr lvl="0">
              <a:buClr>
                <a:schemeClr val="accent2">
                  <a:lumMod val="50000"/>
                </a:schemeClr>
              </a:buClr>
              <a:buFont typeface="Arial" pitchFamily="34" charset="0"/>
              <a:buChar char="•"/>
            </a:pPr>
            <a:r>
              <a:rPr lang="en-US" dirty="0">
                <a:solidFill>
                  <a:srgbClr val="9F3748"/>
                </a:solidFill>
              </a:rPr>
              <a:t>Watch your metadata, etc. on the different websites and let Julie know if there are typos, etc. so we can get them fixed. </a:t>
            </a:r>
          </a:p>
          <a:p>
            <a:pPr lvl="0">
              <a:buClr>
                <a:schemeClr val="accent2">
                  <a:lumMod val="50000"/>
                </a:schemeClr>
              </a:buClr>
              <a:buFont typeface="Arial" pitchFamily="34" charset="0"/>
              <a:buChar char="•"/>
            </a:pPr>
            <a:r>
              <a:rPr lang="en-US" dirty="0">
                <a:solidFill>
                  <a:srgbClr val="9F3748"/>
                </a:solidFill>
              </a:rPr>
              <a:t>Set up book signings, readings, or speaking events with bookstores so they buy your books from IPG and its wholesalers, etc.</a:t>
            </a:r>
          </a:p>
          <a:p>
            <a:pPr lvl="1">
              <a:buClr>
                <a:schemeClr val="accent2">
                  <a:lumMod val="50000"/>
                </a:schemeClr>
              </a:buClr>
              <a:buFont typeface="Courier New" panose="02070309020205020404" pitchFamily="49" charset="0"/>
              <a:buChar char="o"/>
            </a:pPr>
            <a:r>
              <a:rPr lang="en-US" dirty="0">
                <a:solidFill>
                  <a:srgbClr val="9F3748"/>
                </a:solidFill>
              </a:rPr>
              <a:t>When you set up events, get that information to Julie on the form that can be found on our author portal so she can upload it to IPG</a:t>
            </a:r>
          </a:p>
          <a:p>
            <a:pPr lvl="0">
              <a:buClr>
                <a:schemeClr val="accent2">
                  <a:lumMod val="50000"/>
                </a:schemeClr>
              </a:buClr>
              <a:buFont typeface="Arial" pitchFamily="34" charset="0"/>
              <a:buChar char="•"/>
            </a:pPr>
            <a:r>
              <a:rPr lang="en-US" dirty="0">
                <a:solidFill>
                  <a:srgbClr val="9F3748"/>
                </a:solidFill>
              </a:rPr>
              <a:t>Build your author brand and promote your book to help drive business to bookstores, wholesalers, IPG </a:t>
            </a:r>
          </a:p>
          <a:p>
            <a:pPr lvl="0">
              <a:buClr>
                <a:schemeClr val="accent2">
                  <a:lumMod val="50000"/>
                </a:schemeClr>
              </a:buClr>
              <a:buFont typeface="Arial" pitchFamily="34" charset="0"/>
              <a:buChar char="•"/>
            </a:pPr>
            <a:r>
              <a:rPr lang="en-US" dirty="0">
                <a:solidFill>
                  <a:srgbClr val="9F3748"/>
                </a:solidFill>
              </a:rPr>
              <a:t>Amazon is a top buyers of our books so make sure your Amazon profile is set up as soon as your book appears on their site and update it from time to time</a:t>
            </a:r>
          </a:p>
          <a:p>
            <a:pPr lvl="0">
              <a:buClr>
                <a:schemeClr val="accent2">
                  <a:lumMod val="50000"/>
                </a:schemeClr>
              </a:buClr>
              <a:buFont typeface="Arial" pitchFamily="34" charset="0"/>
              <a:buChar char="•"/>
            </a:pPr>
            <a:r>
              <a:rPr lang="en-US" dirty="0">
                <a:solidFill>
                  <a:srgbClr val="9F3748"/>
                </a:solidFill>
              </a:rPr>
              <a:t>Consider working with BQB/WriteLife on Amazon sponsored ads to continue to generate interest for your book(s) – Julie or Terri can provide more information on that.</a:t>
            </a: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3772070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A7B55-BAC8-E340-86B5-1E24B38EAB76}"/>
              </a:ext>
            </a:extLst>
          </p:cNvPr>
          <p:cNvSpPr>
            <a:spLocks noGrp="1"/>
          </p:cNvSpPr>
          <p:nvPr>
            <p:ph type="title"/>
          </p:nvPr>
        </p:nvSpPr>
        <p:spPr>
          <a:xfrm>
            <a:off x="1638300" y="928468"/>
            <a:ext cx="5943600" cy="1143000"/>
          </a:xfrm>
        </p:spPr>
        <p:txBody>
          <a:bodyPr>
            <a:normAutofit/>
          </a:bodyPr>
          <a:lstStyle/>
          <a:p>
            <a:pPr algn="ctr"/>
            <a:r>
              <a:rPr lang="en-US" sz="3200" dirty="0"/>
              <a:t>Print Representation to U.K Bookstores - What We Do </a:t>
            </a:r>
          </a:p>
        </p:txBody>
      </p:sp>
      <p:sp>
        <p:nvSpPr>
          <p:cNvPr id="3" name="TextBox 2">
            <a:extLst>
              <a:ext uri="{FF2B5EF4-FFF2-40B4-BE49-F238E27FC236}">
                <a16:creationId xmlns:a16="http://schemas.microsoft.com/office/drawing/2014/main" id="{C543E19A-8E5E-9E45-AF3B-572DCE730848}"/>
              </a:ext>
            </a:extLst>
          </p:cNvPr>
          <p:cNvSpPr txBox="1"/>
          <p:nvPr/>
        </p:nvSpPr>
        <p:spPr>
          <a:xfrm>
            <a:off x="304800" y="2057400"/>
            <a:ext cx="8610600" cy="4616648"/>
          </a:xfrm>
          <a:prstGeom prst="rect">
            <a:avLst/>
          </a:prstGeom>
          <a:noFill/>
        </p:spPr>
        <p:txBody>
          <a:bodyPr wrap="square" rtlCol="0">
            <a:spAutoFit/>
          </a:bodyPr>
          <a:lstStyle/>
          <a:p>
            <a:endParaRPr lang="en-US" dirty="0">
              <a:latin typeface="+mj-lt"/>
            </a:endParaRPr>
          </a:p>
          <a:p>
            <a:r>
              <a:rPr lang="en-US" sz="2000" dirty="0">
                <a:latin typeface="+mj-lt"/>
              </a:rPr>
              <a:t>Every couple of months, Julie can travel to London or to the larger cities in the U.K on an author’s behalf to represent the author and market their books to bookstores. </a:t>
            </a:r>
          </a:p>
          <a:p>
            <a:endParaRPr lang="en-US" sz="2000" dirty="0">
              <a:latin typeface="+mj-lt"/>
            </a:endParaRPr>
          </a:p>
          <a:p>
            <a:r>
              <a:rPr lang="en-US" sz="2000" dirty="0">
                <a:latin typeface="+mj-lt"/>
              </a:rPr>
              <a:t>Julie will:</a:t>
            </a:r>
          </a:p>
          <a:p>
            <a:endParaRPr lang="en-US" sz="2000" dirty="0">
              <a:latin typeface="+mj-lt"/>
            </a:endParaRPr>
          </a:p>
          <a:p>
            <a:pPr marL="285750" indent="-285750">
              <a:buFont typeface="Arial" panose="020B0604020202020204" pitchFamily="34" charset="0"/>
              <a:buChar char="•"/>
            </a:pPr>
            <a:r>
              <a:rPr lang="en-US" sz="2000" dirty="0">
                <a:latin typeface="+mj-lt"/>
              </a:rPr>
              <a:t>Identify up to 10 bookstores that will be interested in your book</a:t>
            </a:r>
          </a:p>
          <a:p>
            <a:pPr marL="285750" indent="-285750">
              <a:buFont typeface="Arial" panose="020B0604020202020204" pitchFamily="34" charset="0"/>
              <a:buChar char="•"/>
            </a:pPr>
            <a:r>
              <a:rPr lang="en-US" sz="2000" dirty="0">
                <a:latin typeface="+mj-lt"/>
              </a:rPr>
              <a:t>Reach out to the bookstores to arrange a meeting</a:t>
            </a:r>
          </a:p>
          <a:p>
            <a:pPr marL="285750" indent="-285750">
              <a:buFont typeface="Arial" panose="020B0604020202020204" pitchFamily="34" charset="0"/>
              <a:buChar char="•"/>
            </a:pPr>
            <a:r>
              <a:rPr lang="en-US" sz="2000" dirty="0">
                <a:latin typeface="+mj-lt"/>
              </a:rPr>
              <a:t>Travel to the store and hand them a copy of your book and them through the press kit</a:t>
            </a:r>
          </a:p>
          <a:p>
            <a:pPr marL="285750" indent="-285750">
              <a:buFont typeface="Arial" panose="020B0604020202020204" pitchFamily="34" charset="0"/>
              <a:buChar char="•"/>
            </a:pPr>
            <a:r>
              <a:rPr lang="en-US" sz="2000" dirty="0">
                <a:latin typeface="+mj-lt"/>
              </a:rPr>
              <a:t>Ensure they understand where they can order your book from</a:t>
            </a:r>
          </a:p>
          <a:p>
            <a:pPr marL="285750" indent="-285750">
              <a:buFont typeface="Arial" panose="020B0604020202020204" pitchFamily="34" charset="0"/>
              <a:buChar char="•"/>
            </a:pPr>
            <a:r>
              <a:rPr lang="en-US" sz="2000" dirty="0">
                <a:latin typeface="+mj-lt"/>
              </a:rPr>
              <a:t>Check in with them to see if they require further information</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8653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A7B55-BAC8-E340-86B5-1E24B38EAB76}"/>
              </a:ext>
            </a:extLst>
          </p:cNvPr>
          <p:cNvSpPr>
            <a:spLocks noGrp="1"/>
          </p:cNvSpPr>
          <p:nvPr>
            <p:ph type="title"/>
          </p:nvPr>
        </p:nvSpPr>
        <p:spPr>
          <a:xfrm>
            <a:off x="1638300" y="928468"/>
            <a:ext cx="5943600" cy="1143000"/>
          </a:xfrm>
        </p:spPr>
        <p:txBody>
          <a:bodyPr>
            <a:normAutofit/>
          </a:bodyPr>
          <a:lstStyle/>
          <a:p>
            <a:pPr algn="ctr"/>
            <a:r>
              <a:rPr lang="en-US" sz="3200" dirty="0">
                <a:solidFill>
                  <a:srgbClr val="9F3748"/>
                </a:solidFill>
              </a:rPr>
              <a:t>Print Representation to U.K Bookstores - What You Can Do	 </a:t>
            </a:r>
          </a:p>
        </p:txBody>
      </p:sp>
      <p:sp>
        <p:nvSpPr>
          <p:cNvPr id="3" name="TextBox 2">
            <a:extLst>
              <a:ext uri="{FF2B5EF4-FFF2-40B4-BE49-F238E27FC236}">
                <a16:creationId xmlns:a16="http://schemas.microsoft.com/office/drawing/2014/main" id="{C543E19A-8E5E-9E45-AF3B-572DCE730848}"/>
              </a:ext>
            </a:extLst>
          </p:cNvPr>
          <p:cNvSpPr txBox="1"/>
          <p:nvPr/>
        </p:nvSpPr>
        <p:spPr>
          <a:xfrm>
            <a:off x="228600" y="2895600"/>
            <a:ext cx="8610600" cy="3139321"/>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rgbClr val="9F3748"/>
                </a:solidFill>
                <a:latin typeface="+mj-lt"/>
              </a:rPr>
              <a:t>Email Julie – </a:t>
            </a:r>
            <a:r>
              <a:rPr lang="en-US" dirty="0">
                <a:solidFill>
                  <a:srgbClr val="9F3748"/>
                </a:solidFill>
                <a:latin typeface="+mj-lt"/>
                <a:hlinkClick r:id="rId2"/>
              </a:rPr>
              <a:t>julie@bqbpublishing.com</a:t>
            </a:r>
            <a:r>
              <a:rPr lang="en-US" dirty="0">
                <a:solidFill>
                  <a:srgbClr val="9F3748"/>
                </a:solidFill>
                <a:latin typeface="+mj-lt"/>
              </a:rPr>
              <a:t> and let her know you are interested in </a:t>
            </a:r>
            <a:r>
              <a:rPr lang="en-US">
                <a:solidFill>
                  <a:srgbClr val="9F3748"/>
                </a:solidFill>
                <a:latin typeface="+mj-lt"/>
              </a:rPr>
              <a:t>this option.</a:t>
            </a:r>
            <a:endParaRPr lang="en-US" dirty="0">
              <a:solidFill>
                <a:srgbClr val="9F3748"/>
              </a:solidFill>
              <a:latin typeface="+mj-lt"/>
            </a:endParaRPr>
          </a:p>
          <a:p>
            <a:pPr marL="285750" indent="-285750">
              <a:buFont typeface="Wingdings" panose="05000000000000000000" pitchFamily="2" charset="2"/>
              <a:buChar char="§"/>
            </a:pPr>
            <a:r>
              <a:rPr lang="en-US" dirty="0">
                <a:solidFill>
                  <a:srgbClr val="9F3748"/>
                </a:solidFill>
                <a:latin typeface="+mj-lt"/>
              </a:rPr>
              <a:t>You will cover Julie’s expenses for this service. The cost varies depending on how many books you would like her to take and how many bookstores you want her to visit.</a:t>
            </a:r>
          </a:p>
          <a:p>
            <a:pPr marL="285750" indent="-285750">
              <a:buFont typeface="Wingdings" panose="05000000000000000000" pitchFamily="2" charset="2"/>
              <a:buChar char="§"/>
            </a:pPr>
            <a:r>
              <a:rPr lang="en-US" dirty="0">
                <a:solidFill>
                  <a:srgbClr val="9F3748"/>
                </a:solidFill>
                <a:latin typeface="+mj-lt"/>
              </a:rPr>
              <a:t>Work with Julie to provide her with any information she needs.</a:t>
            </a:r>
          </a:p>
          <a:p>
            <a:pPr marL="285750" indent="-285750">
              <a:buFont typeface="Wingdings" panose="05000000000000000000" pitchFamily="2" charset="2"/>
              <a:buChar char="§"/>
            </a:pPr>
            <a:r>
              <a:rPr lang="en-US" dirty="0">
                <a:solidFill>
                  <a:srgbClr val="9F3748"/>
                </a:solidFill>
                <a:latin typeface="+mj-lt"/>
              </a:rPr>
              <a:t>Use your social media to promote the fact that Julie is doing this and what bookstores she is visiting.</a:t>
            </a:r>
          </a:p>
          <a:p>
            <a:pPr marL="285750" indent="-285750">
              <a:buFont typeface="Wingdings" panose="05000000000000000000" pitchFamily="2" charset="2"/>
              <a:buChar char="§"/>
            </a:pPr>
            <a:r>
              <a:rPr lang="en-US" dirty="0">
                <a:solidFill>
                  <a:srgbClr val="9F3748"/>
                </a:solidFill>
                <a:latin typeface="+mj-lt"/>
              </a:rPr>
              <a:t>Tag Julie, IPG, BQB or WriteLife, and the bookstores in your social media. </a:t>
            </a:r>
          </a:p>
          <a:p>
            <a:pPr marL="285750" indent="-285750">
              <a:buFont typeface="Wingdings" panose="05000000000000000000" pitchFamily="2" charset="2"/>
              <a:buChar char="§"/>
            </a:pPr>
            <a:endParaRPr lang="en-US" dirty="0">
              <a:solidFill>
                <a:srgbClr val="9F3748"/>
              </a:solidFill>
              <a:latin typeface="+mj-lt"/>
            </a:endParaRPr>
          </a:p>
          <a:p>
            <a:pPr marL="285750" indent="-285750">
              <a:buFont typeface="Wingdings" panose="05000000000000000000" pitchFamily="2" charset="2"/>
              <a:buChar char="§"/>
            </a:pPr>
            <a:endParaRPr lang="en-US" dirty="0">
              <a:solidFill>
                <a:srgbClr val="9F3748"/>
              </a:solidFill>
              <a:latin typeface="+mj-lt"/>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11761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ARCs (Advance Review Copies)	</a:t>
            </a:r>
          </a:p>
        </p:txBody>
      </p:sp>
      <p:sp>
        <p:nvSpPr>
          <p:cNvPr id="3" name="Content Placeholder 2"/>
          <p:cNvSpPr>
            <a:spLocks noGrp="1"/>
          </p:cNvSpPr>
          <p:nvPr>
            <p:ph idx="1"/>
          </p:nvPr>
        </p:nvSpPr>
        <p:spPr>
          <a:xfrm>
            <a:off x="457200" y="1676400"/>
            <a:ext cx="8229600" cy="5029200"/>
          </a:xfrm>
        </p:spPr>
        <p:txBody>
          <a:bodyPr>
            <a:normAutofit lnSpcReduction="10000"/>
          </a:bodyPr>
          <a:lstStyle/>
          <a:p>
            <a:pPr>
              <a:buClr>
                <a:schemeClr val="accent2">
                  <a:lumMod val="50000"/>
                </a:schemeClr>
              </a:buClr>
              <a:buFont typeface="Arial" pitchFamily="34" charset="0"/>
              <a:buChar char="•"/>
            </a:pPr>
            <a:r>
              <a:rPr lang="en-US" sz="1800" dirty="0"/>
              <a:t>About six months before your book releases, we create an ARC (Advance Review Copy) of it.</a:t>
            </a:r>
          </a:p>
          <a:p>
            <a:pPr>
              <a:buClr>
                <a:schemeClr val="accent2">
                  <a:lumMod val="50000"/>
                </a:schemeClr>
              </a:buClr>
              <a:buFont typeface="Arial" pitchFamily="34" charset="0"/>
              <a:buChar char="•"/>
            </a:pPr>
            <a:r>
              <a:rPr lang="en-US" sz="1800" dirty="0"/>
              <a:t>The cover has a banner that says “Not For Sale . Uncorrected Proof - Advance Reading Copy”</a:t>
            </a:r>
          </a:p>
          <a:p>
            <a:pPr>
              <a:buClr>
                <a:schemeClr val="accent2">
                  <a:lumMod val="50000"/>
                </a:schemeClr>
              </a:buClr>
              <a:buFont typeface="Arial" pitchFamily="34" charset="0"/>
              <a:buChar char="•"/>
            </a:pPr>
            <a:r>
              <a:rPr lang="en-US" sz="1800" dirty="0"/>
              <a:t>The back cover contains the book blurb as well as an overview of the marketing campaign for your book </a:t>
            </a:r>
          </a:p>
          <a:p>
            <a:pPr>
              <a:buClr>
                <a:schemeClr val="accent2">
                  <a:lumMod val="50000"/>
                </a:schemeClr>
              </a:buClr>
              <a:buFont typeface="Arial" pitchFamily="34" charset="0"/>
              <a:buChar char="•"/>
            </a:pPr>
            <a:r>
              <a:rPr lang="en-US" sz="1800" dirty="0"/>
              <a:t>IPG sales reps have access to the ARCs to use for their sales purposes</a:t>
            </a:r>
          </a:p>
          <a:p>
            <a:pPr>
              <a:buClr>
                <a:schemeClr val="accent2">
                  <a:lumMod val="50000"/>
                </a:schemeClr>
              </a:buClr>
              <a:buFont typeface="Arial" pitchFamily="34" charset="0"/>
              <a:buChar char="•"/>
            </a:pPr>
            <a:r>
              <a:rPr lang="en-US" sz="1800" dirty="0"/>
              <a:t>About 3-4 months before release, we send ARCs to top reviewers such as:</a:t>
            </a:r>
          </a:p>
          <a:p>
            <a:pPr lvl="1">
              <a:buClr>
                <a:schemeClr val="accent2">
                  <a:lumMod val="50000"/>
                </a:schemeClr>
              </a:buClr>
              <a:buFont typeface="Arial" pitchFamily="34" charset="0"/>
              <a:buChar char="•"/>
            </a:pPr>
            <a:r>
              <a:rPr lang="en-US" sz="1600" dirty="0"/>
              <a:t>Publisher’s Weekly</a:t>
            </a:r>
          </a:p>
          <a:p>
            <a:pPr lvl="1">
              <a:buClr>
                <a:schemeClr val="accent2">
                  <a:lumMod val="50000"/>
                </a:schemeClr>
              </a:buClr>
              <a:buFont typeface="Arial" pitchFamily="34" charset="0"/>
              <a:buChar char="•"/>
            </a:pPr>
            <a:r>
              <a:rPr lang="en-US" sz="1600" dirty="0" err="1"/>
              <a:t>Kirkus</a:t>
            </a:r>
            <a:endParaRPr lang="en-US" sz="1600" dirty="0"/>
          </a:p>
          <a:p>
            <a:pPr lvl="1">
              <a:buClr>
                <a:schemeClr val="accent2">
                  <a:lumMod val="50000"/>
                </a:schemeClr>
              </a:buClr>
              <a:buFont typeface="Arial" pitchFamily="34" charset="0"/>
              <a:buChar char="•"/>
            </a:pPr>
            <a:r>
              <a:rPr lang="en-US" sz="1600" dirty="0"/>
              <a:t>Library Journal</a:t>
            </a:r>
          </a:p>
          <a:p>
            <a:pPr lvl="1">
              <a:buClr>
                <a:schemeClr val="accent2">
                  <a:lumMod val="50000"/>
                </a:schemeClr>
              </a:buClr>
              <a:buFont typeface="Arial" pitchFamily="34" charset="0"/>
              <a:buChar char="•"/>
            </a:pPr>
            <a:r>
              <a:rPr lang="en-US" sz="1600" dirty="0"/>
              <a:t>School Library Journal</a:t>
            </a:r>
          </a:p>
          <a:p>
            <a:pPr lvl="1">
              <a:buClr>
                <a:schemeClr val="accent2">
                  <a:lumMod val="50000"/>
                </a:schemeClr>
              </a:buClr>
              <a:buFont typeface="Arial" pitchFamily="34" charset="0"/>
              <a:buChar char="•"/>
            </a:pPr>
            <a:r>
              <a:rPr lang="en-US" sz="1600" dirty="0"/>
              <a:t>Horn Book Magazine</a:t>
            </a:r>
          </a:p>
          <a:p>
            <a:pPr lvl="1">
              <a:buClr>
                <a:schemeClr val="accent2">
                  <a:lumMod val="50000"/>
                </a:schemeClr>
              </a:buClr>
              <a:buFont typeface="Arial" pitchFamily="34" charset="0"/>
              <a:buChar char="•"/>
            </a:pPr>
            <a:r>
              <a:rPr lang="en-US" sz="1600" dirty="0" err="1"/>
              <a:t>BookList</a:t>
            </a:r>
            <a:endParaRPr lang="en-US" sz="1600" dirty="0"/>
          </a:p>
          <a:p>
            <a:pPr lvl="1">
              <a:buClr>
                <a:schemeClr val="accent2">
                  <a:lumMod val="50000"/>
                </a:schemeClr>
              </a:buClr>
              <a:buFont typeface="Arial" pitchFamily="34" charset="0"/>
              <a:buChar char="•"/>
            </a:pPr>
            <a:r>
              <a:rPr lang="en-US" sz="1600" dirty="0"/>
              <a:t>Etc. (We choose different options for each book depending on the genre, age range, etc.)</a:t>
            </a:r>
          </a:p>
          <a:p>
            <a:pPr>
              <a:buClr>
                <a:schemeClr val="accent2">
                  <a:lumMod val="50000"/>
                </a:schemeClr>
              </a:buClr>
              <a:buFont typeface="Arial" pitchFamily="34" charset="0"/>
              <a:buChar char="•"/>
            </a:pPr>
            <a:r>
              <a:rPr lang="en-US" sz="1800" dirty="0"/>
              <a:t>A copy of the ARC is sent to the author and ARCs are made available for purchase by the author for your marketing and early review efforts    </a:t>
            </a:r>
          </a:p>
          <a:p>
            <a:pPr lvl="1">
              <a:buClr>
                <a:schemeClr val="accent2">
                  <a:lumMod val="50000"/>
                </a:schemeClr>
              </a:buClr>
              <a:buFont typeface="Arial" pitchFamily="34" charset="0"/>
              <a:buChar char="•"/>
            </a:pPr>
            <a:endParaRPr lang="en-US" sz="3000" dirty="0"/>
          </a:p>
          <a:p>
            <a:pPr lvl="0">
              <a:buClr>
                <a:schemeClr val="accent2">
                  <a:lumMod val="50000"/>
                </a:schemeClr>
              </a:buClr>
              <a:buFont typeface="Arial" pitchFamily="34" charset="0"/>
              <a:buChar char="•"/>
            </a:pPr>
            <a:endParaRPr lang="en-US" sz="3200" dirty="0"/>
          </a:p>
          <a:p>
            <a:endParaRPr lang="en-US" dirty="0"/>
          </a:p>
        </p:txBody>
      </p:sp>
    </p:spTree>
    <p:extLst>
      <p:ext uri="{BB962C8B-B14F-4D97-AF65-F5344CB8AC3E}">
        <p14:creationId xmlns:p14="http://schemas.microsoft.com/office/powerpoint/2010/main" val="2839519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A824-A7AB-4017-B01B-52848AC013B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02CDBF5-A678-48B9-BCF9-1AD9682F08A5}"/>
              </a:ext>
            </a:extLst>
          </p:cNvPr>
          <p:cNvPicPr>
            <a:picLocks noGrp="1" noChangeAspect="1"/>
          </p:cNvPicPr>
          <p:nvPr>
            <p:ph idx="1"/>
          </p:nvPr>
        </p:nvPicPr>
        <p:blipFill>
          <a:blip r:embed="rId2"/>
          <a:stretch>
            <a:fillRect/>
          </a:stretch>
        </p:blipFill>
        <p:spPr>
          <a:xfrm>
            <a:off x="152400" y="1010970"/>
            <a:ext cx="9235722" cy="5313629"/>
          </a:xfrm>
          <a:prstGeom prst="rect">
            <a:avLst/>
          </a:prstGeom>
        </p:spPr>
      </p:pic>
    </p:spTree>
    <p:extLst>
      <p:ext uri="{BB962C8B-B14F-4D97-AF65-F5344CB8AC3E}">
        <p14:creationId xmlns:p14="http://schemas.microsoft.com/office/powerpoint/2010/main" val="1221363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666666"/>
      </a:dk2>
      <a:lt2>
        <a:srgbClr val="D2D2D2"/>
      </a:lt2>
      <a:accent1>
        <a:srgbClr val="FF388C"/>
      </a:accent1>
      <a:accent2>
        <a:srgbClr val="E40059"/>
      </a:accent2>
      <a:accent3>
        <a:srgbClr val="FFFFFF"/>
      </a:accent3>
      <a:accent4>
        <a:srgbClr val="68007F"/>
      </a:accent4>
      <a:accent5>
        <a:srgbClr val="005BD3"/>
      </a:accent5>
      <a:accent6>
        <a:srgbClr val="00349E"/>
      </a:accent6>
      <a:hlink>
        <a:srgbClr val="17BBFD"/>
      </a:hlink>
      <a:folHlink>
        <a:srgbClr val="751D5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19590</TotalTime>
  <Words>2505</Words>
  <Application>Microsoft Office PowerPoint</Application>
  <PresentationFormat>On-screen Show (4:3)</PresentationFormat>
  <Paragraphs>247</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Cambria</vt:lpstr>
      <vt:lpstr>Constantia</vt:lpstr>
      <vt:lpstr>Courier New</vt:lpstr>
      <vt:lpstr>Wingdings</vt:lpstr>
      <vt:lpstr>Wingdings 2</vt:lpstr>
      <vt:lpstr>Flow</vt:lpstr>
      <vt:lpstr>What We Do To Market and Sell Your Print Books and How You Can Tag on to Those Efforts</vt:lpstr>
      <vt:lpstr>Print Distribution – What We Do  </vt:lpstr>
      <vt:lpstr> </vt:lpstr>
      <vt:lpstr>PowerPoint Presentation</vt:lpstr>
      <vt:lpstr>Print Distribution – What You Can Do </vt:lpstr>
      <vt:lpstr>Print Representation to U.K Bookstores - What We Do </vt:lpstr>
      <vt:lpstr>Print Representation to U.K Bookstores - What You Can Do  </vt:lpstr>
      <vt:lpstr>ARCs (Advance Review Copies) </vt:lpstr>
      <vt:lpstr>PowerPoint Presentation</vt:lpstr>
      <vt:lpstr>ARCs– What You Can Do </vt:lpstr>
      <vt:lpstr>Reviews – What We Do With Them </vt:lpstr>
      <vt:lpstr>PowerPoint Presentation</vt:lpstr>
      <vt:lpstr>PowerPoint Presentation</vt:lpstr>
      <vt:lpstr>Reviews – What You Can Do With Them </vt:lpstr>
      <vt:lpstr>PowerPoint Presentation</vt:lpstr>
      <vt:lpstr>Social Media </vt:lpstr>
      <vt:lpstr>PowerPoint Presentation</vt:lpstr>
      <vt:lpstr>PowerPoint Presentation</vt:lpstr>
      <vt:lpstr>Social Media –What You Can Do  </vt:lpstr>
      <vt:lpstr>PowerPoint Presentation</vt:lpstr>
      <vt:lpstr>Newsletters</vt:lpstr>
      <vt:lpstr>Examples from our Author Newsletter</vt:lpstr>
      <vt:lpstr>Newsletter – What You Can Do</vt:lpstr>
      <vt:lpstr>Promotions Through IPG</vt:lpstr>
      <vt:lpstr>Promotions Through IPG – What You Can Do </vt:lpstr>
      <vt:lpstr>Advertising and Marketing in General </vt:lpstr>
      <vt:lpstr>Advertising and Marketing– What You Can Do </vt:lpstr>
      <vt:lpstr>Book Shows</vt:lpstr>
      <vt:lpstr>Book Shows – What You Can Do</vt:lpstr>
      <vt:lpstr>Foreign Rights and Screen Play Options</vt:lpstr>
      <vt:lpstr>Foreign Rights and Screen Play Options – what you can do</vt:lpstr>
      <vt:lpstr>Thanks for joining us!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&amp; Marc</dc:creator>
  <cp:lastModifiedBy>Terri Leidich</cp:lastModifiedBy>
  <cp:revision>686</cp:revision>
  <cp:lastPrinted>2017-12-05T22:23:51Z</cp:lastPrinted>
  <dcterms:created xsi:type="dcterms:W3CDTF">2013-04-11T21:57:35Z</dcterms:created>
  <dcterms:modified xsi:type="dcterms:W3CDTF">2020-01-18T16:46:54Z</dcterms:modified>
</cp:coreProperties>
</file>