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notesMasterIdLst>
    <p:notesMasterId r:id="rId29"/>
  </p:notesMasterIdLst>
  <p:sldIdLst>
    <p:sldId id="256" r:id="rId3"/>
    <p:sldId id="327" r:id="rId4"/>
    <p:sldId id="435" r:id="rId5"/>
    <p:sldId id="344" r:id="rId6"/>
    <p:sldId id="406" r:id="rId7"/>
    <p:sldId id="436" r:id="rId8"/>
    <p:sldId id="413" r:id="rId9"/>
    <p:sldId id="414" r:id="rId10"/>
    <p:sldId id="437" r:id="rId11"/>
    <p:sldId id="412" r:id="rId12"/>
    <p:sldId id="391" r:id="rId13"/>
    <p:sldId id="439" r:id="rId14"/>
    <p:sldId id="438" r:id="rId15"/>
    <p:sldId id="415" r:id="rId16"/>
    <p:sldId id="440" r:id="rId17"/>
    <p:sldId id="441" r:id="rId18"/>
    <p:sldId id="442" r:id="rId19"/>
    <p:sldId id="444" r:id="rId20"/>
    <p:sldId id="443" r:id="rId21"/>
    <p:sldId id="445" r:id="rId22"/>
    <p:sldId id="446" r:id="rId23"/>
    <p:sldId id="447" r:id="rId24"/>
    <p:sldId id="448" r:id="rId25"/>
    <p:sldId id="449" r:id="rId26"/>
    <p:sldId id="450" r:id="rId27"/>
    <p:sldId id="266"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48"/>
    <a:srgbClr val="BF3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4712" autoAdjust="0"/>
  </p:normalViewPr>
  <p:slideViewPr>
    <p:cSldViewPr>
      <p:cViewPr varScale="1">
        <p:scale>
          <a:sx n="115" d="100"/>
          <a:sy n="115" d="100"/>
        </p:scale>
        <p:origin x="1296" y="96"/>
      </p:cViewPr>
      <p:guideLst>
        <p:guide orient="horz" pos="2160"/>
        <p:guide pos="2880"/>
      </p:guideLst>
    </p:cSldViewPr>
  </p:slideViewPr>
  <p:outlineViewPr>
    <p:cViewPr>
      <p:scale>
        <a:sx n="33" d="100"/>
        <a:sy n="33" d="100"/>
      </p:scale>
      <p:origin x="0" y="-369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3" y="0"/>
            <a:ext cx="3077740" cy="469423"/>
          </a:xfrm>
          <a:prstGeom prst="rect">
            <a:avLst/>
          </a:prstGeom>
        </p:spPr>
        <p:txBody>
          <a:bodyPr vert="horz" lIns="93342" tIns="46671" rIns="93342" bIns="46671" rtlCol="0"/>
          <a:lstStyle>
            <a:lvl1pPr algn="r">
              <a:defRPr sz="1200"/>
            </a:lvl1pPr>
          </a:lstStyle>
          <a:p>
            <a:fld id="{9EF8FD45-2721-4728-B638-90B9C2D7E270}" type="datetimeFigureOut">
              <a:rPr lang="en-US" smtClean="0"/>
              <a:pPr/>
              <a:t>4/18/2020</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3"/>
          </a:xfrm>
          <a:prstGeom prst="rect">
            <a:avLst/>
          </a:prstGeom>
        </p:spPr>
        <p:txBody>
          <a:bodyPr vert="horz" lIns="93342" tIns="46671" rIns="93342" bIns="46671" rtlCol="0" anchor="b"/>
          <a:lstStyle>
            <a:lvl1pPr algn="r">
              <a:defRPr sz="1200"/>
            </a:lvl1pPr>
          </a:lstStyle>
          <a:p>
            <a:fld id="{3561CE56-D96B-41DA-9E11-BA5D57E9E4C4}" type="slidenum">
              <a:rPr lang="en-US" smtClean="0"/>
              <a:pPr/>
              <a:t>‹#›</a:t>
            </a:fld>
            <a:endParaRPr lang="en-US"/>
          </a:p>
        </p:txBody>
      </p:sp>
    </p:spTree>
    <p:extLst>
      <p:ext uri="{BB962C8B-B14F-4D97-AF65-F5344CB8AC3E}">
        <p14:creationId xmlns:p14="http://schemas.microsoft.com/office/powerpoint/2010/main"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A25C68F-927A-403E-ADDD-C3E0B63AE54B}" type="datetimeFigureOut">
              <a:rPr lang="en-US" smtClean="0"/>
              <a:pPr/>
              <a:t>4/18/2020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230EA-E214-4DE5-AE07-46032FA8277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CC4671-66E1-44AF-AEF9-FFE39DDB3F0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317024-D6B5-482A-B6E9-C85285B7294D}"/>
              </a:ext>
            </a:extLst>
          </p:cNvPr>
          <p:cNvSpPr>
            <a:spLocks noGrp="1"/>
          </p:cNvSpPr>
          <p:nvPr>
            <p:ph type="dt" sz="half" idx="10"/>
          </p:nvPr>
        </p:nvSpPr>
        <p:spPr/>
        <p:txBody>
          <a:bodyPr/>
          <a:lstStyle/>
          <a:p>
            <a:fld id="{3147A789-2059-4FB6-8393-6F894D673765}" type="datetimeFigureOut">
              <a:rPr lang="en-US" smtClean="0"/>
              <a:t>4/18/2020</a:t>
            </a:fld>
            <a:endParaRPr lang="en-US"/>
          </a:p>
        </p:txBody>
      </p:sp>
      <p:sp>
        <p:nvSpPr>
          <p:cNvPr id="5" name="Footer Placeholder 4">
            <a:extLst>
              <a:ext uri="{FF2B5EF4-FFF2-40B4-BE49-F238E27FC236}">
                <a16:creationId xmlns:a16="http://schemas.microsoft.com/office/drawing/2014/main" id="{B047A4D0-E232-4782-B4EF-270F78EA3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210D4C-B3C4-4E2A-8680-3007D4A0136E}"/>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1784287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5EEB-C67D-449A-983B-6B8AFB500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1F447-0A52-4700-AD36-00A9BFB0E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DC3B7-1871-4008-BBA7-C732FBE32334}"/>
              </a:ext>
            </a:extLst>
          </p:cNvPr>
          <p:cNvSpPr>
            <a:spLocks noGrp="1"/>
          </p:cNvSpPr>
          <p:nvPr>
            <p:ph type="dt" sz="half" idx="10"/>
          </p:nvPr>
        </p:nvSpPr>
        <p:spPr/>
        <p:txBody>
          <a:bodyPr/>
          <a:lstStyle/>
          <a:p>
            <a:fld id="{3147A789-2059-4FB6-8393-6F894D673765}" type="datetimeFigureOut">
              <a:rPr lang="en-US" smtClean="0"/>
              <a:t>4/18/2020</a:t>
            </a:fld>
            <a:endParaRPr lang="en-US"/>
          </a:p>
        </p:txBody>
      </p:sp>
      <p:sp>
        <p:nvSpPr>
          <p:cNvPr id="5" name="Footer Placeholder 4">
            <a:extLst>
              <a:ext uri="{FF2B5EF4-FFF2-40B4-BE49-F238E27FC236}">
                <a16:creationId xmlns:a16="http://schemas.microsoft.com/office/drawing/2014/main" id="{25EECD55-11AE-4915-9A79-6402A704F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4917A-AD96-46CB-B3E9-7823E75F313A}"/>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2544180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FAF2C-D8DA-4F29-91B0-43B98CF2D59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0EF9C5-51D9-42B1-91B7-55F7643AF6A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3C48A0-69CB-4D56-B8BA-469E6C89A055}"/>
              </a:ext>
            </a:extLst>
          </p:cNvPr>
          <p:cNvSpPr>
            <a:spLocks noGrp="1"/>
          </p:cNvSpPr>
          <p:nvPr>
            <p:ph type="dt" sz="half" idx="10"/>
          </p:nvPr>
        </p:nvSpPr>
        <p:spPr/>
        <p:txBody>
          <a:bodyPr/>
          <a:lstStyle/>
          <a:p>
            <a:fld id="{3147A789-2059-4FB6-8393-6F894D673765}" type="datetimeFigureOut">
              <a:rPr lang="en-US" smtClean="0"/>
              <a:t>4/18/2020</a:t>
            </a:fld>
            <a:endParaRPr lang="en-US"/>
          </a:p>
        </p:txBody>
      </p:sp>
      <p:sp>
        <p:nvSpPr>
          <p:cNvPr id="5" name="Footer Placeholder 4">
            <a:extLst>
              <a:ext uri="{FF2B5EF4-FFF2-40B4-BE49-F238E27FC236}">
                <a16:creationId xmlns:a16="http://schemas.microsoft.com/office/drawing/2014/main" id="{7AFD4AB7-7993-4513-A02C-7D668F667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1E179-BA12-4043-B97F-7E62DA583296}"/>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1626008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75A3-6A18-469C-8916-221C07D3D2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8D2A1E-C9D2-41ED-8BED-F2CE42E452FE}"/>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75427-F55F-44B4-9709-08EBD169138D}"/>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DCE89F-CE1D-44B1-A5F3-2A3F6C10342F}"/>
              </a:ext>
            </a:extLst>
          </p:cNvPr>
          <p:cNvSpPr>
            <a:spLocks noGrp="1"/>
          </p:cNvSpPr>
          <p:nvPr>
            <p:ph type="dt" sz="half" idx="10"/>
          </p:nvPr>
        </p:nvSpPr>
        <p:spPr/>
        <p:txBody>
          <a:bodyPr/>
          <a:lstStyle/>
          <a:p>
            <a:fld id="{3147A789-2059-4FB6-8393-6F894D673765}" type="datetimeFigureOut">
              <a:rPr lang="en-US" smtClean="0"/>
              <a:t>4/18/2020</a:t>
            </a:fld>
            <a:endParaRPr lang="en-US"/>
          </a:p>
        </p:txBody>
      </p:sp>
      <p:sp>
        <p:nvSpPr>
          <p:cNvPr id="6" name="Footer Placeholder 5">
            <a:extLst>
              <a:ext uri="{FF2B5EF4-FFF2-40B4-BE49-F238E27FC236}">
                <a16:creationId xmlns:a16="http://schemas.microsoft.com/office/drawing/2014/main" id="{CF187127-C2B1-42E6-9CCF-FEE50819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841AA-DB6F-4BA0-8306-CF143E017EEB}"/>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125365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70C3-6324-41E1-82F1-6CFBDD3896C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0B6E2B-029F-4BD6-8391-00C541E5A0C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8D6F71-000F-4405-A740-D7517987F59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1EB8A-0181-4C4B-A324-35BFCE93240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7578A6-635D-440C-9B3E-08E06FCAEE9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64EBFA-0AB2-47C0-854E-779F25CD8B97}"/>
              </a:ext>
            </a:extLst>
          </p:cNvPr>
          <p:cNvSpPr>
            <a:spLocks noGrp="1"/>
          </p:cNvSpPr>
          <p:nvPr>
            <p:ph type="dt" sz="half" idx="10"/>
          </p:nvPr>
        </p:nvSpPr>
        <p:spPr/>
        <p:txBody>
          <a:bodyPr/>
          <a:lstStyle/>
          <a:p>
            <a:fld id="{3147A789-2059-4FB6-8393-6F894D673765}" type="datetimeFigureOut">
              <a:rPr lang="en-US" smtClean="0"/>
              <a:t>4/18/2020</a:t>
            </a:fld>
            <a:endParaRPr lang="en-US"/>
          </a:p>
        </p:txBody>
      </p:sp>
      <p:sp>
        <p:nvSpPr>
          <p:cNvPr id="8" name="Footer Placeholder 7">
            <a:extLst>
              <a:ext uri="{FF2B5EF4-FFF2-40B4-BE49-F238E27FC236}">
                <a16:creationId xmlns:a16="http://schemas.microsoft.com/office/drawing/2014/main" id="{EE9B1247-B80C-45E0-AD68-BE1FE781AD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4AD60E-815F-438E-BFF6-85D088DBC4E4}"/>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2579258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3762-4880-4CC1-90B1-FB424DE6F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CE88E9-D60A-4AAC-A74B-5BC3484C2AF9}"/>
              </a:ext>
            </a:extLst>
          </p:cNvPr>
          <p:cNvSpPr>
            <a:spLocks noGrp="1"/>
          </p:cNvSpPr>
          <p:nvPr>
            <p:ph type="dt" sz="half" idx="10"/>
          </p:nvPr>
        </p:nvSpPr>
        <p:spPr/>
        <p:txBody>
          <a:bodyPr/>
          <a:lstStyle/>
          <a:p>
            <a:fld id="{3147A789-2059-4FB6-8393-6F894D673765}" type="datetimeFigureOut">
              <a:rPr lang="en-US" smtClean="0"/>
              <a:t>4/18/2020</a:t>
            </a:fld>
            <a:endParaRPr lang="en-US"/>
          </a:p>
        </p:txBody>
      </p:sp>
      <p:sp>
        <p:nvSpPr>
          <p:cNvPr id="4" name="Footer Placeholder 3">
            <a:extLst>
              <a:ext uri="{FF2B5EF4-FFF2-40B4-BE49-F238E27FC236}">
                <a16:creationId xmlns:a16="http://schemas.microsoft.com/office/drawing/2014/main" id="{BC3B00FE-B4AB-48FC-AE48-09A99D0B6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2F4874-B6E9-4598-84AB-D367CACA66CE}"/>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1787424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F50F09-3A19-4A1F-95FE-77C67DD5D3A8}"/>
              </a:ext>
            </a:extLst>
          </p:cNvPr>
          <p:cNvSpPr>
            <a:spLocks noGrp="1"/>
          </p:cNvSpPr>
          <p:nvPr>
            <p:ph type="dt" sz="half" idx="10"/>
          </p:nvPr>
        </p:nvSpPr>
        <p:spPr/>
        <p:txBody>
          <a:bodyPr/>
          <a:lstStyle/>
          <a:p>
            <a:fld id="{3147A789-2059-4FB6-8393-6F894D673765}" type="datetimeFigureOut">
              <a:rPr lang="en-US" smtClean="0"/>
              <a:t>4/18/2020</a:t>
            </a:fld>
            <a:endParaRPr lang="en-US"/>
          </a:p>
        </p:txBody>
      </p:sp>
      <p:sp>
        <p:nvSpPr>
          <p:cNvPr id="3" name="Footer Placeholder 2">
            <a:extLst>
              <a:ext uri="{FF2B5EF4-FFF2-40B4-BE49-F238E27FC236}">
                <a16:creationId xmlns:a16="http://schemas.microsoft.com/office/drawing/2014/main" id="{670CE870-8DFC-454D-8CFC-8170491B1D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BE24EB-57DF-4C61-ADAF-E5EF1525EA4B}"/>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1871986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F1E1-2245-4902-940D-431BF29775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D5B441-6347-4521-B1FC-A00EC2E0CC8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A929FF-5961-4C0C-B0CF-96AAEFDCFF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C03F22-A04B-4582-AEDC-D793A3F2AD89}"/>
              </a:ext>
            </a:extLst>
          </p:cNvPr>
          <p:cNvSpPr>
            <a:spLocks noGrp="1"/>
          </p:cNvSpPr>
          <p:nvPr>
            <p:ph type="dt" sz="half" idx="10"/>
          </p:nvPr>
        </p:nvSpPr>
        <p:spPr/>
        <p:txBody>
          <a:bodyPr/>
          <a:lstStyle/>
          <a:p>
            <a:fld id="{3147A789-2059-4FB6-8393-6F894D673765}" type="datetimeFigureOut">
              <a:rPr lang="en-US" smtClean="0"/>
              <a:t>4/18/2020</a:t>
            </a:fld>
            <a:endParaRPr lang="en-US"/>
          </a:p>
        </p:txBody>
      </p:sp>
      <p:sp>
        <p:nvSpPr>
          <p:cNvPr id="6" name="Footer Placeholder 5">
            <a:extLst>
              <a:ext uri="{FF2B5EF4-FFF2-40B4-BE49-F238E27FC236}">
                <a16:creationId xmlns:a16="http://schemas.microsoft.com/office/drawing/2014/main" id="{766AE621-ABD1-4816-A82A-E4E07E349E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F9C339-6B47-4F92-9324-116CC4B6E001}"/>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422568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1252F-3828-4808-80C0-3E7163EBF4F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F62F60-D5CE-4781-B362-CD5F81126C7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DBB99E-BE2F-4B44-9FBF-646CFC6C654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29BEAF-4BDA-4CDC-9490-70E9BA22DA99}"/>
              </a:ext>
            </a:extLst>
          </p:cNvPr>
          <p:cNvSpPr>
            <a:spLocks noGrp="1"/>
          </p:cNvSpPr>
          <p:nvPr>
            <p:ph type="dt" sz="half" idx="10"/>
          </p:nvPr>
        </p:nvSpPr>
        <p:spPr/>
        <p:txBody>
          <a:bodyPr/>
          <a:lstStyle/>
          <a:p>
            <a:fld id="{3147A789-2059-4FB6-8393-6F894D673765}" type="datetimeFigureOut">
              <a:rPr lang="en-US" smtClean="0"/>
              <a:t>4/18/2020</a:t>
            </a:fld>
            <a:endParaRPr lang="en-US"/>
          </a:p>
        </p:txBody>
      </p:sp>
      <p:sp>
        <p:nvSpPr>
          <p:cNvPr id="6" name="Footer Placeholder 5">
            <a:extLst>
              <a:ext uri="{FF2B5EF4-FFF2-40B4-BE49-F238E27FC236}">
                <a16:creationId xmlns:a16="http://schemas.microsoft.com/office/drawing/2014/main" id="{FA2FA505-D329-4419-9783-9F0224326D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5E36B5-1AF3-45A4-AB30-68AFA0C044DD}"/>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993991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457C7-4EEF-4B4F-BA37-D07ECE1F59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4E9A68-DB72-4C45-963A-84847B8FBE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DDF93-483C-4314-B4CF-0E1C2823D5F5}"/>
              </a:ext>
            </a:extLst>
          </p:cNvPr>
          <p:cNvSpPr>
            <a:spLocks noGrp="1"/>
          </p:cNvSpPr>
          <p:nvPr>
            <p:ph type="dt" sz="half" idx="10"/>
          </p:nvPr>
        </p:nvSpPr>
        <p:spPr/>
        <p:txBody>
          <a:bodyPr/>
          <a:lstStyle/>
          <a:p>
            <a:fld id="{3147A789-2059-4FB6-8393-6F894D673765}" type="datetimeFigureOut">
              <a:rPr lang="en-US" smtClean="0"/>
              <a:t>4/18/2020</a:t>
            </a:fld>
            <a:endParaRPr lang="en-US"/>
          </a:p>
        </p:txBody>
      </p:sp>
      <p:sp>
        <p:nvSpPr>
          <p:cNvPr id="5" name="Footer Placeholder 4">
            <a:extLst>
              <a:ext uri="{FF2B5EF4-FFF2-40B4-BE49-F238E27FC236}">
                <a16:creationId xmlns:a16="http://schemas.microsoft.com/office/drawing/2014/main" id="{5719A087-5DE3-42B1-BC57-178B79DDF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FD0631-60BE-4932-8080-001873AFF4F3}"/>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1222380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F3676F-D7B1-4A46-BA49-844363EF60F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EE630F-72B8-481B-AF00-CE295556BD9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22F2A-72C3-4134-AC89-F674AEABB775}"/>
              </a:ext>
            </a:extLst>
          </p:cNvPr>
          <p:cNvSpPr>
            <a:spLocks noGrp="1"/>
          </p:cNvSpPr>
          <p:nvPr>
            <p:ph type="dt" sz="half" idx="10"/>
          </p:nvPr>
        </p:nvSpPr>
        <p:spPr/>
        <p:txBody>
          <a:bodyPr/>
          <a:lstStyle/>
          <a:p>
            <a:fld id="{3147A789-2059-4FB6-8393-6F894D673765}" type="datetimeFigureOut">
              <a:rPr lang="en-US" smtClean="0"/>
              <a:t>4/18/2020</a:t>
            </a:fld>
            <a:endParaRPr lang="en-US"/>
          </a:p>
        </p:txBody>
      </p:sp>
      <p:sp>
        <p:nvSpPr>
          <p:cNvPr id="5" name="Footer Placeholder 4">
            <a:extLst>
              <a:ext uri="{FF2B5EF4-FFF2-40B4-BE49-F238E27FC236}">
                <a16:creationId xmlns:a16="http://schemas.microsoft.com/office/drawing/2014/main" id="{0A2F8CD0-8E6D-4196-A698-AF33D501C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780CB-A455-481D-970F-7FC0D64C170D}"/>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332734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25C68F-927A-403E-ADDD-C3E0B63AE54B}" type="datetimeFigureOut">
              <a:rPr lang="en-US" smtClean="0"/>
              <a:pPr/>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4/18/2020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D5323F-A788-40EB-AA9B-3EC411ADE8C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EB67E4-5F03-4BBC-B611-A600F2EE79E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087F8-AF2F-4AAD-B961-B86B856741F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7A789-2059-4FB6-8393-6F894D673765}" type="datetimeFigureOut">
              <a:rPr lang="en-US" smtClean="0"/>
              <a:t>4/18/2020</a:t>
            </a:fld>
            <a:endParaRPr lang="en-US"/>
          </a:p>
        </p:txBody>
      </p:sp>
      <p:sp>
        <p:nvSpPr>
          <p:cNvPr id="5" name="Footer Placeholder 4">
            <a:extLst>
              <a:ext uri="{FF2B5EF4-FFF2-40B4-BE49-F238E27FC236}">
                <a16:creationId xmlns:a16="http://schemas.microsoft.com/office/drawing/2014/main" id="{4D91D7DC-B91E-4CA1-AB2E-5D853149ECE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DDB6A5-C28D-4B7D-9859-08F0B1A498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03F35-B525-40F4-859E-54152F61B4BD}" type="slidenum">
              <a:rPr lang="en-US" smtClean="0"/>
              <a:t>‹#›</a:t>
            </a:fld>
            <a:endParaRPr lang="en-US"/>
          </a:p>
        </p:txBody>
      </p:sp>
    </p:spTree>
    <p:extLst>
      <p:ext uri="{BB962C8B-B14F-4D97-AF65-F5344CB8AC3E}">
        <p14:creationId xmlns:p14="http://schemas.microsoft.com/office/powerpoint/2010/main" val="23742630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bookbub.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pgbook.us11.list-manage.com/track/click?u=0adb1ab50c4772f074b111843&amp;id=e3fa6ee2df&amp;e=329cf0ed9b"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a:solidFill>
                  <a:schemeClr val="accent5">
                    <a:lumMod val="20000"/>
                    <a:lumOff val="80000"/>
                  </a:schemeClr>
                </a:solidFill>
              </a:rPr>
              <a:t>Saturday, April 18, 2020</a:t>
            </a:r>
          </a:p>
          <a:p>
            <a:pPr algn="ctr"/>
            <a:r>
              <a:rPr lang="en-US" dirty="0">
                <a:solidFill>
                  <a:schemeClr val="accent5">
                    <a:lumMod val="20000"/>
                    <a:lumOff val="80000"/>
                  </a:schemeClr>
                </a:solidFill>
              </a:rPr>
              <a:t>Noon -  ET</a:t>
            </a:r>
          </a:p>
        </p:txBody>
      </p:sp>
      <p:sp>
        <p:nvSpPr>
          <p:cNvPr id="5" name="Rectangle 4"/>
          <p:cNvSpPr/>
          <p:nvPr/>
        </p:nvSpPr>
        <p:spPr>
          <a:xfrm>
            <a:off x="-762000" y="9906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stretch>
            <a:fillRect/>
          </a:stretch>
        </p:blipFill>
        <p:spPr>
          <a:xfrm>
            <a:off x="2667000" y="1828800"/>
            <a:ext cx="3471881" cy="1972147"/>
          </a:xfrm>
          <a:prstGeom prst="rect">
            <a:avLst/>
          </a:prstGeom>
        </p:spPr>
      </p:pic>
      <p:sp>
        <p:nvSpPr>
          <p:cNvPr id="2" name="Title 1"/>
          <p:cNvSpPr>
            <a:spLocks noGrp="1"/>
          </p:cNvSpPr>
          <p:nvPr>
            <p:ph type="ctrTitle"/>
          </p:nvPr>
        </p:nvSpPr>
        <p:spPr>
          <a:xfrm>
            <a:off x="758952" y="3733800"/>
            <a:ext cx="7851648" cy="1828800"/>
          </a:xfrm>
        </p:spPr>
        <p:txBody>
          <a:bodyPr>
            <a:noAutofit/>
          </a:bodyPr>
          <a:lstStyle/>
          <a:p>
            <a:pPr algn="ctr"/>
            <a:r>
              <a:rPr lang="en-US" sz="3600" dirty="0">
                <a:solidFill>
                  <a:schemeClr val="bg1">
                    <a:lumMod val="50000"/>
                    <a:lumOff val="50000"/>
                  </a:schemeClr>
                </a:solidFill>
                <a:latin typeface="Cambria" pitchFamily="18" charset="0"/>
              </a:rPr>
              <a:t>What We Do To Market and Sell Your eBooks and How You Can Tag on to Those Efforts</a:t>
            </a: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a:solidFill>
                  <a:srgbClr val="9F3748"/>
                </a:solidFill>
                <a:latin typeface="Cambria" pitchFamily="18" charset="0"/>
              </a:rPr>
              <a:t>Welcome! </a:t>
            </a:r>
          </a:p>
        </p:txBody>
      </p:sp>
    </p:spTree>
    <p:extLst>
      <p:ext uri="{BB962C8B-B14F-4D97-AF65-F5344CB8AC3E}">
        <p14:creationId xmlns:p14="http://schemas.microsoft.com/office/powerpoint/2010/main" val="324859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1BC6F84-FDF4-6743-B06B-1EF84FE3AC13}"/>
              </a:ext>
            </a:extLst>
          </p:cNvPr>
          <p:cNvSpPr>
            <a:spLocks noGrp="1"/>
          </p:cNvSpPr>
          <p:nvPr>
            <p:ph idx="1"/>
          </p:nvPr>
        </p:nvSpPr>
        <p:spPr>
          <a:xfrm flipH="1">
            <a:off x="1676400" y="4419600"/>
            <a:ext cx="533400" cy="381000"/>
          </a:xfrm>
        </p:spPr>
        <p:txBody>
          <a:bodyPr>
            <a:normAutofit fontScale="85000" lnSpcReduction="20000"/>
          </a:bodyPr>
          <a:lstStyle/>
          <a:p>
            <a:pPr marL="0" indent="0">
              <a:buNone/>
            </a:pPr>
            <a:endParaRPr lang="en-US" dirty="0"/>
          </a:p>
        </p:txBody>
      </p:sp>
      <p:sp>
        <p:nvSpPr>
          <p:cNvPr id="2" name="Title 1">
            <a:extLst>
              <a:ext uri="{FF2B5EF4-FFF2-40B4-BE49-F238E27FC236}">
                <a16:creationId xmlns:a16="http://schemas.microsoft.com/office/drawing/2014/main" id="{B06AA95C-5FB9-4138-A918-66911D560377}"/>
              </a:ext>
            </a:extLst>
          </p:cNvPr>
          <p:cNvSpPr>
            <a:spLocks noGrp="1"/>
          </p:cNvSpPr>
          <p:nvPr>
            <p:ph type="title"/>
          </p:nvPr>
        </p:nvSpPr>
        <p:spPr>
          <a:xfrm>
            <a:off x="1219200" y="704088"/>
            <a:ext cx="5715000" cy="1143000"/>
          </a:xfrm>
        </p:spPr>
        <p:txBody>
          <a:bodyPr/>
          <a:lstStyle/>
          <a:p>
            <a:endParaRPr lang="en-US" dirty="0"/>
          </a:p>
        </p:txBody>
      </p:sp>
      <p:pic>
        <p:nvPicPr>
          <p:cNvPr id="5" name="Picture 4">
            <a:extLst>
              <a:ext uri="{FF2B5EF4-FFF2-40B4-BE49-F238E27FC236}">
                <a16:creationId xmlns:a16="http://schemas.microsoft.com/office/drawing/2014/main" id="{5ED9A6C4-DD92-4A03-ACB8-C17B3FAD0112}"/>
              </a:ext>
            </a:extLst>
          </p:cNvPr>
          <p:cNvPicPr>
            <a:picLocks noChangeAspect="1"/>
          </p:cNvPicPr>
          <p:nvPr/>
        </p:nvPicPr>
        <p:blipFill rotWithShape="1">
          <a:blip r:embed="rId2"/>
          <a:srcRect t="7407" r="38333" b="3704"/>
          <a:stretch/>
        </p:blipFill>
        <p:spPr>
          <a:xfrm>
            <a:off x="609600" y="304800"/>
            <a:ext cx="7772400" cy="6301946"/>
          </a:xfrm>
          <a:prstGeom prst="rect">
            <a:avLst/>
          </a:prstGeom>
        </p:spPr>
      </p:pic>
    </p:spTree>
    <p:extLst>
      <p:ext uri="{BB962C8B-B14F-4D97-AF65-F5344CB8AC3E}">
        <p14:creationId xmlns:p14="http://schemas.microsoft.com/office/powerpoint/2010/main" val="966905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991" y="609600"/>
            <a:ext cx="8229600" cy="609600"/>
          </a:xfrm>
        </p:spPr>
        <p:txBody>
          <a:bodyPr>
            <a:normAutofit fontScale="90000"/>
          </a:bodyPr>
          <a:lstStyle/>
          <a:p>
            <a:r>
              <a:rPr lang="en-US" sz="3600" b="1" dirty="0"/>
              <a:t>Social Media for marketing eBooks–What we do</a:t>
            </a:r>
          </a:p>
        </p:txBody>
      </p:sp>
      <p:sp>
        <p:nvSpPr>
          <p:cNvPr id="3" name="Content Placeholder 2"/>
          <p:cNvSpPr>
            <a:spLocks noGrp="1"/>
          </p:cNvSpPr>
          <p:nvPr>
            <p:ph idx="1"/>
          </p:nvPr>
        </p:nvSpPr>
        <p:spPr>
          <a:xfrm>
            <a:off x="152400" y="1219200"/>
            <a:ext cx="8763000" cy="5486400"/>
          </a:xfrm>
        </p:spPr>
        <p:txBody>
          <a:bodyPr>
            <a:normAutofit lnSpcReduction="10000"/>
          </a:bodyPr>
          <a:lstStyle/>
          <a:p>
            <a:pPr marL="0" lvl="0" indent="0">
              <a:buClr>
                <a:schemeClr val="accent2">
                  <a:lumMod val="50000"/>
                </a:schemeClr>
              </a:buClr>
              <a:buNone/>
            </a:pPr>
            <a:r>
              <a:rPr lang="en-US" sz="1800" dirty="0"/>
              <a:t>Social media can be a strong marketing tool for eBooks</a:t>
            </a:r>
          </a:p>
          <a:p>
            <a:pPr lvl="0">
              <a:buClr>
                <a:schemeClr val="accent2">
                  <a:lumMod val="50000"/>
                </a:schemeClr>
              </a:buClr>
              <a:buFont typeface="Arial" panose="020B0604020202020204" pitchFamily="34" charset="0"/>
              <a:buChar char="•"/>
            </a:pPr>
            <a:r>
              <a:rPr lang="en-US" sz="1800" dirty="0"/>
              <a:t>Our Social Media Manager, John Daly, maintains social media accounts for both BQB and WriteLife on the following sites:</a:t>
            </a:r>
          </a:p>
          <a:p>
            <a:pPr lvl="1">
              <a:buClr>
                <a:schemeClr val="accent2">
                  <a:lumMod val="50000"/>
                </a:schemeClr>
              </a:buClr>
              <a:buFont typeface="Wingdings" panose="05000000000000000000" pitchFamily="2" charset="2"/>
              <a:buChar char="§"/>
            </a:pPr>
            <a:r>
              <a:rPr lang="en-US" sz="1600" dirty="0"/>
              <a:t>Facebook</a:t>
            </a:r>
          </a:p>
          <a:p>
            <a:pPr lvl="1">
              <a:buClr>
                <a:schemeClr val="accent2">
                  <a:lumMod val="50000"/>
                </a:schemeClr>
              </a:buClr>
              <a:buFont typeface="Wingdings" panose="05000000000000000000" pitchFamily="2" charset="2"/>
              <a:buChar char="§"/>
            </a:pPr>
            <a:r>
              <a:rPr lang="en-US" sz="1600" dirty="0"/>
              <a:t>Twitter</a:t>
            </a:r>
          </a:p>
          <a:p>
            <a:pPr lvl="1">
              <a:buClr>
                <a:schemeClr val="accent2">
                  <a:lumMod val="50000"/>
                </a:schemeClr>
              </a:buClr>
              <a:buFont typeface="Wingdings" panose="05000000000000000000" pitchFamily="2" charset="2"/>
              <a:buChar char="§"/>
            </a:pPr>
            <a:r>
              <a:rPr lang="en-US" sz="1600" dirty="0"/>
              <a:t>LinkedIn</a:t>
            </a:r>
          </a:p>
          <a:p>
            <a:pPr lvl="1">
              <a:buClr>
                <a:schemeClr val="accent2">
                  <a:lumMod val="50000"/>
                </a:schemeClr>
              </a:buClr>
              <a:buFont typeface="Wingdings" panose="05000000000000000000" pitchFamily="2" charset="2"/>
              <a:buChar char="§"/>
            </a:pPr>
            <a:r>
              <a:rPr lang="en-US" sz="1600" dirty="0"/>
              <a:t>Pinterest</a:t>
            </a:r>
          </a:p>
          <a:p>
            <a:pPr lvl="1">
              <a:buClr>
                <a:schemeClr val="accent2">
                  <a:lumMod val="50000"/>
                </a:schemeClr>
              </a:buClr>
              <a:buFont typeface="Wingdings" panose="05000000000000000000" pitchFamily="2" charset="2"/>
              <a:buChar char="§"/>
            </a:pPr>
            <a:r>
              <a:rPr lang="en-US" sz="1600" dirty="0"/>
              <a:t>Instagram</a:t>
            </a:r>
          </a:p>
          <a:p>
            <a:pPr lvl="0">
              <a:buClr>
                <a:schemeClr val="accent2">
                  <a:lumMod val="50000"/>
                </a:schemeClr>
              </a:buClr>
              <a:buFont typeface="Arial" panose="020B0604020202020204" pitchFamily="34" charset="0"/>
              <a:buChar char="•"/>
            </a:pPr>
            <a:r>
              <a:rPr lang="en-US" sz="1800" dirty="0"/>
              <a:t>He creates posts for our books and authors on an ongoing basis and covers both new releases and back list titles. </a:t>
            </a:r>
          </a:p>
          <a:p>
            <a:pPr lvl="0">
              <a:buClr>
                <a:schemeClr val="accent2">
                  <a:lumMod val="50000"/>
                </a:schemeClr>
              </a:buClr>
              <a:buFont typeface="Arial" panose="020B0604020202020204" pitchFamily="34" charset="0"/>
              <a:buChar char="•"/>
            </a:pPr>
            <a:r>
              <a:rPr lang="en-US" sz="1800" dirty="0"/>
              <a:t>On many posts, John will include links for purchase</a:t>
            </a:r>
          </a:p>
          <a:p>
            <a:pPr lvl="0">
              <a:buClr>
                <a:schemeClr val="accent2">
                  <a:lumMod val="50000"/>
                </a:schemeClr>
              </a:buClr>
              <a:buFont typeface="Arial" panose="020B0604020202020204" pitchFamily="34" charset="0"/>
              <a:buChar char="•"/>
            </a:pPr>
            <a:r>
              <a:rPr lang="en-US" sz="1800" dirty="0"/>
              <a:t>John follows the majority of our authors and reposts, retweets, etc.</a:t>
            </a:r>
          </a:p>
          <a:p>
            <a:pPr lvl="0">
              <a:buClr>
                <a:schemeClr val="accent2">
                  <a:lumMod val="50000"/>
                </a:schemeClr>
              </a:buClr>
              <a:buFont typeface="Arial" panose="020B0604020202020204" pitchFamily="34" charset="0"/>
              <a:buChar char="•"/>
            </a:pPr>
            <a:r>
              <a:rPr lang="en-US" sz="1800" dirty="0"/>
              <a:t>Julie and I follow BQB and WriteLife and repost and some of our followers repost as well</a:t>
            </a:r>
          </a:p>
          <a:p>
            <a:pPr lvl="0">
              <a:buClr>
                <a:schemeClr val="accent2">
                  <a:lumMod val="50000"/>
                </a:schemeClr>
              </a:buClr>
              <a:buFont typeface="Arial" panose="020B0604020202020204" pitchFamily="34" charset="0"/>
              <a:buChar char="•"/>
            </a:pPr>
            <a:r>
              <a:rPr lang="en-US" sz="1800" dirty="0"/>
              <a:t>This is how we continue to get a larger following to you, your book(s), and your events </a:t>
            </a:r>
          </a:p>
          <a:p>
            <a:pPr lvl="0">
              <a:buClr>
                <a:schemeClr val="accent2">
                  <a:lumMod val="50000"/>
                </a:schemeClr>
              </a:buClr>
              <a:buFont typeface="Arial" panose="020B0604020202020204" pitchFamily="34" charset="0"/>
              <a:buChar char="•"/>
            </a:pPr>
            <a:r>
              <a:rPr lang="en-US" sz="1800" dirty="0"/>
              <a:t>We have a YouTube channel where John posts videos submitted by authors and videos from Facebook Live events we sponsor</a:t>
            </a:r>
          </a:p>
          <a:p>
            <a:pPr marL="0" lvl="0" indent="0">
              <a:buClr>
                <a:schemeClr val="accent2">
                  <a:lumMod val="50000"/>
                </a:schemeClr>
              </a:buClr>
              <a:buNone/>
            </a:pPr>
            <a:endParaRPr lang="en-US" sz="3200" dirty="0"/>
          </a:p>
          <a:p>
            <a:endParaRPr lang="en-US" dirty="0"/>
          </a:p>
        </p:txBody>
      </p:sp>
    </p:spTree>
    <p:extLst>
      <p:ext uri="{BB962C8B-B14F-4D97-AF65-F5344CB8AC3E}">
        <p14:creationId xmlns:p14="http://schemas.microsoft.com/office/powerpoint/2010/main" val="2217771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ACC53-FD99-481F-BB4E-5B653901A909}"/>
              </a:ext>
            </a:extLst>
          </p:cNvPr>
          <p:cNvSpPr>
            <a:spLocks noGrp="1"/>
          </p:cNvSpPr>
          <p:nvPr>
            <p:ph type="title"/>
          </p:nvPr>
        </p:nvSpPr>
        <p:spPr>
          <a:xfrm flipV="1">
            <a:off x="2133600" y="658367"/>
            <a:ext cx="4876800" cy="17983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62F953E-8890-44AB-9819-B2CC71882A27}"/>
              </a:ext>
            </a:extLst>
          </p:cNvPr>
          <p:cNvSpPr>
            <a:spLocks noGrp="1"/>
          </p:cNvSpPr>
          <p:nvPr>
            <p:ph idx="1"/>
          </p:nvPr>
        </p:nvSpPr>
        <p:spPr>
          <a:xfrm>
            <a:off x="2514600" y="1905000"/>
            <a:ext cx="4495800" cy="4419600"/>
          </a:xfrm>
        </p:spPr>
        <p:txBody>
          <a:bodyPr/>
          <a:lstStyle/>
          <a:p>
            <a:endParaRPr lang="en-US" dirty="0"/>
          </a:p>
        </p:txBody>
      </p:sp>
      <p:pic>
        <p:nvPicPr>
          <p:cNvPr id="5" name="Picture 4">
            <a:extLst>
              <a:ext uri="{FF2B5EF4-FFF2-40B4-BE49-F238E27FC236}">
                <a16:creationId xmlns:a16="http://schemas.microsoft.com/office/drawing/2014/main" id="{FFAE6717-02D8-495A-90C4-006E765FB96C}"/>
              </a:ext>
            </a:extLst>
          </p:cNvPr>
          <p:cNvPicPr>
            <a:picLocks noChangeAspect="1"/>
          </p:cNvPicPr>
          <p:nvPr/>
        </p:nvPicPr>
        <p:blipFill rotWithShape="1">
          <a:blip r:embed="rId2"/>
          <a:srcRect l="15774" t="17372" r="27831" b="5318"/>
          <a:stretch/>
        </p:blipFill>
        <p:spPr>
          <a:xfrm>
            <a:off x="685800" y="228600"/>
            <a:ext cx="7467600" cy="6534150"/>
          </a:xfrm>
          <a:prstGeom prst="rect">
            <a:avLst/>
          </a:prstGeom>
        </p:spPr>
      </p:pic>
    </p:spTree>
    <p:extLst>
      <p:ext uri="{BB962C8B-B14F-4D97-AF65-F5344CB8AC3E}">
        <p14:creationId xmlns:p14="http://schemas.microsoft.com/office/powerpoint/2010/main" val="169946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DA0C-BEF5-4F8F-B7E1-D6F053C2399F}"/>
              </a:ext>
            </a:extLst>
          </p:cNvPr>
          <p:cNvSpPr>
            <a:spLocks noGrp="1"/>
          </p:cNvSpPr>
          <p:nvPr>
            <p:ph type="title"/>
          </p:nvPr>
        </p:nvSpPr>
        <p:spPr>
          <a:xfrm>
            <a:off x="2514600" y="1676400"/>
            <a:ext cx="3657600" cy="17068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D8BE16B-E1A9-42F1-AD95-3227712E460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06276E0-660E-48B7-A0D8-C2744235F21D}"/>
              </a:ext>
            </a:extLst>
          </p:cNvPr>
          <p:cNvPicPr>
            <a:picLocks noChangeAspect="1"/>
          </p:cNvPicPr>
          <p:nvPr/>
        </p:nvPicPr>
        <p:blipFill rotWithShape="1">
          <a:blip r:embed="rId2"/>
          <a:srcRect l="15862" t="17061" r="24828" b="4950"/>
          <a:stretch/>
        </p:blipFill>
        <p:spPr>
          <a:xfrm>
            <a:off x="428625" y="381000"/>
            <a:ext cx="8396288" cy="6248400"/>
          </a:xfrm>
          <a:prstGeom prst="rect">
            <a:avLst/>
          </a:prstGeom>
        </p:spPr>
      </p:pic>
    </p:spTree>
    <p:extLst>
      <p:ext uri="{BB962C8B-B14F-4D97-AF65-F5344CB8AC3E}">
        <p14:creationId xmlns:p14="http://schemas.microsoft.com/office/powerpoint/2010/main" val="73653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a:bodyPr>
          <a:lstStyle/>
          <a:p>
            <a:r>
              <a:rPr lang="en-US" sz="3600" b="1" dirty="0">
                <a:solidFill>
                  <a:schemeClr val="tx1"/>
                </a:solidFill>
              </a:rPr>
              <a:t>Social Media –What You Can Do for eBooks </a:t>
            </a:r>
          </a:p>
        </p:txBody>
      </p:sp>
      <p:sp>
        <p:nvSpPr>
          <p:cNvPr id="3" name="Content Placeholder 2"/>
          <p:cNvSpPr>
            <a:spLocks noGrp="1"/>
          </p:cNvSpPr>
          <p:nvPr>
            <p:ph idx="1"/>
          </p:nvPr>
        </p:nvSpPr>
        <p:spPr>
          <a:xfrm>
            <a:off x="457200" y="1676400"/>
            <a:ext cx="8229600" cy="5029200"/>
          </a:xfrm>
        </p:spPr>
        <p:txBody>
          <a:bodyPr>
            <a:normAutofit fontScale="92500" lnSpcReduction="10000"/>
          </a:bodyPr>
          <a:lstStyle/>
          <a:p>
            <a:pPr lvl="0">
              <a:buClr>
                <a:schemeClr val="accent2">
                  <a:lumMod val="50000"/>
                </a:schemeClr>
              </a:buClr>
              <a:buFont typeface="Arial" panose="020B0604020202020204" pitchFamily="34" charset="0"/>
              <a:buChar char="•"/>
            </a:pPr>
            <a:r>
              <a:rPr lang="en-US" sz="1800" dirty="0"/>
              <a:t>Make sure you follow both BQB and WriteLife on the following sites:</a:t>
            </a:r>
          </a:p>
          <a:p>
            <a:pPr lvl="1">
              <a:buClr>
                <a:schemeClr val="accent2">
                  <a:lumMod val="50000"/>
                </a:schemeClr>
              </a:buClr>
              <a:buFont typeface="Wingdings" panose="05000000000000000000" pitchFamily="2" charset="2"/>
              <a:buChar char="§"/>
            </a:pPr>
            <a:r>
              <a:rPr lang="en-US" sz="1800" dirty="0"/>
              <a:t>Facebook</a:t>
            </a:r>
          </a:p>
          <a:p>
            <a:pPr lvl="1">
              <a:buClr>
                <a:schemeClr val="accent2">
                  <a:lumMod val="50000"/>
                </a:schemeClr>
              </a:buClr>
              <a:buFont typeface="Wingdings" panose="05000000000000000000" pitchFamily="2" charset="2"/>
              <a:buChar char="§"/>
            </a:pPr>
            <a:r>
              <a:rPr lang="en-US" sz="1800" dirty="0"/>
              <a:t>Twitter</a:t>
            </a:r>
          </a:p>
          <a:p>
            <a:pPr lvl="1">
              <a:buClr>
                <a:schemeClr val="accent2">
                  <a:lumMod val="50000"/>
                </a:schemeClr>
              </a:buClr>
              <a:buFont typeface="Wingdings" panose="05000000000000000000" pitchFamily="2" charset="2"/>
              <a:buChar char="§"/>
            </a:pPr>
            <a:r>
              <a:rPr lang="en-US" sz="1800" dirty="0"/>
              <a:t>LinkedIn</a:t>
            </a:r>
          </a:p>
          <a:p>
            <a:pPr lvl="1">
              <a:buClr>
                <a:schemeClr val="accent2">
                  <a:lumMod val="50000"/>
                </a:schemeClr>
              </a:buClr>
              <a:buFont typeface="Wingdings" panose="05000000000000000000" pitchFamily="2" charset="2"/>
              <a:buChar char="§"/>
            </a:pPr>
            <a:r>
              <a:rPr lang="en-US" sz="1800" dirty="0"/>
              <a:t>Pinterest</a:t>
            </a:r>
          </a:p>
          <a:p>
            <a:pPr lvl="1">
              <a:buClr>
                <a:schemeClr val="accent2">
                  <a:lumMod val="50000"/>
                </a:schemeClr>
              </a:buClr>
              <a:buFont typeface="Wingdings" panose="05000000000000000000" pitchFamily="2" charset="2"/>
              <a:buChar char="§"/>
            </a:pPr>
            <a:r>
              <a:rPr lang="en-US" sz="1800" dirty="0"/>
              <a:t>Instagram</a:t>
            </a:r>
          </a:p>
          <a:p>
            <a:pPr lvl="0">
              <a:buClr>
                <a:schemeClr val="accent2">
                  <a:lumMod val="50000"/>
                </a:schemeClr>
              </a:buClr>
              <a:buFont typeface="Arial" panose="020B0604020202020204" pitchFamily="34" charset="0"/>
              <a:buChar char="•"/>
            </a:pPr>
            <a:r>
              <a:rPr lang="en-US" sz="1800" dirty="0"/>
              <a:t>Repost, retweet, etc. </a:t>
            </a:r>
          </a:p>
          <a:p>
            <a:pPr lvl="0">
              <a:buClr>
                <a:schemeClr val="accent2">
                  <a:lumMod val="50000"/>
                </a:schemeClr>
              </a:buClr>
              <a:buFont typeface="Arial" panose="020B0604020202020204" pitchFamily="34" charset="0"/>
              <a:buChar char="•"/>
            </a:pPr>
            <a:r>
              <a:rPr lang="en-US" sz="1800" dirty="0"/>
              <a:t>If it’s about an event, a story about you or your book, or a review, tag IPG (on Facebook and Instagram @</a:t>
            </a:r>
            <a:r>
              <a:rPr lang="en-US" sz="1800" dirty="0" err="1"/>
              <a:t>IPGBook</a:t>
            </a:r>
            <a:r>
              <a:rPr lang="en-US" sz="1800" dirty="0"/>
              <a:t>) on Twitter @</a:t>
            </a:r>
            <a:r>
              <a:rPr lang="en-US" sz="1800" dirty="0" err="1"/>
              <a:t>IPGbooknews</a:t>
            </a:r>
            <a:endParaRPr lang="en-US" sz="1800" dirty="0"/>
          </a:p>
          <a:p>
            <a:pPr lvl="0">
              <a:buClr>
                <a:schemeClr val="accent2">
                  <a:lumMod val="50000"/>
                </a:schemeClr>
              </a:buClr>
              <a:buFont typeface="Arial" panose="020B0604020202020204" pitchFamily="34" charset="0"/>
              <a:buChar char="•"/>
            </a:pPr>
            <a:r>
              <a:rPr lang="en-US" sz="1800" dirty="0"/>
              <a:t>Follow your fellow BQB/WriteLife authors and ask them to do the same for you</a:t>
            </a:r>
          </a:p>
          <a:p>
            <a:pPr lvl="0">
              <a:buClr>
                <a:schemeClr val="accent2">
                  <a:lumMod val="50000"/>
                </a:schemeClr>
              </a:buClr>
              <a:buFont typeface="Arial" panose="020B0604020202020204" pitchFamily="34" charset="0"/>
              <a:buChar char="•"/>
            </a:pPr>
            <a:r>
              <a:rPr lang="en-US" sz="1800" dirty="0"/>
              <a:t>Make sure John has information on your events, your reviews, any appearances, publicity, etc. so he can put the info out on social media </a:t>
            </a:r>
          </a:p>
          <a:p>
            <a:pPr lvl="0">
              <a:buClr>
                <a:schemeClr val="accent2">
                  <a:lumMod val="50000"/>
                </a:schemeClr>
              </a:buClr>
              <a:buFont typeface="Arial" panose="020B0604020202020204" pitchFamily="34" charset="0"/>
              <a:buChar char="•"/>
            </a:pPr>
            <a:r>
              <a:rPr lang="en-US" sz="1800" dirty="0"/>
              <a:t>Join the BQB/WriteLife group on Facebook where you can interact with each other, ask questions, etc. </a:t>
            </a:r>
          </a:p>
          <a:p>
            <a:pPr lvl="0">
              <a:buClr>
                <a:schemeClr val="accent2">
                  <a:lumMod val="50000"/>
                </a:schemeClr>
              </a:buClr>
              <a:buFont typeface="Arial" panose="020B0604020202020204" pitchFamily="34" charset="0"/>
              <a:buChar char="•"/>
            </a:pPr>
            <a:r>
              <a:rPr lang="en-US" sz="1800" dirty="0"/>
              <a:t>To join the group on Facebook. Search groups for BQB/WriteLife Author Group and submit a request to join.</a:t>
            </a:r>
          </a:p>
          <a:p>
            <a:pPr lvl="0">
              <a:buClr>
                <a:schemeClr val="accent2">
                  <a:lumMod val="50000"/>
                </a:schemeClr>
              </a:buClr>
              <a:buFont typeface="Arial" panose="020B0604020202020204" pitchFamily="34" charset="0"/>
              <a:buChar char="•"/>
            </a:pPr>
            <a:r>
              <a:rPr lang="en-US" sz="1800" dirty="0"/>
              <a:t>If you are a BQB/WriteLife author, John will accept your request and you can start interacting. </a:t>
            </a:r>
          </a:p>
          <a:p>
            <a:pPr marL="0" lvl="0" indent="0">
              <a:buClr>
                <a:schemeClr val="accent2">
                  <a:lumMod val="50000"/>
                </a:schemeClr>
              </a:buClr>
              <a:buNone/>
            </a:pPr>
            <a:endParaRPr lang="en-US" sz="3200" dirty="0"/>
          </a:p>
          <a:p>
            <a:endParaRPr lang="en-US" dirty="0"/>
          </a:p>
        </p:txBody>
      </p:sp>
    </p:spTree>
    <p:extLst>
      <p:ext uri="{BB962C8B-B14F-4D97-AF65-F5344CB8AC3E}">
        <p14:creationId xmlns:p14="http://schemas.microsoft.com/office/powerpoint/2010/main" val="93985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BE70-4E83-4C96-9302-9A4250C29FF2}"/>
              </a:ext>
            </a:extLst>
          </p:cNvPr>
          <p:cNvSpPr>
            <a:spLocks noGrp="1"/>
          </p:cNvSpPr>
          <p:nvPr>
            <p:ph type="title"/>
          </p:nvPr>
        </p:nvSpPr>
        <p:spPr/>
        <p:txBody>
          <a:bodyPr>
            <a:normAutofit fontScale="90000"/>
          </a:bodyPr>
          <a:lstStyle/>
          <a:p>
            <a:pPr algn="ctr"/>
            <a:r>
              <a:rPr lang="en-US" sz="4000" b="1" dirty="0"/>
              <a:t>Using BookBub (and similar programs) – They’re all About eBooks</a:t>
            </a:r>
          </a:p>
        </p:txBody>
      </p:sp>
      <p:sp>
        <p:nvSpPr>
          <p:cNvPr id="3" name="Content Placeholder 2">
            <a:extLst>
              <a:ext uri="{FF2B5EF4-FFF2-40B4-BE49-F238E27FC236}">
                <a16:creationId xmlns:a16="http://schemas.microsoft.com/office/drawing/2014/main" id="{211F6D2E-1C1E-4130-9E0A-00D506A9B78A}"/>
              </a:ext>
            </a:extLst>
          </p:cNvPr>
          <p:cNvSpPr>
            <a:spLocks noGrp="1"/>
          </p:cNvSpPr>
          <p:nvPr>
            <p:ph idx="1"/>
          </p:nvPr>
        </p:nvSpPr>
        <p:spPr/>
        <p:txBody>
          <a:bodyPr>
            <a:normAutofit/>
          </a:bodyPr>
          <a:lstStyle/>
          <a:p>
            <a:pPr>
              <a:buClr>
                <a:srgbClr val="9F3748"/>
              </a:buClr>
              <a:buFont typeface="Arial" panose="020B0604020202020204" pitchFamily="34" charset="0"/>
              <a:buChar char="•"/>
            </a:pPr>
            <a:r>
              <a:rPr lang="en-US" sz="2000" dirty="0"/>
              <a:t>There are several sites like BookBub, Free </a:t>
            </a:r>
            <a:r>
              <a:rPr lang="en-US" sz="2000" dirty="0" err="1"/>
              <a:t>Booksie</a:t>
            </a:r>
            <a:r>
              <a:rPr lang="en-US" sz="2000" dirty="0"/>
              <a:t>, etc.  that have newsletters they send out on an ongoing basis to promote sales or giveaways of eBooks </a:t>
            </a:r>
          </a:p>
          <a:p>
            <a:pPr>
              <a:buClr>
                <a:srgbClr val="9F3748"/>
              </a:buClr>
              <a:buFont typeface="Arial" panose="020B0604020202020204" pitchFamily="34" charset="0"/>
              <a:buChar char="•"/>
            </a:pPr>
            <a:r>
              <a:rPr lang="en-US" sz="2000" dirty="0"/>
              <a:t>BookBub is the most popular one</a:t>
            </a:r>
          </a:p>
          <a:p>
            <a:pPr>
              <a:buClr>
                <a:srgbClr val="9F3748"/>
              </a:buClr>
              <a:buFont typeface="Arial" panose="020B0604020202020204" pitchFamily="34" charset="0"/>
              <a:buChar char="•"/>
            </a:pPr>
            <a:r>
              <a:rPr lang="en-US" sz="2000" dirty="0"/>
              <a:t>They sell ad space in their newsletters and publishers submit applications for the ad space</a:t>
            </a:r>
          </a:p>
          <a:p>
            <a:pPr>
              <a:buClr>
                <a:srgbClr val="9F3748"/>
              </a:buClr>
              <a:buFont typeface="Arial" panose="020B0604020202020204" pitchFamily="34" charset="0"/>
              <a:buChar char="•"/>
            </a:pPr>
            <a:r>
              <a:rPr lang="en-US" sz="2000" dirty="0"/>
              <a:t>BQB/WriteLife sends submissions (on our own and through Inscribe) on an ongoing basis. When we are accepted, we run a promotion on the book either as a free eBook (if you have a series), a $.99 sale, or a $1.99 sale. The book and genre determine how we submit it</a:t>
            </a:r>
          </a:p>
          <a:p>
            <a:pPr>
              <a:buClr>
                <a:srgbClr val="9F3748"/>
              </a:buClr>
              <a:buFont typeface="Arial" panose="020B0604020202020204" pitchFamily="34" charset="0"/>
              <a:buChar char="•"/>
            </a:pPr>
            <a:r>
              <a:rPr lang="en-US" sz="2000" dirty="0"/>
              <a:t>Ads in a newsletter like BookBub can really get attention to a book.</a:t>
            </a:r>
          </a:p>
          <a:p>
            <a:pPr>
              <a:buClr>
                <a:srgbClr val="9F3748"/>
              </a:buClr>
              <a:buFont typeface="Arial" panose="020B0604020202020204" pitchFamily="34" charset="0"/>
              <a:buChar char="•"/>
            </a:pPr>
            <a:r>
              <a:rPr lang="en-US" sz="2000" dirty="0"/>
              <a:t>They have newsletters for the US market and for the International market (Canada, UK, Australia, India, etc.)</a:t>
            </a:r>
          </a:p>
          <a:p>
            <a:pPr marL="0" indent="0">
              <a:buClr>
                <a:srgbClr val="9F3748"/>
              </a:buClr>
              <a:buNone/>
            </a:pPr>
            <a:endParaRPr lang="en-US" sz="2000" dirty="0"/>
          </a:p>
        </p:txBody>
      </p:sp>
    </p:spTree>
    <p:extLst>
      <p:ext uri="{BB962C8B-B14F-4D97-AF65-F5344CB8AC3E}">
        <p14:creationId xmlns:p14="http://schemas.microsoft.com/office/powerpoint/2010/main" val="275069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BE70-4E83-4C96-9302-9A4250C29FF2}"/>
              </a:ext>
            </a:extLst>
          </p:cNvPr>
          <p:cNvSpPr>
            <a:spLocks noGrp="1"/>
          </p:cNvSpPr>
          <p:nvPr>
            <p:ph type="title"/>
          </p:nvPr>
        </p:nvSpPr>
        <p:spPr/>
        <p:txBody>
          <a:bodyPr>
            <a:normAutofit fontScale="90000"/>
          </a:bodyPr>
          <a:lstStyle/>
          <a:p>
            <a:pPr algn="ctr"/>
            <a:r>
              <a:rPr lang="en-US" sz="4000" b="1" dirty="0"/>
              <a:t>Using BookBub (and similar programs) – They’re all About eBooks- cont’d</a:t>
            </a:r>
          </a:p>
        </p:txBody>
      </p:sp>
      <p:sp>
        <p:nvSpPr>
          <p:cNvPr id="3" name="Content Placeholder 2">
            <a:extLst>
              <a:ext uri="{FF2B5EF4-FFF2-40B4-BE49-F238E27FC236}">
                <a16:creationId xmlns:a16="http://schemas.microsoft.com/office/drawing/2014/main" id="{211F6D2E-1C1E-4130-9E0A-00D506A9B78A}"/>
              </a:ext>
            </a:extLst>
          </p:cNvPr>
          <p:cNvSpPr>
            <a:spLocks noGrp="1"/>
          </p:cNvSpPr>
          <p:nvPr>
            <p:ph idx="1"/>
          </p:nvPr>
        </p:nvSpPr>
        <p:spPr/>
        <p:txBody>
          <a:bodyPr>
            <a:normAutofit/>
          </a:bodyPr>
          <a:lstStyle/>
          <a:p>
            <a:pPr>
              <a:buClr>
                <a:srgbClr val="9F3748"/>
              </a:buClr>
              <a:buFont typeface="Arial" panose="020B0604020202020204" pitchFamily="34" charset="0"/>
              <a:buChar char="•"/>
            </a:pPr>
            <a:r>
              <a:rPr lang="en-US" sz="2000" dirty="0"/>
              <a:t>The category and territory of the ad is determined by BookBub. On other sites, we have some input into that. Once an ad is offered to us, it is up to BQB/WriteLife to either accept or reject. We determine our response by what is offered and the price attached to it. If we feel we will recoup our investment, we say yes. </a:t>
            </a:r>
          </a:p>
          <a:p>
            <a:pPr>
              <a:buClr>
                <a:srgbClr val="9F3748"/>
              </a:buClr>
              <a:buFont typeface="Arial" panose="020B0604020202020204" pitchFamily="34" charset="0"/>
              <a:buChar char="•"/>
            </a:pPr>
            <a:r>
              <a:rPr lang="en-US" sz="2000" dirty="0"/>
              <a:t>Prices on ads can run from as low as $40 to into the thousands depending on the genre category and the territory. </a:t>
            </a:r>
          </a:p>
          <a:p>
            <a:pPr>
              <a:buClr>
                <a:srgbClr val="9F3748"/>
              </a:buClr>
              <a:buFont typeface="Arial" panose="020B0604020202020204" pitchFamily="34" charset="0"/>
              <a:buChar char="•"/>
            </a:pPr>
            <a:r>
              <a:rPr lang="en-US" sz="2000" dirty="0"/>
              <a:t>If we are successful in securing a BookBub, or similar ad, BQB/WriteLife pays for it and then the fee is put into the book royalty report for that particular author and BQB/WriteLife and the author split the fee and it goes against the royalties of the eBook sales. </a:t>
            </a:r>
          </a:p>
          <a:p>
            <a:pPr marL="0" indent="0">
              <a:buClr>
                <a:srgbClr val="9F3748"/>
              </a:buClr>
              <a:buNone/>
            </a:pPr>
            <a:endParaRPr lang="en-US" sz="2000" dirty="0"/>
          </a:p>
        </p:txBody>
      </p:sp>
    </p:spTree>
    <p:extLst>
      <p:ext uri="{BB962C8B-B14F-4D97-AF65-F5344CB8AC3E}">
        <p14:creationId xmlns:p14="http://schemas.microsoft.com/office/powerpoint/2010/main" val="3618148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71B09D-EBDE-4A07-B8AA-603BB6AFAC52}"/>
              </a:ext>
            </a:extLst>
          </p:cNvPr>
          <p:cNvSpPr>
            <a:spLocks noGrp="1"/>
          </p:cNvSpPr>
          <p:nvPr>
            <p:ph idx="1"/>
          </p:nvPr>
        </p:nvSpPr>
        <p:spPr>
          <a:xfrm flipV="1">
            <a:off x="1524000" y="5867399"/>
            <a:ext cx="76200" cy="76199"/>
          </a:xfrm>
        </p:spPr>
        <p:txBody>
          <a:bodyPr>
            <a:normAutofit fontScale="25000" lnSpcReduction="20000"/>
          </a:bodyPr>
          <a:lstStyle/>
          <a:p>
            <a:pPr marL="0" indent="0">
              <a:buNone/>
            </a:pPr>
            <a:endParaRPr lang="en-US" dirty="0"/>
          </a:p>
        </p:txBody>
      </p:sp>
      <p:sp>
        <p:nvSpPr>
          <p:cNvPr id="2" name="Title 1">
            <a:extLst>
              <a:ext uri="{FF2B5EF4-FFF2-40B4-BE49-F238E27FC236}">
                <a16:creationId xmlns:a16="http://schemas.microsoft.com/office/drawing/2014/main" id="{6F85B4F5-CA2A-472C-AAF9-EFF129D901C3}"/>
              </a:ext>
            </a:extLst>
          </p:cNvPr>
          <p:cNvSpPr>
            <a:spLocks noGrp="1"/>
          </p:cNvSpPr>
          <p:nvPr>
            <p:ph type="title"/>
          </p:nvPr>
        </p:nvSpPr>
        <p:spPr>
          <a:xfrm>
            <a:off x="3048000" y="1523999"/>
            <a:ext cx="2743200" cy="228599"/>
          </a:xfrm>
        </p:spPr>
        <p:txBody>
          <a:bodyPr>
            <a:normAutofit fontScale="90000"/>
          </a:bodyPr>
          <a:lstStyle/>
          <a:p>
            <a:endParaRPr lang="en-US" dirty="0"/>
          </a:p>
        </p:txBody>
      </p:sp>
      <p:pic>
        <p:nvPicPr>
          <p:cNvPr id="5" name="Picture 4">
            <a:extLst>
              <a:ext uri="{FF2B5EF4-FFF2-40B4-BE49-F238E27FC236}">
                <a16:creationId xmlns:a16="http://schemas.microsoft.com/office/drawing/2014/main" id="{6AAF7A06-6BD3-47BC-AA02-4A0B9620DEB2}"/>
              </a:ext>
            </a:extLst>
          </p:cNvPr>
          <p:cNvPicPr>
            <a:picLocks noChangeAspect="1"/>
          </p:cNvPicPr>
          <p:nvPr/>
        </p:nvPicPr>
        <p:blipFill rotWithShape="1">
          <a:blip r:embed="rId2"/>
          <a:srcRect t="11628" r="833" b="-1163"/>
          <a:stretch/>
        </p:blipFill>
        <p:spPr>
          <a:xfrm>
            <a:off x="222632" y="457200"/>
            <a:ext cx="8832273" cy="5715000"/>
          </a:xfrm>
          <a:prstGeom prst="rect">
            <a:avLst/>
          </a:prstGeom>
        </p:spPr>
      </p:pic>
    </p:spTree>
    <p:extLst>
      <p:ext uri="{BB962C8B-B14F-4D97-AF65-F5344CB8AC3E}">
        <p14:creationId xmlns:p14="http://schemas.microsoft.com/office/powerpoint/2010/main" val="797414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1180-7D8F-46CC-AE95-C4957EE80B52}"/>
              </a:ext>
            </a:extLst>
          </p:cNvPr>
          <p:cNvSpPr>
            <a:spLocks noGrp="1"/>
          </p:cNvSpPr>
          <p:nvPr>
            <p:ph type="title"/>
          </p:nvPr>
        </p:nvSpPr>
        <p:spPr>
          <a:xfrm>
            <a:off x="457200" y="1801368"/>
            <a:ext cx="79248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85BACA7-1C91-4712-AFE0-CF415D5D5372}"/>
              </a:ext>
            </a:extLst>
          </p:cNvPr>
          <p:cNvSpPr>
            <a:spLocks noGrp="1"/>
          </p:cNvSpPr>
          <p:nvPr>
            <p:ph idx="1"/>
          </p:nvPr>
        </p:nvSpPr>
        <p:spPr>
          <a:xfrm>
            <a:off x="457200" y="6248400"/>
            <a:ext cx="7010400" cy="76200"/>
          </a:xfrm>
        </p:spPr>
        <p:txBody>
          <a:bodyPr>
            <a:normAutofit fontScale="25000" lnSpcReduction="20000"/>
          </a:bodyPr>
          <a:lstStyle/>
          <a:p>
            <a:endParaRPr lang="en-US" dirty="0"/>
          </a:p>
        </p:txBody>
      </p:sp>
      <p:pic>
        <p:nvPicPr>
          <p:cNvPr id="4" name="Picture 3">
            <a:extLst>
              <a:ext uri="{FF2B5EF4-FFF2-40B4-BE49-F238E27FC236}">
                <a16:creationId xmlns:a16="http://schemas.microsoft.com/office/drawing/2014/main" id="{88BA40EB-220B-42BB-91DC-D0CAB61CF00F}"/>
              </a:ext>
            </a:extLst>
          </p:cNvPr>
          <p:cNvPicPr>
            <a:picLocks noChangeAspect="1"/>
          </p:cNvPicPr>
          <p:nvPr/>
        </p:nvPicPr>
        <p:blipFill rotWithShape="1">
          <a:blip r:embed="rId2"/>
          <a:srcRect l="15068" t="8433" r="16438" b="3615"/>
          <a:stretch/>
        </p:blipFill>
        <p:spPr>
          <a:xfrm>
            <a:off x="296449" y="393192"/>
            <a:ext cx="8542751" cy="6236208"/>
          </a:xfrm>
          <a:prstGeom prst="rect">
            <a:avLst/>
          </a:prstGeom>
        </p:spPr>
      </p:pic>
    </p:spTree>
    <p:extLst>
      <p:ext uri="{BB962C8B-B14F-4D97-AF65-F5344CB8AC3E}">
        <p14:creationId xmlns:p14="http://schemas.microsoft.com/office/powerpoint/2010/main" val="2421137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0AA8-506D-4B59-9E7B-0273F869F87E}"/>
              </a:ext>
            </a:extLst>
          </p:cNvPr>
          <p:cNvSpPr>
            <a:spLocks noGrp="1"/>
          </p:cNvSpPr>
          <p:nvPr>
            <p:ph type="title"/>
          </p:nvPr>
        </p:nvSpPr>
        <p:spPr/>
        <p:txBody>
          <a:bodyPr/>
          <a:lstStyle/>
          <a:p>
            <a:r>
              <a:rPr lang="en-US" dirty="0"/>
              <a:t>BookBub – What You Can Do</a:t>
            </a:r>
          </a:p>
        </p:txBody>
      </p:sp>
      <p:sp>
        <p:nvSpPr>
          <p:cNvPr id="3" name="Content Placeholder 2">
            <a:extLst>
              <a:ext uri="{FF2B5EF4-FFF2-40B4-BE49-F238E27FC236}">
                <a16:creationId xmlns:a16="http://schemas.microsoft.com/office/drawing/2014/main" id="{63309317-1795-483B-A495-8956F0B77E85}"/>
              </a:ext>
            </a:extLst>
          </p:cNvPr>
          <p:cNvSpPr>
            <a:spLocks noGrp="1"/>
          </p:cNvSpPr>
          <p:nvPr>
            <p:ph idx="1"/>
          </p:nvPr>
        </p:nvSpPr>
        <p:spPr/>
        <p:txBody>
          <a:bodyPr>
            <a:normAutofit fontScale="92500" lnSpcReduction="10000"/>
          </a:bodyPr>
          <a:lstStyle/>
          <a:p>
            <a:pPr>
              <a:buClr>
                <a:srgbClr val="9F3748"/>
              </a:buClr>
              <a:buFont typeface="Arial" panose="020B0604020202020204" pitchFamily="34" charset="0"/>
              <a:buChar char="•"/>
            </a:pPr>
            <a:r>
              <a:rPr lang="en-US" dirty="0"/>
              <a:t>Register for BookBub (</a:t>
            </a:r>
            <a:r>
              <a:rPr lang="en-US" dirty="0">
                <a:hlinkClick r:id="rId2"/>
              </a:rPr>
              <a:t>www.bookbub.com</a:t>
            </a:r>
            <a:r>
              <a:rPr lang="en-US" dirty="0"/>
              <a:t>) as a reader so you are familiar with what they do and what books they feature.</a:t>
            </a:r>
          </a:p>
          <a:p>
            <a:pPr>
              <a:buClr>
                <a:srgbClr val="9F3748"/>
              </a:buClr>
              <a:buFont typeface="Arial" panose="020B0604020202020204" pitchFamily="34" charset="0"/>
              <a:buChar char="•"/>
            </a:pPr>
            <a:r>
              <a:rPr lang="en-US" dirty="0"/>
              <a:t>Claim your author profile on BookBub</a:t>
            </a:r>
          </a:p>
          <a:p>
            <a:pPr>
              <a:buClr>
                <a:srgbClr val="9F3748"/>
              </a:buClr>
              <a:buFont typeface="Arial" panose="020B0604020202020204" pitchFamily="34" charset="0"/>
              <a:buChar char="•"/>
            </a:pPr>
            <a:r>
              <a:rPr lang="en-US" dirty="0"/>
              <a:t>When you claim your author profile, you will have the opportunity for different marketing options. </a:t>
            </a:r>
          </a:p>
          <a:p>
            <a:pPr>
              <a:buClr>
                <a:srgbClr val="9F3748"/>
              </a:buClr>
              <a:buFont typeface="Arial" panose="020B0604020202020204" pitchFamily="34" charset="0"/>
              <a:buChar char="•"/>
            </a:pPr>
            <a:r>
              <a:rPr lang="en-US" dirty="0"/>
              <a:t>When we get a BookBub (or other newsletter) ad for your book, we’ll let you know. When we do, promote it heavily on social media and retweet, repost, the social media posts from BQB and/or WriteLife</a:t>
            </a:r>
          </a:p>
          <a:p>
            <a:pPr>
              <a:buClr>
                <a:srgbClr val="9F3748"/>
              </a:buClr>
              <a:buFont typeface="Arial" panose="020B0604020202020204" pitchFamily="34" charset="0"/>
              <a:buChar char="•"/>
            </a:pPr>
            <a:r>
              <a:rPr lang="en-US" dirty="0"/>
              <a:t>If you have an email list or newsletter, promote the special through those means. </a:t>
            </a:r>
          </a:p>
        </p:txBody>
      </p:sp>
    </p:spTree>
    <p:extLst>
      <p:ext uri="{BB962C8B-B14F-4D97-AF65-F5344CB8AC3E}">
        <p14:creationId xmlns:p14="http://schemas.microsoft.com/office/powerpoint/2010/main" val="85641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eBook Distribution – What We Do 	</a:t>
            </a:r>
          </a:p>
        </p:txBody>
      </p:sp>
      <p:sp>
        <p:nvSpPr>
          <p:cNvPr id="3" name="Content Placeholder 2"/>
          <p:cNvSpPr>
            <a:spLocks noGrp="1"/>
          </p:cNvSpPr>
          <p:nvPr>
            <p:ph idx="1"/>
          </p:nvPr>
        </p:nvSpPr>
        <p:spPr>
          <a:xfrm>
            <a:off x="457200" y="1676400"/>
            <a:ext cx="8229600" cy="5029200"/>
          </a:xfrm>
        </p:spPr>
        <p:txBody>
          <a:bodyPr>
            <a:normAutofit fontScale="25000" lnSpcReduction="20000"/>
          </a:bodyPr>
          <a:lstStyle/>
          <a:p>
            <a:pPr lvl="0">
              <a:buClr>
                <a:schemeClr val="accent2">
                  <a:lumMod val="50000"/>
                </a:schemeClr>
              </a:buClr>
              <a:buFont typeface="Arial" pitchFamily="34" charset="0"/>
              <a:buChar char="•"/>
            </a:pPr>
            <a:r>
              <a:rPr lang="en-US" sz="7200" dirty="0"/>
              <a:t>Inscribe</a:t>
            </a:r>
          </a:p>
          <a:p>
            <a:pPr lvl="1">
              <a:buClr>
                <a:schemeClr val="accent2">
                  <a:lumMod val="50000"/>
                </a:schemeClr>
              </a:buClr>
              <a:buFont typeface="Wingdings" panose="05000000000000000000" pitchFamily="2" charset="2"/>
              <a:buChar char="§"/>
            </a:pPr>
            <a:r>
              <a:rPr lang="en-US" sz="7200" dirty="0"/>
              <a:t>Our </a:t>
            </a:r>
            <a:r>
              <a:rPr lang="en-US" sz="7200" dirty="0" err="1"/>
              <a:t>ebook</a:t>
            </a:r>
            <a:r>
              <a:rPr lang="en-US" sz="7200" dirty="0"/>
              <a:t> distributor</a:t>
            </a:r>
          </a:p>
          <a:p>
            <a:pPr lvl="1">
              <a:buClr>
                <a:schemeClr val="accent2">
                  <a:lumMod val="50000"/>
                </a:schemeClr>
              </a:buClr>
              <a:buFont typeface="Wingdings" panose="05000000000000000000" pitchFamily="2" charset="2"/>
              <a:buChar char="§"/>
            </a:pPr>
            <a:r>
              <a:rPr lang="en-US" sz="7200" dirty="0"/>
              <a:t>They sell to eBook retailers all over the world</a:t>
            </a:r>
          </a:p>
          <a:p>
            <a:pPr lvl="2">
              <a:buClr>
                <a:schemeClr val="accent2">
                  <a:lumMod val="50000"/>
                </a:schemeClr>
              </a:buClr>
              <a:buFont typeface="Courier New" panose="02070309020205020404" pitchFamily="49" charset="0"/>
              <a:buChar char="o"/>
            </a:pPr>
            <a:r>
              <a:rPr lang="en-US" sz="7200" dirty="0"/>
              <a:t>Amazon</a:t>
            </a:r>
          </a:p>
          <a:p>
            <a:pPr lvl="2">
              <a:buClr>
                <a:schemeClr val="accent2">
                  <a:lumMod val="50000"/>
                </a:schemeClr>
              </a:buClr>
              <a:buFont typeface="Courier New" panose="02070309020205020404" pitchFamily="49" charset="0"/>
              <a:buChar char="o"/>
            </a:pPr>
            <a:r>
              <a:rPr lang="en-US" sz="7200" dirty="0"/>
              <a:t>Barnes &amp; Noble</a:t>
            </a:r>
          </a:p>
          <a:p>
            <a:pPr lvl="2">
              <a:buClr>
                <a:schemeClr val="accent2">
                  <a:lumMod val="50000"/>
                </a:schemeClr>
              </a:buClr>
              <a:buFont typeface="Courier New" panose="02070309020205020404" pitchFamily="49" charset="0"/>
              <a:buChar char="o"/>
            </a:pPr>
            <a:r>
              <a:rPr lang="en-US" sz="7200" dirty="0"/>
              <a:t>Kobo</a:t>
            </a:r>
          </a:p>
          <a:p>
            <a:pPr lvl="2">
              <a:buClr>
                <a:schemeClr val="accent2">
                  <a:lumMod val="50000"/>
                </a:schemeClr>
              </a:buClr>
              <a:buFont typeface="Courier New" panose="02070309020205020404" pitchFamily="49" charset="0"/>
              <a:buChar char="o"/>
            </a:pPr>
            <a:r>
              <a:rPr lang="en-US" sz="7200" dirty="0" err="1"/>
              <a:t>iBookstore</a:t>
            </a:r>
            <a:endParaRPr lang="en-US" sz="7200" dirty="0"/>
          </a:p>
          <a:p>
            <a:pPr lvl="2">
              <a:buClr>
                <a:schemeClr val="accent2">
                  <a:lumMod val="50000"/>
                </a:schemeClr>
              </a:buClr>
              <a:buFont typeface="Courier New" panose="02070309020205020404" pitchFamily="49" charset="0"/>
              <a:buChar char="o"/>
            </a:pPr>
            <a:r>
              <a:rPr lang="en-US" sz="7200" dirty="0"/>
              <a:t>Bookazine</a:t>
            </a:r>
          </a:p>
          <a:p>
            <a:pPr lvl="2">
              <a:buClr>
                <a:schemeClr val="accent2">
                  <a:lumMod val="50000"/>
                </a:schemeClr>
              </a:buClr>
              <a:buFont typeface="Courier New" panose="02070309020205020404" pitchFamily="49" charset="0"/>
              <a:buChar char="o"/>
            </a:pPr>
            <a:r>
              <a:rPr lang="en-US" sz="7200" dirty="0"/>
              <a:t>Wheelers</a:t>
            </a:r>
          </a:p>
          <a:p>
            <a:pPr lvl="2">
              <a:buClr>
                <a:schemeClr val="accent2">
                  <a:lumMod val="50000"/>
                </a:schemeClr>
              </a:buClr>
              <a:buFont typeface="Courier New" panose="02070309020205020404" pitchFamily="49" charset="0"/>
              <a:buChar char="o"/>
            </a:pPr>
            <a:r>
              <a:rPr lang="en-US" sz="7200" dirty="0"/>
              <a:t>Libraries via eBook retailers like </a:t>
            </a:r>
            <a:r>
              <a:rPr lang="en-US" sz="7200" dirty="0" err="1"/>
              <a:t>OverDrive</a:t>
            </a:r>
            <a:r>
              <a:rPr lang="en-US" sz="7200" dirty="0"/>
              <a:t>, Hoopla, Baker &amp; Taylor, etc. </a:t>
            </a:r>
          </a:p>
          <a:p>
            <a:pPr lvl="2">
              <a:buClr>
                <a:schemeClr val="accent2">
                  <a:lumMod val="50000"/>
                </a:schemeClr>
              </a:buClr>
              <a:buFont typeface="Courier New" panose="02070309020205020404" pitchFamily="49" charset="0"/>
              <a:buChar char="o"/>
            </a:pPr>
            <a:r>
              <a:rPr lang="en-US" sz="7200" dirty="0"/>
              <a:t>Over 100+ eBook retailers</a:t>
            </a:r>
          </a:p>
          <a:p>
            <a:pPr lvl="1">
              <a:buClr>
                <a:schemeClr val="accent2">
                  <a:lumMod val="50000"/>
                </a:schemeClr>
              </a:buClr>
              <a:buFont typeface="Wingdings" panose="05000000000000000000" pitchFamily="2" charset="2"/>
              <a:buChar char="§"/>
            </a:pPr>
            <a:r>
              <a:rPr lang="en-US" sz="7200" dirty="0"/>
              <a:t>We convert all print books we publish into eBooks and upload them to Inscribe</a:t>
            </a:r>
          </a:p>
          <a:p>
            <a:pPr lvl="1">
              <a:buClr>
                <a:schemeClr val="accent2">
                  <a:lumMod val="50000"/>
                </a:schemeClr>
              </a:buClr>
              <a:buFont typeface="Wingdings" panose="05000000000000000000" pitchFamily="2" charset="2"/>
              <a:buChar char="§"/>
            </a:pPr>
            <a:r>
              <a:rPr lang="en-US" sz="7200" dirty="0"/>
              <a:t>We pay yearly fees to keep your book active on Inscribe</a:t>
            </a:r>
          </a:p>
          <a:p>
            <a:pPr lvl="1">
              <a:buClr>
                <a:schemeClr val="accent2">
                  <a:lumMod val="50000"/>
                </a:schemeClr>
              </a:buClr>
              <a:buFont typeface="Wingdings" panose="05000000000000000000" pitchFamily="2" charset="2"/>
              <a:buChar char="§"/>
            </a:pPr>
            <a:r>
              <a:rPr lang="en-US" sz="7200" dirty="0"/>
              <a:t>We have access to 250 free eBook codes for each iBook we publish (email Julie if you wish to use some of these </a:t>
            </a:r>
            <a:r>
              <a:rPr lang="en-US" sz="7200"/>
              <a:t>codes.</a:t>
            </a:r>
            <a:endParaRPr lang="en-US" sz="7200" dirty="0"/>
          </a:p>
          <a:p>
            <a:pPr marL="393192" lvl="1" indent="0">
              <a:buClr>
                <a:schemeClr val="accent2">
                  <a:lumMod val="50000"/>
                </a:schemeClr>
              </a:buClr>
              <a:buNone/>
            </a:pPr>
            <a:endParaRPr lang="en-US" sz="4000" dirty="0"/>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4077101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0AA8-506D-4B59-9E7B-0273F869F87E}"/>
              </a:ext>
            </a:extLst>
          </p:cNvPr>
          <p:cNvSpPr>
            <a:spLocks noGrp="1"/>
          </p:cNvSpPr>
          <p:nvPr>
            <p:ph type="title"/>
          </p:nvPr>
        </p:nvSpPr>
        <p:spPr/>
        <p:txBody>
          <a:bodyPr/>
          <a:lstStyle/>
          <a:p>
            <a:r>
              <a:rPr lang="en-US" dirty="0"/>
              <a:t>NetGalley – What We Do </a:t>
            </a:r>
          </a:p>
        </p:txBody>
      </p:sp>
      <p:sp>
        <p:nvSpPr>
          <p:cNvPr id="3" name="Content Placeholder 2">
            <a:extLst>
              <a:ext uri="{FF2B5EF4-FFF2-40B4-BE49-F238E27FC236}">
                <a16:creationId xmlns:a16="http://schemas.microsoft.com/office/drawing/2014/main" id="{63309317-1795-483B-A495-8956F0B77E85}"/>
              </a:ext>
            </a:extLst>
          </p:cNvPr>
          <p:cNvSpPr>
            <a:spLocks noGrp="1"/>
          </p:cNvSpPr>
          <p:nvPr>
            <p:ph idx="1"/>
          </p:nvPr>
        </p:nvSpPr>
        <p:spPr/>
        <p:txBody>
          <a:bodyPr>
            <a:normAutofit fontScale="92500"/>
          </a:bodyPr>
          <a:lstStyle/>
          <a:p>
            <a:pPr>
              <a:buClr>
                <a:srgbClr val="9F3748"/>
              </a:buClr>
              <a:buFont typeface="Arial" panose="020B0604020202020204" pitchFamily="34" charset="0"/>
              <a:buChar char="•"/>
            </a:pPr>
            <a:r>
              <a:rPr lang="en-US" dirty="0"/>
              <a:t>Keep a constant present on NetGalley, featuring 5 books a month </a:t>
            </a:r>
          </a:p>
          <a:p>
            <a:pPr>
              <a:buClr>
                <a:srgbClr val="9F3748"/>
              </a:buClr>
              <a:buFont typeface="Arial" panose="020B0604020202020204" pitchFamily="34" charset="0"/>
              <a:buChar char="•"/>
            </a:pPr>
            <a:r>
              <a:rPr lang="en-US" dirty="0"/>
              <a:t>NetGalley is a site where bloggers, booksellers, librarians, etc. can go to discover and review new books</a:t>
            </a:r>
          </a:p>
          <a:p>
            <a:pPr>
              <a:buClr>
                <a:srgbClr val="9F3748"/>
              </a:buClr>
              <a:buFont typeface="Arial" panose="020B0604020202020204" pitchFamily="34" charset="0"/>
              <a:buChar char="•"/>
            </a:pPr>
            <a:r>
              <a:rPr lang="en-US" dirty="0"/>
              <a:t>We post books on NetGalley the month before and the month of release. If a book is part of a series, we will also post any backlist titles that are part of the series</a:t>
            </a:r>
          </a:p>
          <a:p>
            <a:pPr>
              <a:buClr>
                <a:srgbClr val="9F3748"/>
              </a:buClr>
              <a:buFont typeface="Arial" panose="020B0604020202020204" pitchFamily="34" charset="0"/>
              <a:buChar char="•"/>
            </a:pPr>
            <a:r>
              <a:rPr lang="en-US" dirty="0"/>
              <a:t>At the end of the month when a book has been on NetGalley, Julie will send a list to the authors of who has downloaded the book and any reviews that have been received. </a:t>
            </a:r>
          </a:p>
        </p:txBody>
      </p:sp>
    </p:spTree>
    <p:extLst>
      <p:ext uri="{BB962C8B-B14F-4D97-AF65-F5344CB8AC3E}">
        <p14:creationId xmlns:p14="http://schemas.microsoft.com/office/powerpoint/2010/main" val="970927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2027DA-A499-4A48-A21F-8B2E9E2F9A89}"/>
              </a:ext>
            </a:extLst>
          </p:cNvPr>
          <p:cNvPicPr>
            <a:picLocks noChangeAspect="1"/>
          </p:cNvPicPr>
          <p:nvPr/>
        </p:nvPicPr>
        <p:blipFill rotWithShape="1">
          <a:blip r:embed="rId2"/>
          <a:srcRect l="16667" t="8989" r="14166" b="4495"/>
          <a:stretch/>
        </p:blipFill>
        <p:spPr>
          <a:xfrm>
            <a:off x="1219200" y="304800"/>
            <a:ext cx="6934200" cy="6432932"/>
          </a:xfrm>
          <a:prstGeom prst="rect">
            <a:avLst/>
          </a:prstGeom>
        </p:spPr>
      </p:pic>
      <p:sp>
        <p:nvSpPr>
          <p:cNvPr id="2" name="Title 1">
            <a:extLst>
              <a:ext uri="{FF2B5EF4-FFF2-40B4-BE49-F238E27FC236}">
                <a16:creationId xmlns:a16="http://schemas.microsoft.com/office/drawing/2014/main" id="{31C33F4B-C679-4C97-91C9-CB60F2A4AB04}"/>
              </a:ext>
            </a:extLst>
          </p:cNvPr>
          <p:cNvSpPr>
            <a:spLocks noGrp="1"/>
          </p:cNvSpPr>
          <p:nvPr>
            <p:ph type="title"/>
          </p:nvPr>
        </p:nvSpPr>
        <p:spPr>
          <a:xfrm>
            <a:off x="457200" y="304800"/>
            <a:ext cx="7696200" cy="152400"/>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E5AFC46C-42F3-4AB3-BE01-084EE3082F22}"/>
              </a:ext>
            </a:extLst>
          </p:cNvPr>
          <p:cNvSpPr>
            <a:spLocks noGrp="1"/>
          </p:cNvSpPr>
          <p:nvPr>
            <p:ph idx="1"/>
          </p:nvPr>
        </p:nvSpPr>
        <p:spPr>
          <a:xfrm>
            <a:off x="-457200" y="152400"/>
            <a:ext cx="9677400" cy="6172200"/>
          </a:xfrm>
        </p:spPr>
        <p:txBody>
          <a:bodyPr/>
          <a:lstStyle/>
          <a:p>
            <a:r>
              <a:rPr lang="en-US" dirty="0"/>
              <a:t>  </a:t>
            </a:r>
          </a:p>
        </p:txBody>
      </p:sp>
    </p:spTree>
    <p:extLst>
      <p:ext uri="{BB962C8B-B14F-4D97-AF65-F5344CB8AC3E}">
        <p14:creationId xmlns:p14="http://schemas.microsoft.com/office/powerpoint/2010/main" val="1728502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25FA9-CEA8-4D43-A4F4-D8D4F1700389}"/>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ED9FB8E7-2C99-4361-9B76-732A5664D4ED}"/>
              </a:ext>
            </a:extLst>
          </p:cNvPr>
          <p:cNvSpPr>
            <a:spLocks noGrp="1"/>
          </p:cNvSpPr>
          <p:nvPr>
            <p:ph idx="1"/>
          </p:nvPr>
        </p:nvSpPr>
        <p:spPr>
          <a:xfrm>
            <a:off x="457200" y="762000"/>
            <a:ext cx="8229600" cy="5562600"/>
          </a:xfrm>
        </p:spPr>
        <p:txBody>
          <a:bodyPr/>
          <a:lstStyle/>
          <a:p>
            <a:r>
              <a:rPr lang="en-US" dirty="0"/>
              <a:t> </a:t>
            </a:r>
          </a:p>
        </p:txBody>
      </p:sp>
      <p:pic>
        <p:nvPicPr>
          <p:cNvPr id="4" name="Picture 3">
            <a:extLst>
              <a:ext uri="{FF2B5EF4-FFF2-40B4-BE49-F238E27FC236}">
                <a16:creationId xmlns:a16="http://schemas.microsoft.com/office/drawing/2014/main" id="{ED0A35A3-E961-4F3C-B7D7-68D7FDB99633}"/>
              </a:ext>
            </a:extLst>
          </p:cNvPr>
          <p:cNvPicPr>
            <a:picLocks noChangeAspect="1"/>
          </p:cNvPicPr>
          <p:nvPr/>
        </p:nvPicPr>
        <p:blipFill rotWithShape="1">
          <a:blip r:embed="rId2"/>
          <a:srcRect l="17500" t="9210" r="16667" b="7895"/>
          <a:stretch/>
        </p:blipFill>
        <p:spPr>
          <a:xfrm>
            <a:off x="453571" y="139861"/>
            <a:ext cx="8233229" cy="6565739"/>
          </a:xfrm>
          <a:prstGeom prst="rect">
            <a:avLst/>
          </a:prstGeom>
        </p:spPr>
      </p:pic>
    </p:spTree>
    <p:extLst>
      <p:ext uri="{BB962C8B-B14F-4D97-AF65-F5344CB8AC3E}">
        <p14:creationId xmlns:p14="http://schemas.microsoft.com/office/powerpoint/2010/main" val="3924131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0AA8-506D-4B59-9E7B-0273F869F87E}"/>
              </a:ext>
            </a:extLst>
          </p:cNvPr>
          <p:cNvSpPr>
            <a:spLocks noGrp="1"/>
          </p:cNvSpPr>
          <p:nvPr>
            <p:ph type="title"/>
          </p:nvPr>
        </p:nvSpPr>
        <p:spPr/>
        <p:txBody>
          <a:bodyPr/>
          <a:lstStyle/>
          <a:p>
            <a:r>
              <a:rPr lang="en-US" dirty="0"/>
              <a:t>NetGalley – What You Can Do </a:t>
            </a:r>
          </a:p>
        </p:txBody>
      </p:sp>
      <p:sp>
        <p:nvSpPr>
          <p:cNvPr id="3" name="Content Placeholder 2">
            <a:extLst>
              <a:ext uri="{FF2B5EF4-FFF2-40B4-BE49-F238E27FC236}">
                <a16:creationId xmlns:a16="http://schemas.microsoft.com/office/drawing/2014/main" id="{63309317-1795-483B-A495-8956F0B77E85}"/>
              </a:ext>
            </a:extLst>
          </p:cNvPr>
          <p:cNvSpPr>
            <a:spLocks noGrp="1"/>
          </p:cNvSpPr>
          <p:nvPr>
            <p:ph idx="1"/>
          </p:nvPr>
        </p:nvSpPr>
        <p:spPr/>
        <p:txBody>
          <a:bodyPr>
            <a:normAutofit/>
          </a:bodyPr>
          <a:lstStyle/>
          <a:p>
            <a:pPr>
              <a:buClr>
                <a:srgbClr val="9F3748"/>
              </a:buClr>
              <a:buFont typeface="Arial" panose="020B0604020202020204" pitchFamily="34" charset="0"/>
              <a:buChar char="•"/>
            </a:pPr>
            <a:r>
              <a:rPr lang="en-US" dirty="0"/>
              <a:t>Let booksellers, librarians, bloggers, etc. know when your book is on NetGalley so they can request to review it. Julie can provide you with a link.</a:t>
            </a:r>
          </a:p>
          <a:p>
            <a:pPr>
              <a:buClr>
                <a:srgbClr val="9F3748"/>
              </a:buClr>
              <a:buFont typeface="Arial" panose="020B0604020202020204" pitchFamily="34" charset="0"/>
              <a:buChar char="•"/>
            </a:pPr>
            <a:r>
              <a:rPr lang="en-US" dirty="0"/>
              <a:t>We often have open spots that authors can have their books listed on NetGalley after the book has released or is a backlist title. The cost through us is $85 a month. If an author went directly to NetGalley, it would cost $450 per month for a listing.</a:t>
            </a:r>
          </a:p>
        </p:txBody>
      </p:sp>
    </p:spTree>
    <p:extLst>
      <p:ext uri="{BB962C8B-B14F-4D97-AF65-F5344CB8AC3E}">
        <p14:creationId xmlns:p14="http://schemas.microsoft.com/office/powerpoint/2010/main" val="912245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0AA8-506D-4B59-9E7B-0273F869F87E}"/>
              </a:ext>
            </a:extLst>
          </p:cNvPr>
          <p:cNvSpPr>
            <a:spLocks noGrp="1"/>
          </p:cNvSpPr>
          <p:nvPr>
            <p:ph type="title"/>
          </p:nvPr>
        </p:nvSpPr>
        <p:spPr/>
        <p:txBody>
          <a:bodyPr/>
          <a:lstStyle/>
          <a:p>
            <a:r>
              <a:rPr lang="en-US" dirty="0"/>
              <a:t>Newsletter – What We Do </a:t>
            </a:r>
          </a:p>
        </p:txBody>
      </p:sp>
      <p:sp>
        <p:nvSpPr>
          <p:cNvPr id="3" name="Content Placeholder 2">
            <a:extLst>
              <a:ext uri="{FF2B5EF4-FFF2-40B4-BE49-F238E27FC236}">
                <a16:creationId xmlns:a16="http://schemas.microsoft.com/office/drawing/2014/main" id="{63309317-1795-483B-A495-8956F0B77E85}"/>
              </a:ext>
            </a:extLst>
          </p:cNvPr>
          <p:cNvSpPr>
            <a:spLocks noGrp="1"/>
          </p:cNvSpPr>
          <p:nvPr>
            <p:ph idx="1"/>
          </p:nvPr>
        </p:nvSpPr>
        <p:spPr/>
        <p:txBody>
          <a:bodyPr>
            <a:normAutofit/>
          </a:bodyPr>
          <a:lstStyle/>
          <a:p>
            <a:pPr>
              <a:buClr>
                <a:srgbClr val="9F3748"/>
              </a:buClr>
              <a:buFont typeface="Arial" panose="020B0604020202020204" pitchFamily="34" charset="0"/>
              <a:buChar char="•"/>
            </a:pPr>
            <a:r>
              <a:rPr lang="en-US" dirty="0"/>
              <a:t>Julie creates and send three newsletters a month – 1) BQB/WriteLife Authors 2) Customers who have signed up for our newsletter 3) Booksellers</a:t>
            </a:r>
          </a:p>
          <a:p>
            <a:pPr>
              <a:buClr>
                <a:srgbClr val="9F3748"/>
              </a:buClr>
              <a:buFont typeface="Arial" panose="020B0604020202020204" pitchFamily="34" charset="0"/>
              <a:buChar char="•"/>
            </a:pPr>
            <a:r>
              <a:rPr lang="en-US" dirty="0"/>
              <a:t>Each newsletter is created for the target market and provides information that is pertinent to that group.</a:t>
            </a:r>
          </a:p>
          <a:p>
            <a:pPr>
              <a:buClr>
                <a:srgbClr val="9F3748"/>
              </a:buClr>
              <a:buFont typeface="Arial" panose="020B0604020202020204" pitchFamily="34" charset="0"/>
              <a:buChar char="•"/>
            </a:pPr>
            <a:r>
              <a:rPr lang="en-US" dirty="0"/>
              <a:t>For customers and booksellers, we announce new releases, awards, etc. to keep them informed about our books and authors. </a:t>
            </a:r>
          </a:p>
        </p:txBody>
      </p:sp>
    </p:spTree>
    <p:extLst>
      <p:ext uri="{BB962C8B-B14F-4D97-AF65-F5344CB8AC3E}">
        <p14:creationId xmlns:p14="http://schemas.microsoft.com/office/powerpoint/2010/main" val="4166780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0AA8-506D-4B59-9E7B-0273F869F87E}"/>
              </a:ext>
            </a:extLst>
          </p:cNvPr>
          <p:cNvSpPr>
            <a:spLocks noGrp="1"/>
          </p:cNvSpPr>
          <p:nvPr>
            <p:ph type="title"/>
          </p:nvPr>
        </p:nvSpPr>
        <p:spPr/>
        <p:txBody>
          <a:bodyPr/>
          <a:lstStyle/>
          <a:p>
            <a:r>
              <a:rPr lang="en-US" dirty="0"/>
              <a:t>Newsletter – What You Can Do</a:t>
            </a:r>
          </a:p>
        </p:txBody>
      </p:sp>
      <p:sp>
        <p:nvSpPr>
          <p:cNvPr id="3" name="Content Placeholder 2">
            <a:extLst>
              <a:ext uri="{FF2B5EF4-FFF2-40B4-BE49-F238E27FC236}">
                <a16:creationId xmlns:a16="http://schemas.microsoft.com/office/drawing/2014/main" id="{63309317-1795-483B-A495-8956F0B77E85}"/>
              </a:ext>
            </a:extLst>
          </p:cNvPr>
          <p:cNvSpPr>
            <a:spLocks noGrp="1"/>
          </p:cNvSpPr>
          <p:nvPr>
            <p:ph idx="1"/>
          </p:nvPr>
        </p:nvSpPr>
        <p:spPr/>
        <p:txBody>
          <a:bodyPr>
            <a:normAutofit/>
          </a:bodyPr>
          <a:lstStyle/>
          <a:p>
            <a:pPr>
              <a:buClr>
                <a:srgbClr val="9F3748"/>
              </a:buClr>
              <a:buFont typeface="Arial" panose="020B0604020202020204" pitchFamily="34" charset="0"/>
              <a:buChar char="•"/>
            </a:pPr>
            <a:r>
              <a:rPr lang="en-US" dirty="0"/>
              <a:t>Create an author newsletter. It is one of the most powerful marketing tools you can use as an author.</a:t>
            </a:r>
          </a:p>
          <a:p>
            <a:pPr>
              <a:buClr>
                <a:srgbClr val="9F3748"/>
              </a:buClr>
              <a:buFont typeface="Arial" panose="020B0604020202020204" pitchFamily="34" charset="0"/>
              <a:buChar char="•"/>
            </a:pPr>
            <a:r>
              <a:rPr lang="en-US" dirty="0"/>
              <a:t>You’re a writer. Creating a newsletter should be right in your skillset. </a:t>
            </a:r>
          </a:p>
          <a:p>
            <a:pPr>
              <a:buClr>
                <a:srgbClr val="9F3748"/>
              </a:buClr>
              <a:buFont typeface="Arial" panose="020B0604020202020204" pitchFamily="34" charset="0"/>
              <a:buChar char="•"/>
            </a:pPr>
            <a:r>
              <a:rPr lang="en-US" dirty="0"/>
              <a:t>Author newsletters can be used to build fans and keep followers up-to-date on what’s happening with you and your book. </a:t>
            </a:r>
          </a:p>
        </p:txBody>
      </p:sp>
    </p:spTree>
    <p:extLst>
      <p:ext uri="{BB962C8B-B14F-4D97-AF65-F5344CB8AC3E}">
        <p14:creationId xmlns:p14="http://schemas.microsoft.com/office/powerpoint/2010/main" val="3376459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05000"/>
            <a:ext cx="91440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Thanks for joining us!</a:t>
            </a:r>
          </a:p>
        </p:txBody>
      </p:sp>
      <p:sp>
        <p:nvSpPr>
          <p:cNvPr id="3" name="Content Placeholder 2"/>
          <p:cNvSpPr>
            <a:spLocks noGrp="1"/>
          </p:cNvSpPr>
          <p:nvPr>
            <p:ph idx="1"/>
          </p:nvPr>
        </p:nvSpPr>
        <p:spPr>
          <a:xfrm>
            <a:off x="914400" y="2011680"/>
            <a:ext cx="7467600" cy="4693920"/>
          </a:xfrm>
        </p:spPr>
        <p:txBody>
          <a:bodyPr>
            <a:normAutofit lnSpcReduction="10000"/>
          </a:bodyPr>
          <a:lstStyle/>
          <a:p>
            <a:pPr marL="0" indent="0" algn="ctr">
              <a:buNone/>
            </a:pPr>
            <a:r>
              <a:rPr lang="en-US" dirty="0"/>
              <a:t>Have a great weekend!</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Bqbpublishing.com</a:t>
            </a:r>
          </a:p>
          <a:p>
            <a:pPr marL="0" indent="0" algn="ctr">
              <a:buNone/>
            </a:pPr>
            <a:r>
              <a:rPr lang="en-US" dirty="0"/>
              <a:t>Writelife.com</a:t>
            </a:r>
          </a:p>
        </p:txBody>
      </p:sp>
      <p:pic>
        <p:nvPicPr>
          <p:cNvPr id="4" name="Picture 3"/>
          <p:cNvPicPr>
            <a:picLocks noChangeAspect="1"/>
          </p:cNvPicPr>
          <p:nvPr/>
        </p:nvPicPr>
        <p:blipFill>
          <a:blip r:embed="rId2" cstate="print"/>
          <a:stretch>
            <a:fillRect/>
          </a:stretch>
        </p:blipFill>
        <p:spPr>
          <a:xfrm>
            <a:off x="2514600" y="3009261"/>
            <a:ext cx="4191000" cy="2357437"/>
          </a:xfrm>
          <a:prstGeom prst="rect">
            <a:avLst/>
          </a:prstGeom>
        </p:spPr>
      </p:pic>
    </p:spTree>
    <p:extLst>
      <p:ext uri="{BB962C8B-B14F-4D97-AF65-F5344CB8AC3E}">
        <p14:creationId xmlns:p14="http://schemas.microsoft.com/office/powerpoint/2010/main" val="15820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eBook Distribution – What We Do 	</a:t>
            </a:r>
          </a:p>
        </p:txBody>
      </p:sp>
      <p:sp>
        <p:nvSpPr>
          <p:cNvPr id="3" name="Content Placeholder 2"/>
          <p:cNvSpPr>
            <a:spLocks noGrp="1"/>
          </p:cNvSpPr>
          <p:nvPr>
            <p:ph idx="1"/>
          </p:nvPr>
        </p:nvSpPr>
        <p:spPr>
          <a:xfrm>
            <a:off x="457200" y="1676400"/>
            <a:ext cx="8229600" cy="5029200"/>
          </a:xfrm>
        </p:spPr>
        <p:txBody>
          <a:bodyPr>
            <a:normAutofit fontScale="47500" lnSpcReduction="20000"/>
          </a:bodyPr>
          <a:lstStyle/>
          <a:p>
            <a:pPr lvl="1">
              <a:buClr>
                <a:schemeClr val="accent2">
                  <a:lumMod val="50000"/>
                </a:schemeClr>
              </a:buClr>
              <a:buFont typeface="Wingdings" panose="05000000000000000000" pitchFamily="2" charset="2"/>
              <a:buChar char="§"/>
            </a:pPr>
            <a:r>
              <a:rPr lang="en-US" sz="5000" dirty="0"/>
              <a:t>Inscribe has a dedicated eBook marketing team that constantly works with eBook sellers on promotions and sales</a:t>
            </a:r>
          </a:p>
          <a:p>
            <a:pPr lvl="1">
              <a:buClr>
                <a:schemeClr val="accent2">
                  <a:lumMod val="50000"/>
                </a:schemeClr>
              </a:buClr>
              <a:buFont typeface="Wingdings" panose="05000000000000000000" pitchFamily="2" charset="2"/>
              <a:buChar char="§"/>
            </a:pPr>
            <a:r>
              <a:rPr lang="en-US" sz="5000" dirty="0"/>
              <a:t>Each month we receive a newsletter outlining the eBook sales campaigns that are occurring in the next few months, specifically with retailers like Amazon, Kobo, Apple, </a:t>
            </a:r>
            <a:r>
              <a:rPr lang="en-US" sz="5000" dirty="0" err="1"/>
              <a:t>OverDrive</a:t>
            </a:r>
            <a:r>
              <a:rPr lang="en-US" sz="5000" dirty="0"/>
              <a:t>, and Hoopla</a:t>
            </a:r>
          </a:p>
          <a:p>
            <a:pPr lvl="1">
              <a:buClr>
                <a:schemeClr val="accent2">
                  <a:lumMod val="50000"/>
                </a:schemeClr>
              </a:buClr>
              <a:buFont typeface="Wingdings" panose="05000000000000000000" pitchFamily="2" charset="2"/>
              <a:buChar char="§"/>
            </a:pPr>
            <a:r>
              <a:rPr lang="en-US" sz="5000" dirty="0"/>
              <a:t>We review the marketing opportunities, check our eBook marketing calendar and submit eBooks that are a good fit for the promotion</a:t>
            </a:r>
          </a:p>
          <a:p>
            <a:pPr lvl="1">
              <a:buClr>
                <a:schemeClr val="accent2">
                  <a:lumMod val="50000"/>
                </a:schemeClr>
              </a:buClr>
              <a:buFont typeface="Wingdings" panose="05000000000000000000" pitchFamily="2" charset="2"/>
              <a:buChar char="§"/>
            </a:pPr>
            <a:r>
              <a:rPr lang="en-US" sz="5000" dirty="0"/>
              <a:t>We market those opportunities through social media, etc. </a:t>
            </a:r>
          </a:p>
          <a:p>
            <a:pPr marL="393192" lvl="1" indent="0">
              <a:buClr>
                <a:schemeClr val="accent2">
                  <a:lumMod val="50000"/>
                </a:schemeClr>
              </a:buClr>
              <a:buNone/>
            </a:pPr>
            <a:endParaRPr lang="en-US" sz="4000" dirty="0"/>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46482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	</a:t>
            </a:r>
          </a:p>
        </p:txBody>
      </p:sp>
      <p:sp>
        <p:nvSpPr>
          <p:cNvPr id="3" name="Content Placeholder 2"/>
          <p:cNvSpPr>
            <a:spLocks noGrp="1"/>
          </p:cNvSpPr>
          <p:nvPr>
            <p:ph idx="1"/>
          </p:nvPr>
        </p:nvSpPr>
        <p:spPr>
          <a:xfrm>
            <a:off x="457200" y="1676400"/>
            <a:ext cx="8229600" cy="5029200"/>
          </a:xfrm>
        </p:spPr>
        <p:txBody>
          <a:bodyPr>
            <a:normAutofit/>
          </a:bodyPr>
          <a:lstStyle/>
          <a:p>
            <a:pPr marL="0" lvl="0" indent="0">
              <a:buClr>
                <a:schemeClr val="accent2">
                  <a:lumMod val="50000"/>
                </a:schemeClr>
              </a:buClr>
              <a:buNone/>
            </a:pPr>
            <a:endParaRPr lang="en-US" sz="3200" dirty="0"/>
          </a:p>
          <a:p>
            <a:endParaRPr lang="en-US" dirty="0"/>
          </a:p>
        </p:txBody>
      </p:sp>
      <p:graphicFrame>
        <p:nvGraphicFramePr>
          <p:cNvPr id="5" name="Table 4">
            <a:extLst>
              <a:ext uri="{FF2B5EF4-FFF2-40B4-BE49-F238E27FC236}">
                <a16:creationId xmlns:a16="http://schemas.microsoft.com/office/drawing/2014/main" id="{0B34813F-333A-4609-BCA9-3D9A368BFDEA}"/>
              </a:ext>
            </a:extLst>
          </p:cNvPr>
          <p:cNvGraphicFramePr>
            <a:graphicFrameLocks noGrp="1"/>
          </p:cNvGraphicFramePr>
          <p:nvPr>
            <p:extLst>
              <p:ext uri="{D42A27DB-BD31-4B8C-83A1-F6EECF244321}">
                <p14:modId xmlns:p14="http://schemas.microsoft.com/office/powerpoint/2010/main" val="2309517263"/>
              </p:ext>
            </p:extLst>
          </p:nvPr>
        </p:nvGraphicFramePr>
        <p:xfrm>
          <a:off x="190500" y="533400"/>
          <a:ext cx="8723142" cy="6172200"/>
        </p:xfrm>
        <a:graphic>
          <a:graphicData uri="http://schemas.openxmlformats.org/drawingml/2006/table">
            <a:tbl>
              <a:tblPr firstRow="1" firstCol="1" bandRow="1">
                <a:tableStyleId>{5C22544A-7EE6-4342-B048-85BDC9FD1C3A}</a:tableStyleId>
              </a:tblPr>
              <a:tblGrid>
                <a:gridCol w="8723142">
                  <a:extLst>
                    <a:ext uri="{9D8B030D-6E8A-4147-A177-3AD203B41FA5}">
                      <a16:colId xmlns:a16="http://schemas.microsoft.com/office/drawing/2014/main" val="1104986385"/>
                    </a:ext>
                  </a:extLst>
                </a:gridCol>
              </a:tblGrid>
              <a:tr h="6172200">
                <a:tc>
                  <a:txBody>
                    <a:bodyPr/>
                    <a:lstStyle/>
                    <a:p>
                      <a:pPr marL="0" marR="0" algn="l">
                        <a:spcBef>
                          <a:spcPts val="0"/>
                        </a:spcBef>
                        <a:spcAft>
                          <a:spcPts val="0"/>
                        </a:spcAft>
                      </a:pPr>
                      <a:br>
                        <a:rPr lang="en-US" sz="1200" dirty="0">
                          <a:effectLst/>
                        </a:rPr>
                      </a:br>
                      <a:r>
                        <a:rPr lang="en-US" sz="1600" u="sng" dirty="0">
                          <a:effectLst/>
                          <a:hlinkClick r:id="rId2" tooltip="Nominate for Kobo Nonfiction Price Promo"/>
                        </a:rPr>
                        <a:t>Nominate for Kobo Nonfiction Price Promo</a:t>
                      </a:r>
                      <a:endParaRPr lang="en-US" sz="1200" dirty="0">
                        <a:effectLst/>
                      </a:endParaRPr>
                    </a:p>
                    <a:p>
                      <a:pPr marL="0" marR="0" algn="ctr">
                        <a:spcBef>
                          <a:spcPts val="0"/>
                        </a:spcBef>
                        <a:spcAft>
                          <a:spcPts val="0"/>
                        </a:spcAft>
                      </a:pPr>
                      <a:endParaRPr lang="en-US" sz="1200" dirty="0">
                        <a:effectLst/>
                      </a:endParaRPr>
                    </a:p>
                    <a:p>
                      <a:pPr marL="0" marR="0" algn="ctr">
                        <a:spcBef>
                          <a:spcPts val="0"/>
                        </a:spcBef>
                        <a:spcAft>
                          <a:spcPts val="0"/>
                        </a:spcAft>
                      </a:pPr>
                      <a:endParaRPr lang="en-US" sz="1400" dirty="0">
                        <a:effectLst/>
                      </a:endParaRPr>
                    </a:p>
                    <a:p>
                      <a:pPr marL="0" marR="0" algn="ctr">
                        <a:spcBef>
                          <a:spcPts val="0"/>
                        </a:spcBef>
                        <a:spcAft>
                          <a:spcPts val="0"/>
                        </a:spcAft>
                      </a:pPr>
                      <a:endParaRPr lang="en-US" sz="1400" dirty="0">
                        <a:effectLst/>
                      </a:endParaRPr>
                    </a:p>
                    <a:p>
                      <a:pPr marL="0" marR="0" algn="ctr">
                        <a:spcBef>
                          <a:spcPts val="0"/>
                        </a:spcBef>
                        <a:spcAft>
                          <a:spcPts val="0"/>
                        </a:spcAft>
                      </a:pPr>
                      <a:r>
                        <a:rPr lang="en-US" sz="1400" dirty="0">
                          <a:effectLst/>
                        </a:rPr>
                        <a:t>Kobo Books CA - DUE THIS WEEK: Nonfiction Price Promo</a:t>
                      </a:r>
                    </a:p>
                    <a:p>
                      <a:pPr marL="0" marR="0" algn="l">
                        <a:spcBef>
                          <a:spcPts val="0"/>
                        </a:spcBef>
                        <a:spcAft>
                          <a:spcPts val="0"/>
                        </a:spcAft>
                      </a:pPr>
                      <a:br>
                        <a:rPr lang="en-US" sz="1400" dirty="0">
                          <a:effectLst/>
                        </a:rPr>
                      </a:br>
                      <a:r>
                        <a:rPr lang="en-US" sz="1400" dirty="0">
                          <a:effectLst/>
                        </a:rPr>
                        <a:t>Price: $4.99 and under </a:t>
                      </a:r>
                    </a:p>
                    <a:p>
                      <a:pPr marL="0" marR="0" algn="l">
                        <a:lnSpc>
                          <a:spcPct val="150000"/>
                        </a:lnSpc>
                        <a:spcBef>
                          <a:spcPts val="750"/>
                        </a:spcBef>
                        <a:spcAft>
                          <a:spcPts val="750"/>
                        </a:spcAft>
                      </a:pPr>
                      <a:r>
                        <a:rPr lang="en-US" sz="1400" dirty="0">
                          <a:effectLst/>
                        </a:rPr>
                        <a:t>Kobo CA will be running a Nonfiction Price Promo, from March 12-16. This sale will focus exclusively on nonfiction titles, promotionally priced at $4.99 and under (excluding free).</a:t>
                      </a:r>
                      <a:br>
                        <a:rPr lang="en-US" sz="1400" dirty="0">
                          <a:effectLst/>
                        </a:rPr>
                      </a:br>
                      <a:br>
                        <a:rPr lang="en-US" sz="1400" dirty="0">
                          <a:effectLst/>
                        </a:rPr>
                      </a:br>
                      <a:r>
                        <a:rPr lang="en-US" sz="1400" dirty="0">
                          <a:effectLst/>
                        </a:rPr>
                        <a:t>Dates:</a:t>
                      </a:r>
                      <a:br>
                        <a:rPr lang="en-US" sz="1400" dirty="0">
                          <a:effectLst/>
                        </a:rPr>
                      </a:br>
                      <a:r>
                        <a:rPr lang="en-US" sz="1400" dirty="0">
                          <a:effectLst/>
                        </a:rPr>
                        <a:t>Mar 12-16, inclusive</a:t>
                      </a:r>
                    </a:p>
                    <a:p>
                      <a:pPr marL="0" marR="0" algn="l">
                        <a:spcBef>
                          <a:spcPts val="0"/>
                        </a:spcBef>
                        <a:spcAft>
                          <a:spcPts val="0"/>
                        </a:spcAft>
                      </a:pPr>
                      <a:br>
                        <a:rPr lang="en-US" sz="1400" dirty="0">
                          <a:effectLst/>
                        </a:rPr>
                      </a:br>
                      <a:r>
                        <a:rPr lang="en-US" sz="1400" dirty="0">
                          <a:effectLst/>
                        </a:rPr>
                        <a:t>Kobo will be supporting the campaign as follows: </a:t>
                      </a:r>
                    </a:p>
                    <a:p>
                      <a:pPr marL="342900" marR="0" lvl="0" indent="-342900" algn="l">
                        <a:spcBef>
                          <a:spcPts val="0"/>
                        </a:spcBef>
                        <a:spcAft>
                          <a:spcPts val="0"/>
                        </a:spcAft>
                        <a:buSzPts val="1000"/>
                        <a:buFont typeface="Symbol" panose="05050102010706020507" pitchFamily="18" charset="2"/>
                        <a:buChar char=""/>
                        <a:tabLst>
                          <a:tab pos="457200" algn="l"/>
                        </a:tabLst>
                      </a:pPr>
                      <a:r>
                        <a:rPr lang="en-US" sz="1400" dirty="0">
                          <a:effectLst/>
                        </a:rPr>
                        <a:t>Standalone email to CA on March 13</a:t>
                      </a:r>
                    </a:p>
                    <a:p>
                      <a:pPr marL="342900" marR="0" lvl="0" indent="-342900" algn="l">
                        <a:spcBef>
                          <a:spcPts val="0"/>
                        </a:spcBef>
                        <a:spcAft>
                          <a:spcPts val="0"/>
                        </a:spcAft>
                        <a:buSzPts val="1000"/>
                        <a:buFont typeface="Symbol" panose="05050102010706020507" pitchFamily="18" charset="2"/>
                        <a:buChar char=""/>
                        <a:tabLst>
                          <a:tab pos="457200" algn="l"/>
                        </a:tabLst>
                      </a:pPr>
                      <a:r>
                        <a:rPr lang="en-US" sz="1400" dirty="0">
                          <a:effectLst/>
                        </a:rPr>
                        <a:t>Carousel on the homepage leading to the sale LP for the duration of the sale</a:t>
                      </a:r>
                    </a:p>
                    <a:p>
                      <a:pPr marL="0" marR="0" algn="l">
                        <a:spcBef>
                          <a:spcPts val="0"/>
                        </a:spcBef>
                        <a:spcAft>
                          <a:spcPts val="0"/>
                        </a:spcAft>
                      </a:pPr>
                      <a:br>
                        <a:rPr lang="en-US" sz="1400" dirty="0">
                          <a:effectLst/>
                        </a:rPr>
                      </a:br>
                      <a:r>
                        <a:rPr lang="en-US" sz="1400" dirty="0">
                          <a:effectLst/>
                        </a:rPr>
                        <a:t>Please assume that all titles submitted will be included in the sale, unless you hear otherwise from us. </a:t>
                      </a:r>
                      <a:br>
                        <a:rPr lang="en-US" sz="1400" dirty="0">
                          <a:effectLst/>
                        </a:rPr>
                      </a:br>
                      <a:br>
                        <a:rPr lang="en-US" sz="1400" dirty="0">
                          <a:effectLst/>
                        </a:rPr>
                      </a:br>
                      <a:r>
                        <a:rPr lang="en-US" sz="1400" dirty="0">
                          <a:effectLst/>
                        </a:rPr>
                        <a:t>The latest date for submissions is End of Day, March 4th</a:t>
                      </a:r>
                      <a:r>
                        <a:rPr lang="en-US" sz="1400" baseline="30000" dirty="0">
                          <a:effectLst/>
                        </a:rPr>
                        <a:t> </a:t>
                      </a:r>
                      <a:r>
                        <a:rPr lang="en-US" sz="1400" dirty="0">
                          <a:effectLst/>
                        </a:rPr>
                        <a:t>.</a:t>
                      </a:r>
                      <a:br>
                        <a:rPr lang="en-US" sz="1400" dirty="0">
                          <a:effectLst/>
                        </a:rPr>
                      </a:br>
                      <a:br>
                        <a:rPr lang="en-US" sz="1400" dirty="0">
                          <a:effectLst/>
                        </a:rPr>
                      </a:br>
                      <a:r>
                        <a:rPr lang="en-US" sz="1400" dirty="0">
                          <a:effectLst/>
                        </a:rPr>
                        <a:t>DUE: 3/4</a:t>
                      </a:r>
                      <a:br>
                        <a:rPr lang="en-US" sz="1400" dirty="0">
                          <a:effectLst/>
                        </a:rPr>
                      </a:br>
                      <a:r>
                        <a:rPr lang="en-US" sz="1400" dirty="0">
                          <a:effectLst/>
                        </a:rPr>
                        <a:t>PRICE: FREE</a:t>
                      </a:r>
                      <a:endParaRPr lang="en-US" sz="1400" dirty="0">
                        <a:effectLst/>
                        <a:latin typeface="Calibri" panose="020F0502020204030204" pitchFamily="34" charset="0"/>
                        <a:ea typeface="Calibri" panose="020F0502020204030204" pitchFamily="34" charset="0"/>
                      </a:endParaRPr>
                    </a:p>
                  </a:txBody>
                  <a:tcPr marL="118361" marR="118361" marT="0" marB="59180"/>
                </a:tc>
                <a:extLst>
                  <a:ext uri="{0D108BD9-81ED-4DB2-BD59-A6C34878D82A}">
                    <a16:rowId xmlns:a16="http://schemas.microsoft.com/office/drawing/2014/main" val="3768006098"/>
                  </a:ext>
                </a:extLst>
              </a:tr>
            </a:tbl>
          </a:graphicData>
        </a:graphic>
      </p:graphicFrame>
      <p:pic>
        <p:nvPicPr>
          <p:cNvPr id="1025" name="Picture 1">
            <a:extLst>
              <a:ext uri="{FF2B5EF4-FFF2-40B4-BE49-F238E27FC236}">
                <a16:creationId xmlns:a16="http://schemas.microsoft.com/office/drawing/2014/main" id="{F763A32D-5904-46C6-9F27-5AF10B503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4798" y="114300"/>
            <a:ext cx="4114165"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65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solidFill>
                  <a:schemeClr val="tx1"/>
                </a:solidFill>
              </a:rPr>
              <a:t>eBook Distribution – What You Can Do</a:t>
            </a:r>
            <a:r>
              <a:rPr lang="en-US" b="1" dirty="0">
                <a:solidFill>
                  <a:schemeClr val="tx1"/>
                </a:solidFill>
              </a:rPr>
              <a:t>	</a:t>
            </a:r>
          </a:p>
        </p:txBody>
      </p:sp>
      <p:sp>
        <p:nvSpPr>
          <p:cNvPr id="3" name="Content Placeholder 2"/>
          <p:cNvSpPr>
            <a:spLocks noGrp="1"/>
          </p:cNvSpPr>
          <p:nvPr>
            <p:ph idx="1"/>
          </p:nvPr>
        </p:nvSpPr>
        <p:spPr>
          <a:xfrm>
            <a:off x="381000" y="1828800"/>
            <a:ext cx="8229600" cy="5029200"/>
          </a:xfrm>
        </p:spPr>
        <p:txBody>
          <a:bodyPr>
            <a:normAutofit fontScale="62500" lnSpcReduction="20000"/>
          </a:bodyPr>
          <a:lstStyle/>
          <a:p>
            <a:pPr lvl="0">
              <a:buClr>
                <a:schemeClr val="accent2">
                  <a:lumMod val="50000"/>
                </a:schemeClr>
              </a:buClr>
              <a:buFont typeface="Arial" pitchFamily="34" charset="0"/>
              <a:buChar char="•"/>
            </a:pPr>
            <a:r>
              <a:rPr lang="en-US" sz="3100" dirty="0"/>
              <a:t>Let readers and fans know your eBooks are available through all major eBook sellers</a:t>
            </a:r>
          </a:p>
          <a:p>
            <a:pPr lvl="0">
              <a:buClr>
                <a:schemeClr val="accent2">
                  <a:lumMod val="50000"/>
                </a:schemeClr>
              </a:buClr>
              <a:buFont typeface="Arial" pitchFamily="34" charset="0"/>
              <a:buChar char="•"/>
            </a:pPr>
            <a:r>
              <a:rPr lang="en-US" sz="3100" dirty="0"/>
              <a:t>Have links on your website and social media that readers can click on to go directly to booksellers. (Julie can provide you with a list of links) </a:t>
            </a:r>
          </a:p>
          <a:p>
            <a:pPr lvl="0">
              <a:buClr>
                <a:schemeClr val="accent2">
                  <a:lumMod val="50000"/>
                </a:schemeClr>
              </a:buClr>
              <a:buFont typeface="Arial" pitchFamily="34" charset="0"/>
              <a:buChar char="•"/>
            </a:pPr>
            <a:r>
              <a:rPr lang="en-US" sz="3100" dirty="0"/>
              <a:t>Share purchase links on your newsletters and Blogs</a:t>
            </a:r>
          </a:p>
          <a:p>
            <a:pPr lvl="0">
              <a:buClr>
                <a:schemeClr val="accent2">
                  <a:lumMod val="50000"/>
                </a:schemeClr>
              </a:buClr>
              <a:buFont typeface="Arial" pitchFamily="34" charset="0"/>
              <a:buChar char="•"/>
            </a:pPr>
            <a:r>
              <a:rPr lang="en-US" sz="3100" dirty="0"/>
              <a:t>Watch your metadata, etc. on the different websites and let Julie know if there are typos, etc. so we can get them fixed. </a:t>
            </a:r>
          </a:p>
          <a:p>
            <a:pPr lvl="0">
              <a:buClr>
                <a:schemeClr val="accent2">
                  <a:lumMod val="50000"/>
                </a:schemeClr>
              </a:buClr>
              <a:buFont typeface="Arial" pitchFamily="34" charset="0"/>
              <a:buChar char="•"/>
            </a:pPr>
            <a:r>
              <a:rPr lang="en-US" sz="3100" dirty="0"/>
              <a:t>Work with John Daly and Julie to do Facebook Live events around your book to help drive business to eBook retailers</a:t>
            </a:r>
          </a:p>
          <a:p>
            <a:pPr lvl="0">
              <a:buClr>
                <a:schemeClr val="accent2">
                  <a:lumMod val="50000"/>
                </a:schemeClr>
              </a:buClr>
              <a:buFont typeface="Arial" pitchFamily="34" charset="0"/>
              <a:buChar char="•"/>
            </a:pPr>
            <a:r>
              <a:rPr lang="en-US" sz="3100" dirty="0"/>
              <a:t>Build your author brand and promote your book to help drive business to bookstores, wholesalers, IPG </a:t>
            </a:r>
          </a:p>
          <a:p>
            <a:pPr lvl="0">
              <a:buClr>
                <a:schemeClr val="accent2">
                  <a:lumMod val="50000"/>
                </a:schemeClr>
              </a:buClr>
              <a:buFont typeface="Arial" pitchFamily="34" charset="0"/>
              <a:buChar char="•"/>
            </a:pPr>
            <a:r>
              <a:rPr lang="en-US" sz="3100" dirty="0"/>
              <a:t>Amazon is a top eBook seller so make sure your Amazon profile is set up as soon as your book appears on their site and update it from time to time</a:t>
            </a:r>
          </a:p>
          <a:p>
            <a:pPr lvl="0">
              <a:buClr>
                <a:schemeClr val="accent2">
                  <a:lumMod val="50000"/>
                </a:schemeClr>
              </a:buClr>
              <a:buFont typeface="Arial" pitchFamily="34" charset="0"/>
              <a:buChar char="•"/>
            </a:pPr>
            <a:r>
              <a:rPr lang="en-US" sz="3100" dirty="0"/>
              <a:t>Create marketing campaigns or virtual tours that can use the iBook store codes for your eBook(s)</a:t>
            </a:r>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77207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solidFill>
                  <a:schemeClr val="tx1"/>
                </a:solidFill>
              </a:rPr>
              <a:t>How We Use Reviews to Market eBooks </a:t>
            </a:r>
            <a:r>
              <a:rPr lang="en-US" b="1" dirty="0">
                <a:solidFill>
                  <a:schemeClr val="tx1"/>
                </a:solidFill>
              </a:rPr>
              <a:t>	</a:t>
            </a:r>
          </a:p>
        </p:txBody>
      </p:sp>
      <p:sp>
        <p:nvSpPr>
          <p:cNvPr id="3" name="Content Placeholder 2"/>
          <p:cNvSpPr>
            <a:spLocks noGrp="1"/>
          </p:cNvSpPr>
          <p:nvPr>
            <p:ph idx="1"/>
          </p:nvPr>
        </p:nvSpPr>
        <p:spPr>
          <a:xfrm>
            <a:off x="381000" y="2286000"/>
            <a:ext cx="8229600" cy="5029200"/>
          </a:xfrm>
        </p:spPr>
        <p:txBody>
          <a:bodyPr>
            <a:normAutofit fontScale="92500" lnSpcReduction="20000"/>
          </a:bodyPr>
          <a:lstStyle/>
          <a:p>
            <a:pPr lvl="0">
              <a:buClr>
                <a:schemeClr val="accent2">
                  <a:lumMod val="50000"/>
                </a:schemeClr>
              </a:buClr>
              <a:buFont typeface="Arial" pitchFamily="34" charset="0"/>
              <a:buChar char="•"/>
            </a:pPr>
            <a:r>
              <a:rPr lang="en-US" sz="3100" dirty="0"/>
              <a:t>We post them on social media with links to buy your books</a:t>
            </a:r>
          </a:p>
          <a:p>
            <a:pPr lvl="0">
              <a:buClr>
                <a:schemeClr val="accent2">
                  <a:lumMod val="50000"/>
                </a:schemeClr>
              </a:buClr>
              <a:buFont typeface="Arial" pitchFamily="34" charset="0"/>
              <a:buChar char="•"/>
            </a:pPr>
            <a:r>
              <a:rPr lang="en-US" sz="3100" dirty="0"/>
              <a:t>We have a special section on our websites for reviews – the best ones are posted there. If one of your top reviews is not listed on the BQB or WriteLife website, contact John (Johndalybooks@hotmail.com)</a:t>
            </a:r>
          </a:p>
          <a:p>
            <a:pPr lvl="0">
              <a:buClr>
                <a:schemeClr val="accent2">
                  <a:lumMod val="50000"/>
                </a:schemeClr>
              </a:buClr>
              <a:buFont typeface="Arial" pitchFamily="34" charset="0"/>
              <a:buChar char="•"/>
            </a:pPr>
            <a:r>
              <a:rPr lang="en-US" sz="3100" dirty="0"/>
              <a:t>Watch your metadata, etc. on the different websites and let Julie know if there are typos, etc. so we can get them fixed. </a:t>
            </a:r>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94652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CCDA-CB53-43B6-A20B-E2DE5B70588F}"/>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7E2A00B9-AB80-4F97-A3AF-B51D5BA46857}"/>
              </a:ext>
            </a:extLst>
          </p:cNvPr>
          <p:cNvPicPr>
            <a:picLocks noGrp="1" noChangeAspect="1"/>
          </p:cNvPicPr>
          <p:nvPr>
            <p:ph idx="1"/>
          </p:nvPr>
        </p:nvPicPr>
        <p:blipFill rotWithShape="1">
          <a:blip r:embed="rId2"/>
          <a:srcRect l="14311" t="5748" r="14978" b="6897"/>
          <a:stretch/>
        </p:blipFill>
        <p:spPr>
          <a:xfrm>
            <a:off x="762000" y="58057"/>
            <a:ext cx="7543800" cy="6825343"/>
          </a:xfrm>
          <a:prstGeom prst="rect">
            <a:avLst/>
          </a:prstGeom>
        </p:spPr>
      </p:pic>
    </p:spTree>
    <p:extLst>
      <p:ext uri="{BB962C8B-B14F-4D97-AF65-F5344CB8AC3E}">
        <p14:creationId xmlns:p14="http://schemas.microsoft.com/office/powerpoint/2010/main" val="4146019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F2D0-2142-4AFF-AD03-D762048C7F7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0710900-B1EA-4488-B26A-C86BE05A8489}"/>
              </a:ext>
            </a:extLst>
          </p:cNvPr>
          <p:cNvPicPr>
            <a:picLocks noGrp="1" noChangeAspect="1"/>
          </p:cNvPicPr>
          <p:nvPr>
            <p:ph idx="1"/>
          </p:nvPr>
        </p:nvPicPr>
        <p:blipFill rotWithShape="1">
          <a:blip r:embed="rId2"/>
          <a:srcRect l="12015" t="6921" r="14051" b="7571"/>
          <a:stretch/>
        </p:blipFill>
        <p:spPr>
          <a:xfrm>
            <a:off x="419686" y="58675"/>
            <a:ext cx="8027540" cy="6799325"/>
          </a:xfrm>
          <a:prstGeom prst="rect">
            <a:avLst/>
          </a:prstGeom>
        </p:spPr>
      </p:pic>
    </p:spTree>
    <p:extLst>
      <p:ext uri="{BB962C8B-B14F-4D97-AF65-F5344CB8AC3E}">
        <p14:creationId xmlns:p14="http://schemas.microsoft.com/office/powerpoint/2010/main" val="1103285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solidFill>
                  <a:schemeClr val="tx1"/>
                </a:solidFill>
              </a:rPr>
              <a:t>Using Reviews to Market Your eBooks </a:t>
            </a:r>
            <a:r>
              <a:rPr lang="en-US" b="1" dirty="0">
                <a:solidFill>
                  <a:schemeClr val="tx1"/>
                </a:solidFill>
              </a:rPr>
              <a:t>	</a:t>
            </a:r>
          </a:p>
        </p:txBody>
      </p:sp>
      <p:sp>
        <p:nvSpPr>
          <p:cNvPr id="3" name="Content Placeholder 2"/>
          <p:cNvSpPr>
            <a:spLocks noGrp="1"/>
          </p:cNvSpPr>
          <p:nvPr>
            <p:ph idx="1"/>
          </p:nvPr>
        </p:nvSpPr>
        <p:spPr>
          <a:xfrm>
            <a:off x="457200" y="1676400"/>
            <a:ext cx="8229600" cy="5029200"/>
          </a:xfrm>
        </p:spPr>
        <p:txBody>
          <a:bodyPr>
            <a:normAutofit fontScale="40000" lnSpcReduction="20000"/>
          </a:bodyPr>
          <a:lstStyle/>
          <a:p>
            <a:pPr marL="0" lvl="0" indent="0">
              <a:buClr>
                <a:schemeClr val="accent2">
                  <a:lumMod val="50000"/>
                </a:schemeClr>
              </a:buClr>
              <a:buNone/>
            </a:pPr>
            <a:r>
              <a:rPr lang="en-US" sz="3100" dirty="0"/>
              <a:t>Post them on:</a:t>
            </a:r>
          </a:p>
          <a:p>
            <a:pPr lvl="0">
              <a:buClr>
                <a:schemeClr val="accent2">
                  <a:lumMod val="50000"/>
                </a:schemeClr>
              </a:buClr>
              <a:buFont typeface="Arial" pitchFamily="34" charset="0"/>
              <a:buChar char="•"/>
            </a:pPr>
            <a:r>
              <a:rPr lang="en-US" sz="3100" dirty="0"/>
              <a:t>Your Website</a:t>
            </a:r>
          </a:p>
          <a:p>
            <a:pPr lvl="0">
              <a:buClr>
                <a:schemeClr val="accent2">
                  <a:lumMod val="50000"/>
                </a:schemeClr>
              </a:buClr>
              <a:buFont typeface="Arial" pitchFamily="34" charset="0"/>
              <a:buChar char="•"/>
            </a:pPr>
            <a:r>
              <a:rPr lang="en-US" sz="3100" dirty="0"/>
              <a:t>Goodreads</a:t>
            </a:r>
          </a:p>
          <a:p>
            <a:pPr lvl="0">
              <a:buClr>
                <a:schemeClr val="accent2">
                  <a:lumMod val="50000"/>
                </a:schemeClr>
              </a:buClr>
              <a:buFont typeface="Arial" pitchFamily="34" charset="0"/>
              <a:buChar char="•"/>
            </a:pPr>
            <a:r>
              <a:rPr lang="en-US" sz="3100" dirty="0"/>
              <a:t>Your Blog</a:t>
            </a:r>
          </a:p>
          <a:p>
            <a:pPr lvl="0">
              <a:buClr>
                <a:schemeClr val="accent2">
                  <a:lumMod val="50000"/>
                </a:schemeClr>
              </a:buClr>
              <a:buFont typeface="Arial" pitchFamily="34" charset="0"/>
              <a:buChar char="•"/>
            </a:pPr>
            <a:r>
              <a:rPr lang="en-US" sz="3100" dirty="0"/>
              <a:t>Facebook</a:t>
            </a:r>
          </a:p>
          <a:p>
            <a:pPr lvl="0">
              <a:buClr>
                <a:schemeClr val="accent2">
                  <a:lumMod val="50000"/>
                </a:schemeClr>
              </a:buClr>
              <a:buFont typeface="Arial" pitchFamily="34" charset="0"/>
              <a:buChar char="•"/>
            </a:pPr>
            <a:r>
              <a:rPr lang="en-US" sz="3100" dirty="0"/>
              <a:t>Twitter</a:t>
            </a:r>
          </a:p>
          <a:p>
            <a:pPr lvl="0">
              <a:buClr>
                <a:schemeClr val="accent2">
                  <a:lumMod val="50000"/>
                </a:schemeClr>
              </a:buClr>
              <a:buFont typeface="Arial" pitchFamily="34" charset="0"/>
              <a:buChar char="•"/>
            </a:pPr>
            <a:r>
              <a:rPr lang="en-US" sz="3100" dirty="0"/>
              <a:t>Instagram</a:t>
            </a:r>
          </a:p>
          <a:p>
            <a:pPr lvl="0">
              <a:buClr>
                <a:schemeClr val="accent2">
                  <a:lumMod val="50000"/>
                </a:schemeClr>
              </a:buClr>
              <a:buFont typeface="Arial" pitchFamily="34" charset="0"/>
              <a:buChar char="•"/>
            </a:pPr>
            <a:r>
              <a:rPr lang="en-US" sz="3100" dirty="0"/>
              <a:t>Twitter</a:t>
            </a:r>
          </a:p>
          <a:p>
            <a:pPr lvl="0">
              <a:buClr>
                <a:schemeClr val="accent2">
                  <a:lumMod val="50000"/>
                </a:schemeClr>
              </a:buClr>
              <a:buFont typeface="Arial" pitchFamily="34" charset="0"/>
              <a:buChar char="•"/>
            </a:pPr>
            <a:r>
              <a:rPr lang="en-US" sz="3100" dirty="0"/>
              <a:t>YouTube</a:t>
            </a:r>
          </a:p>
          <a:p>
            <a:pPr lvl="0">
              <a:buClr>
                <a:schemeClr val="accent2">
                  <a:lumMod val="50000"/>
                </a:schemeClr>
              </a:buClr>
              <a:buFont typeface="Arial" pitchFamily="34" charset="0"/>
              <a:buChar char="•"/>
            </a:pPr>
            <a:r>
              <a:rPr lang="en-US" sz="3100" dirty="0"/>
              <a:t>Newsletter</a:t>
            </a:r>
          </a:p>
          <a:p>
            <a:pPr lvl="0">
              <a:buClr>
                <a:schemeClr val="accent2">
                  <a:lumMod val="50000"/>
                </a:schemeClr>
              </a:buClr>
              <a:buFont typeface="Arial" pitchFamily="34" charset="0"/>
              <a:buChar char="•"/>
            </a:pPr>
            <a:r>
              <a:rPr lang="en-US" sz="3100" dirty="0"/>
              <a:t>Blog</a:t>
            </a:r>
          </a:p>
          <a:p>
            <a:pPr marL="0" lvl="0" indent="0">
              <a:buClr>
                <a:schemeClr val="accent2">
                  <a:lumMod val="50000"/>
                </a:schemeClr>
              </a:buClr>
              <a:buNone/>
            </a:pPr>
            <a:endParaRPr lang="en-US" sz="3100" dirty="0"/>
          </a:p>
          <a:p>
            <a:pPr marL="0" lvl="0" indent="0">
              <a:buClr>
                <a:schemeClr val="accent2">
                  <a:lumMod val="50000"/>
                </a:schemeClr>
              </a:buClr>
              <a:buNone/>
            </a:pPr>
            <a:r>
              <a:rPr lang="en-US" sz="3100" dirty="0"/>
              <a:t>When you get a review from an influencer (even before your book is published), upload it via your Amazon Author Profile to the Editorial review section. Julie can assist you with this.</a:t>
            </a:r>
          </a:p>
          <a:p>
            <a:pPr marL="0" lvl="0" indent="0">
              <a:buClr>
                <a:schemeClr val="accent2">
                  <a:lumMod val="50000"/>
                </a:schemeClr>
              </a:buClr>
              <a:buNone/>
            </a:pPr>
            <a:endParaRPr lang="en-US" sz="3100" dirty="0"/>
          </a:p>
          <a:p>
            <a:pPr marL="0" lvl="0" indent="0">
              <a:buClr>
                <a:schemeClr val="accent2">
                  <a:lumMod val="50000"/>
                </a:schemeClr>
              </a:buClr>
              <a:buNone/>
            </a:pPr>
            <a:r>
              <a:rPr lang="en-US" sz="3100" dirty="0"/>
              <a:t>For reviews in general:</a:t>
            </a:r>
          </a:p>
          <a:p>
            <a:pPr lvl="0">
              <a:buClr>
                <a:schemeClr val="accent2">
                  <a:lumMod val="50000"/>
                </a:schemeClr>
              </a:buClr>
              <a:buFont typeface="Arial" pitchFamily="34" charset="0"/>
              <a:buChar char="•"/>
            </a:pPr>
            <a:r>
              <a:rPr lang="en-US" sz="3100" dirty="0"/>
              <a:t>Keep asking for them, even after your book is in the marketplace or has been for some time</a:t>
            </a:r>
          </a:p>
          <a:p>
            <a:pPr lvl="1">
              <a:buClr>
                <a:schemeClr val="accent2">
                  <a:lumMod val="50000"/>
                </a:schemeClr>
              </a:buClr>
              <a:buFont typeface="Arial" pitchFamily="34" charset="0"/>
              <a:buChar char="•"/>
            </a:pPr>
            <a:r>
              <a:rPr lang="en-US" sz="2900" dirty="0"/>
              <a:t>A review posted on social media can retrigger interest in your book</a:t>
            </a:r>
          </a:p>
          <a:p>
            <a:pPr lvl="1">
              <a:buClr>
                <a:schemeClr val="accent2">
                  <a:lumMod val="50000"/>
                </a:schemeClr>
              </a:buClr>
              <a:buFont typeface="Arial" pitchFamily="34" charset="0"/>
              <a:buChar char="•"/>
            </a:pPr>
            <a:r>
              <a:rPr lang="en-US" sz="2900" dirty="0"/>
              <a:t>Reviews on your website can help trigger SEOs which get you listed in searches</a:t>
            </a:r>
          </a:p>
          <a:p>
            <a:pPr lvl="1">
              <a:buClr>
                <a:schemeClr val="accent2">
                  <a:lumMod val="50000"/>
                </a:schemeClr>
              </a:buClr>
              <a:buFont typeface="Arial" pitchFamily="34" charset="0"/>
              <a:buChar char="•"/>
            </a:pPr>
            <a:endParaRPr lang="en-US" sz="2900" dirty="0"/>
          </a:p>
          <a:p>
            <a:pPr lvl="0">
              <a:buClr>
                <a:schemeClr val="accent2">
                  <a:lumMod val="50000"/>
                </a:schemeClr>
              </a:buClr>
              <a:buFont typeface="Arial" pitchFamily="34" charset="0"/>
              <a:buChar char="•"/>
            </a:pPr>
            <a:r>
              <a:rPr lang="en-US" sz="3100" dirty="0"/>
              <a:t>Reviews on Amazon are important so encourage fans and followers to post a review on Amazon</a:t>
            </a:r>
          </a:p>
          <a:p>
            <a:pPr lvl="1">
              <a:buClr>
                <a:schemeClr val="accent2">
                  <a:lumMod val="50000"/>
                </a:schemeClr>
              </a:buClr>
              <a:buFont typeface="Arial" pitchFamily="34" charset="0"/>
              <a:buChar char="•"/>
            </a:pPr>
            <a:r>
              <a:rPr lang="en-US" sz="2900" dirty="0"/>
              <a:t>People who buy in other places still look for reviews and author profiles on Amazon</a:t>
            </a:r>
          </a:p>
          <a:p>
            <a:pPr lvl="1">
              <a:buClr>
                <a:schemeClr val="accent2">
                  <a:lumMod val="50000"/>
                </a:schemeClr>
              </a:buClr>
              <a:buFont typeface="Arial" pitchFamily="34" charset="0"/>
              <a:buChar char="•"/>
            </a:pPr>
            <a:r>
              <a:rPr lang="en-US" sz="2900" dirty="0"/>
              <a:t>Reviews on Amazon trigger other marketing features i.e., people who bought this also bought these</a:t>
            </a:r>
          </a:p>
          <a:p>
            <a:pPr lvl="1">
              <a:buClr>
                <a:schemeClr val="accent2">
                  <a:lumMod val="50000"/>
                </a:schemeClr>
              </a:buClr>
              <a:buFont typeface="Arial" pitchFamily="34" charset="0"/>
              <a:buChar char="•"/>
            </a:pPr>
            <a:endParaRPr lang="en-US" sz="29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1870030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24081</TotalTime>
  <Words>1919</Words>
  <Application>Microsoft Office PowerPoint</Application>
  <PresentationFormat>On-screen Show (4:3)</PresentationFormat>
  <Paragraphs>168</Paragraphs>
  <Slides>26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Arial</vt:lpstr>
      <vt:lpstr>Calibri</vt:lpstr>
      <vt:lpstr>Calibri Light</vt:lpstr>
      <vt:lpstr>Cambria</vt:lpstr>
      <vt:lpstr>Constantia</vt:lpstr>
      <vt:lpstr>Courier New</vt:lpstr>
      <vt:lpstr>Symbol</vt:lpstr>
      <vt:lpstr>Wingdings</vt:lpstr>
      <vt:lpstr>Wingdings 2</vt:lpstr>
      <vt:lpstr>Flow</vt:lpstr>
      <vt:lpstr>Custom Design</vt:lpstr>
      <vt:lpstr>What We Do To Market and Sell Your eBooks and How You Can Tag on to Those Efforts</vt:lpstr>
      <vt:lpstr>eBook Distribution – What We Do  </vt:lpstr>
      <vt:lpstr>eBook Distribution – What We Do  </vt:lpstr>
      <vt:lpstr> </vt:lpstr>
      <vt:lpstr>eBook Distribution – What You Can Do </vt:lpstr>
      <vt:lpstr>How We Use Reviews to Market eBooks  </vt:lpstr>
      <vt:lpstr>PowerPoint Presentation</vt:lpstr>
      <vt:lpstr>PowerPoint Presentation</vt:lpstr>
      <vt:lpstr>Using Reviews to Market Your eBooks  </vt:lpstr>
      <vt:lpstr>PowerPoint Presentation</vt:lpstr>
      <vt:lpstr>Social Media for marketing eBooks–What we do</vt:lpstr>
      <vt:lpstr>PowerPoint Presentation</vt:lpstr>
      <vt:lpstr>PowerPoint Presentation</vt:lpstr>
      <vt:lpstr>Social Media –What You Can Do for eBooks </vt:lpstr>
      <vt:lpstr>Using BookBub (and similar programs) – They’re all About eBooks</vt:lpstr>
      <vt:lpstr>Using BookBub (and similar programs) – They’re all About eBooks- cont’d</vt:lpstr>
      <vt:lpstr>PowerPoint Presentation</vt:lpstr>
      <vt:lpstr>PowerPoint Presentation</vt:lpstr>
      <vt:lpstr>BookBub – What You Can Do</vt:lpstr>
      <vt:lpstr>NetGalley – What We Do </vt:lpstr>
      <vt:lpstr>  </vt:lpstr>
      <vt:lpstr> </vt:lpstr>
      <vt:lpstr>NetGalley – What You Can Do </vt:lpstr>
      <vt:lpstr>Newsletter – What We Do </vt:lpstr>
      <vt:lpstr>Newsletter – What You Can Do</vt:lpstr>
      <vt:lpstr>Thanks for joining us!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705</cp:revision>
  <cp:lastPrinted>2017-12-05T22:23:51Z</cp:lastPrinted>
  <dcterms:created xsi:type="dcterms:W3CDTF">2013-04-11T21:57:35Z</dcterms:created>
  <dcterms:modified xsi:type="dcterms:W3CDTF">2020-04-18T17:59:58Z</dcterms:modified>
</cp:coreProperties>
</file>