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2" r:id="rId2"/>
  </p:sldMasterIdLst>
  <p:notesMasterIdLst>
    <p:notesMasterId r:id="rId20"/>
  </p:notesMasterIdLst>
  <p:sldIdLst>
    <p:sldId id="256" r:id="rId3"/>
    <p:sldId id="453" r:id="rId4"/>
    <p:sldId id="460" r:id="rId5"/>
    <p:sldId id="461" r:id="rId6"/>
    <p:sldId id="327" r:id="rId7"/>
    <p:sldId id="452" r:id="rId8"/>
    <p:sldId id="454" r:id="rId9"/>
    <p:sldId id="435" r:id="rId10"/>
    <p:sldId id="458" r:id="rId11"/>
    <p:sldId id="456" r:id="rId12"/>
    <p:sldId id="457" r:id="rId13"/>
    <p:sldId id="406" r:id="rId14"/>
    <p:sldId id="455" r:id="rId15"/>
    <p:sldId id="459" r:id="rId16"/>
    <p:sldId id="391" r:id="rId17"/>
    <p:sldId id="415" r:id="rId18"/>
    <p:sldId id="266" r:id="rId1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3748"/>
    <a:srgbClr val="BF3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59" autoAdjust="0"/>
    <p:restoredTop sz="94732" autoAdjust="0"/>
  </p:normalViewPr>
  <p:slideViewPr>
    <p:cSldViewPr>
      <p:cViewPr varScale="1">
        <p:scale>
          <a:sx n="109" d="100"/>
          <a:sy n="109" d="100"/>
        </p:scale>
        <p:origin x="1476" y="108"/>
      </p:cViewPr>
      <p:guideLst>
        <p:guide orient="horz" pos="2160"/>
        <p:guide pos="2880"/>
      </p:guideLst>
    </p:cSldViewPr>
  </p:slideViewPr>
  <p:outlineViewPr>
    <p:cViewPr>
      <p:scale>
        <a:sx n="33" d="100"/>
        <a:sy n="33" d="100"/>
      </p:scale>
      <p:origin x="0" y="-369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9423"/>
          </a:xfrm>
          <a:prstGeom prst="rect">
            <a:avLst/>
          </a:prstGeom>
        </p:spPr>
        <p:txBody>
          <a:bodyPr vert="horz" lIns="93342" tIns="46671" rIns="93342" bIns="46671" rtlCol="0"/>
          <a:lstStyle>
            <a:lvl1pPr algn="l">
              <a:defRPr sz="1200"/>
            </a:lvl1pPr>
          </a:lstStyle>
          <a:p>
            <a:endParaRPr lang="en-US"/>
          </a:p>
        </p:txBody>
      </p:sp>
      <p:sp>
        <p:nvSpPr>
          <p:cNvPr id="3" name="Date Placeholder 2"/>
          <p:cNvSpPr>
            <a:spLocks noGrp="1"/>
          </p:cNvSpPr>
          <p:nvPr>
            <p:ph type="dt" idx="1"/>
          </p:nvPr>
        </p:nvSpPr>
        <p:spPr>
          <a:xfrm>
            <a:off x="4023093" y="0"/>
            <a:ext cx="3077740" cy="469423"/>
          </a:xfrm>
          <a:prstGeom prst="rect">
            <a:avLst/>
          </a:prstGeom>
        </p:spPr>
        <p:txBody>
          <a:bodyPr vert="horz" lIns="93342" tIns="46671" rIns="93342" bIns="46671" rtlCol="0"/>
          <a:lstStyle>
            <a:lvl1pPr algn="r">
              <a:defRPr sz="1200"/>
            </a:lvl1pPr>
          </a:lstStyle>
          <a:p>
            <a:fld id="{9EF8FD45-2721-4728-B638-90B9C2D7E270}" type="datetimeFigureOut">
              <a:rPr lang="en-US" smtClean="0"/>
              <a:pPr/>
              <a:t>7/7/2020</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342" tIns="46671" rIns="93342" bIns="46671" rtlCol="0" anchor="ctr"/>
          <a:lstStyle/>
          <a:p>
            <a:endParaRPr lang="en-US"/>
          </a:p>
        </p:txBody>
      </p:sp>
      <p:sp>
        <p:nvSpPr>
          <p:cNvPr id="5" name="Notes Placeholder 4"/>
          <p:cNvSpPr>
            <a:spLocks noGrp="1"/>
          </p:cNvSpPr>
          <p:nvPr>
            <p:ph type="body" sz="quarter" idx="3"/>
          </p:nvPr>
        </p:nvSpPr>
        <p:spPr>
          <a:xfrm>
            <a:off x="710248" y="4459527"/>
            <a:ext cx="5681980" cy="4224813"/>
          </a:xfrm>
          <a:prstGeom prst="rect">
            <a:avLst/>
          </a:prstGeom>
        </p:spPr>
        <p:txBody>
          <a:bodyPr vert="horz" lIns="93342" tIns="46671" rIns="93342" bIns="4667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40" cy="469423"/>
          </a:xfrm>
          <a:prstGeom prst="rect">
            <a:avLst/>
          </a:prstGeom>
        </p:spPr>
        <p:txBody>
          <a:bodyPr vert="horz" lIns="93342" tIns="46671" rIns="93342" bIns="4667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40" cy="469423"/>
          </a:xfrm>
          <a:prstGeom prst="rect">
            <a:avLst/>
          </a:prstGeom>
        </p:spPr>
        <p:txBody>
          <a:bodyPr vert="horz" lIns="93342" tIns="46671" rIns="93342" bIns="46671" rtlCol="0" anchor="b"/>
          <a:lstStyle>
            <a:lvl1pPr algn="r">
              <a:defRPr sz="1200"/>
            </a:lvl1pPr>
          </a:lstStyle>
          <a:p>
            <a:fld id="{3561CE56-D96B-41DA-9E11-BA5D57E9E4C4}" type="slidenum">
              <a:rPr lang="en-US" smtClean="0"/>
              <a:pPr/>
              <a:t>‹#›</a:t>
            </a:fld>
            <a:endParaRPr lang="en-US"/>
          </a:p>
        </p:txBody>
      </p:sp>
    </p:spTree>
    <p:extLst>
      <p:ext uri="{BB962C8B-B14F-4D97-AF65-F5344CB8AC3E}">
        <p14:creationId xmlns:p14="http://schemas.microsoft.com/office/powerpoint/2010/main" val="299503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A25C68F-927A-403E-ADDD-C3E0B63AE54B}" type="datetimeFigureOut">
              <a:rPr lang="en-US" smtClean="0"/>
              <a:pPr/>
              <a:t>7/7/2020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6DB169C-BB25-4252-86B9-7D17A8AC94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230EA-E214-4DE5-AE07-46032FA8277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CC4671-66E1-44AF-AEF9-FFE39DDB3F0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317024-D6B5-482A-B6E9-C85285B7294D}"/>
              </a:ext>
            </a:extLst>
          </p:cNvPr>
          <p:cNvSpPr>
            <a:spLocks noGrp="1"/>
          </p:cNvSpPr>
          <p:nvPr>
            <p:ph type="dt" sz="half" idx="10"/>
          </p:nvPr>
        </p:nvSpPr>
        <p:spPr/>
        <p:txBody>
          <a:bodyPr/>
          <a:lstStyle/>
          <a:p>
            <a:fld id="{3147A789-2059-4FB6-8393-6F894D673765}" type="datetimeFigureOut">
              <a:rPr lang="en-US" smtClean="0"/>
              <a:t>7/7/2020</a:t>
            </a:fld>
            <a:endParaRPr lang="en-US"/>
          </a:p>
        </p:txBody>
      </p:sp>
      <p:sp>
        <p:nvSpPr>
          <p:cNvPr id="5" name="Footer Placeholder 4">
            <a:extLst>
              <a:ext uri="{FF2B5EF4-FFF2-40B4-BE49-F238E27FC236}">
                <a16:creationId xmlns:a16="http://schemas.microsoft.com/office/drawing/2014/main" id="{B047A4D0-E232-4782-B4EF-270F78EA33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210D4C-B3C4-4E2A-8680-3007D4A0136E}"/>
              </a:ext>
            </a:extLst>
          </p:cNvPr>
          <p:cNvSpPr>
            <a:spLocks noGrp="1"/>
          </p:cNvSpPr>
          <p:nvPr>
            <p:ph type="sldNum" sz="quarter" idx="12"/>
          </p:nvPr>
        </p:nvSpPr>
        <p:spPr/>
        <p:txBody>
          <a:bodyPr/>
          <a:lstStyle/>
          <a:p>
            <a:fld id="{A9003F35-B525-40F4-859E-54152F61B4BD}" type="slidenum">
              <a:rPr lang="en-US" smtClean="0"/>
              <a:t>‹#›</a:t>
            </a:fld>
            <a:endParaRPr lang="en-US"/>
          </a:p>
        </p:txBody>
      </p:sp>
    </p:spTree>
    <p:extLst>
      <p:ext uri="{BB962C8B-B14F-4D97-AF65-F5344CB8AC3E}">
        <p14:creationId xmlns:p14="http://schemas.microsoft.com/office/powerpoint/2010/main" val="1784287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5EEB-C67D-449A-983B-6B8AFB5006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91F447-0A52-4700-AD36-00A9BFB0E0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8DC3B7-1871-4008-BBA7-C732FBE32334}"/>
              </a:ext>
            </a:extLst>
          </p:cNvPr>
          <p:cNvSpPr>
            <a:spLocks noGrp="1"/>
          </p:cNvSpPr>
          <p:nvPr>
            <p:ph type="dt" sz="half" idx="10"/>
          </p:nvPr>
        </p:nvSpPr>
        <p:spPr/>
        <p:txBody>
          <a:bodyPr/>
          <a:lstStyle/>
          <a:p>
            <a:fld id="{3147A789-2059-4FB6-8393-6F894D673765}" type="datetimeFigureOut">
              <a:rPr lang="en-US" smtClean="0"/>
              <a:t>7/7/2020</a:t>
            </a:fld>
            <a:endParaRPr lang="en-US"/>
          </a:p>
        </p:txBody>
      </p:sp>
      <p:sp>
        <p:nvSpPr>
          <p:cNvPr id="5" name="Footer Placeholder 4">
            <a:extLst>
              <a:ext uri="{FF2B5EF4-FFF2-40B4-BE49-F238E27FC236}">
                <a16:creationId xmlns:a16="http://schemas.microsoft.com/office/drawing/2014/main" id="{25EECD55-11AE-4915-9A79-6402A704F0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34917A-AD96-46CB-B3E9-7823E75F313A}"/>
              </a:ext>
            </a:extLst>
          </p:cNvPr>
          <p:cNvSpPr>
            <a:spLocks noGrp="1"/>
          </p:cNvSpPr>
          <p:nvPr>
            <p:ph type="sldNum" sz="quarter" idx="12"/>
          </p:nvPr>
        </p:nvSpPr>
        <p:spPr/>
        <p:txBody>
          <a:bodyPr/>
          <a:lstStyle/>
          <a:p>
            <a:fld id="{A9003F35-B525-40F4-859E-54152F61B4BD}" type="slidenum">
              <a:rPr lang="en-US" smtClean="0"/>
              <a:t>‹#›</a:t>
            </a:fld>
            <a:endParaRPr lang="en-US"/>
          </a:p>
        </p:txBody>
      </p:sp>
    </p:spTree>
    <p:extLst>
      <p:ext uri="{BB962C8B-B14F-4D97-AF65-F5344CB8AC3E}">
        <p14:creationId xmlns:p14="http://schemas.microsoft.com/office/powerpoint/2010/main" val="2544180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FAF2C-D8DA-4F29-91B0-43B98CF2D59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0EF9C5-51D9-42B1-91B7-55F7643AF6A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3C48A0-69CB-4D56-B8BA-469E6C89A055}"/>
              </a:ext>
            </a:extLst>
          </p:cNvPr>
          <p:cNvSpPr>
            <a:spLocks noGrp="1"/>
          </p:cNvSpPr>
          <p:nvPr>
            <p:ph type="dt" sz="half" idx="10"/>
          </p:nvPr>
        </p:nvSpPr>
        <p:spPr/>
        <p:txBody>
          <a:bodyPr/>
          <a:lstStyle/>
          <a:p>
            <a:fld id="{3147A789-2059-4FB6-8393-6F894D673765}" type="datetimeFigureOut">
              <a:rPr lang="en-US" smtClean="0"/>
              <a:t>7/7/2020</a:t>
            </a:fld>
            <a:endParaRPr lang="en-US"/>
          </a:p>
        </p:txBody>
      </p:sp>
      <p:sp>
        <p:nvSpPr>
          <p:cNvPr id="5" name="Footer Placeholder 4">
            <a:extLst>
              <a:ext uri="{FF2B5EF4-FFF2-40B4-BE49-F238E27FC236}">
                <a16:creationId xmlns:a16="http://schemas.microsoft.com/office/drawing/2014/main" id="{7AFD4AB7-7993-4513-A02C-7D668F667D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61E179-BA12-4043-B97F-7E62DA583296}"/>
              </a:ext>
            </a:extLst>
          </p:cNvPr>
          <p:cNvSpPr>
            <a:spLocks noGrp="1"/>
          </p:cNvSpPr>
          <p:nvPr>
            <p:ph type="sldNum" sz="quarter" idx="12"/>
          </p:nvPr>
        </p:nvSpPr>
        <p:spPr/>
        <p:txBody>
          <a:bodyPr/>
          <a:lstStyle/>
          <a:p>
            <a:fld id="{A9003F35-B525-40F4-859E-54152F61B4BD}" type="slidenum">
              <a:rPr lang="en-US" smtClean="0"/>
              <a:t>‹#›</a:t>
            </a:fld>
            <a:endParaRPr lang="en-US"/>
          </a:p>
        </p:txBody>
      </p:sp>
    </p:spTree>
    <p:extLst>
      <p:ext uri="{BB962C8B-B14F-4D97-AF65-F5344CB8AC3E}">
        <p14:creationId xmlns:p14="http://schemas.microsoft.com/office/powerpoint/2010/main" val="1626008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675A3-6A18-469C-8916-221C07D3D2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8D2A1E-C9D2-41ED-8BED-F2CE42E452FE}"/>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75427-F55F-44B4-9709-08EBD169138D}"/>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DCE89F-CE1D-44B1-A5F3-2A3F6C10342F}"/>
              </a:ext>
            </a:extLst>
          </p:cNvPr>
          <p:cNvSpPr>
            <a:spLocks noGrp="1"/>
          </p:cNvSpPr>
          <p:nvPr>
            <p:ph type="dt" sz="half" idx="10"/>
          </p:nvPr>
        </p:nvSpPr>
        <p:spPr/>
        <p:txBody>
          <a:bodyPr/>
          <a:lstStyle/>
          <a:p>
            <a:fld id="{3147A789-2059-4FB6-8393-6F894D673765}" type="datetimeFigureOut">
              <a:rPr lang="en-US" smtClean="0"/>
              <a:t>7/7/2020</a:t>
            </a:fld>
            <a:endParaRPr lang="en-US"/>
          </a:p>
        </p:txBody>
      </p:sp>
      <p:sp>
        <p:nvSpPr>
          <p:cNvPr id="6" name="Footer Placeholder 5">
            <a:extLst>
              <a:ext uri="{FF2B5EF4-FFF2-40B4-BE49-F238E27FC236}">
                <a16:creationId xmlns:a16="http://schemas.microsoft.com/office/drawing/2014/main" id="{CF187127-C2B1-42E6-9CCF-FEE5081921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5841AA-DB6F-4BA0-8306-CF143E017EEB}"/>
              </a:ext>
            </a:extLst>
          </p:cNvPr>
          <p:cNvSpPr>
            <a:spLocks noGrp="1"/>
          </p:cNvSpPr>
          <p:nvPr>
            <p:ph type="sldNum" sz="quarter" idx="12"/>
          </p:nvPr>
        </p:nvSpPr>
        <p:spPr/>
        <p:txBody>
          <a:bodyPr/>
          <a:lstStyle/>
          <a:p>
            <a:fld id="{A9003F35-B525-40F4-859E-54152F61B4BD}" type="slidenum">
              <a:rPr lang="en-US" smtClean="0"/>
              <a:t>‹#›</a:t>
            </a:fld>
            <a:endParaRPr lang="en-US"/>
          </a:p>
        </p:txBody>
      </p:sp>
    </p:spTree>
    <p:extLst>
      <p:ext uri="{BB962C8B-B14F-4D97-AF65-F5344CB8AC3E}">
        <p14:creationId xmlns:p14="http://schemas.microsoft.com/office/powerpoint/2010/main" val="125365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970C3-6324-41E1-82F1-6CFBDD3896C8}"/>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0B6E2B-029F-4BD6-8391-00C541E5A0C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8D6F71-000F-4405-A740-D7517987F59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31EB8A-0181-4C4B-A324-35BFCE93240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7578A6-635D-440C-9B3E-08E06FCAEE9E}"/>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64EBFA-0AB2-47C0-854E-779F25CD8B97}"/>
              </a:ext>
            </a:extLst>
          </p:cNvPr>
          <p:cNvSpPr>
            <a:spLocks noGrp="1"/>
          </p:cNvSpPr>
          <p:nvPr>
            <p:ph type="dt" sz="half" idx="10"/>
          </p:nvPr>
        </p:nvSpPr>
        <p:spPr/>
        <p:txBody>
          <a:bodyPr/>
          <a:lstStyle/>
          <a:p>
            <a:fld id="{3147A789-2059-4FB6-8393-6F894D673765}" type="datetimeFigureOut">
              <a:rPr lang="en-US" smtClean="0"/>
              <a:t>7/7/2020</a:t>
            </a:fld>
            <a:endParaRPr lang="en-US"/>
          </a:p>
        </p:txBody>
      </p:sp>
      <p:sp>
        <p:nvSpPr>
          <p:cNvPr id="8" name="Footer Placeholder 7">
            <a:extLst>
              <a:ext uri="{FF2B5EF4-FFF2-40B4-BE49-F238E27FC236}">
                <a16:creationId xmlns:a16="http://schemas.microsoft.com/office/drawing/2014/main" id="{EE9B1247-B80C-45E0-AD68-BE1FE781AD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4AD60E-815F-438E-BFF6-85D088DBC4E4}"/>
              </a:ext>
            </a:extLst>
          </p:cNvPr>
          <p:cNvSpPr>
            <a:spLocks noGrp="1"/>
          </p:cNvSpPr>
          <p:nvPr>
            <p:ph type="sldNum" sz="quarter" idx="12"/>
          </p:nvPr>
        </p:nvSpPr>
        <p:spPr/>
        <p:txBody>
          <a:bodyPr/>
          <a:lstStyle/>
          <a:p>
            <a:fld id="{A9003F35-B525-40F4-859E-54152F61B4BD}" type="slidenum">
              <a:rPr lang="en-US" smtClean="0"/>
              <a:t>‹#›</a:t>
            </a:fld>
            <a:endParaRPr lang="en-US"/>
          </a:p>
        </p:txBody>
      </p:sp>
    </p:spTree>
    <p:extLst>
      <p:ext uri="{BB962C8B-B14F-4D97-AF65-F5344CB8AC3E}">
        <p14:creationId xmlns:p14="http://schemas.microsoft.com/office/powerpoint/2010/main" val="2579258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E3762-4880-4CC1-90B1-FB424DE6F7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CE88E9-D60A-4AAC-A74B-5BC3484C2AF9}"/>
              </a:ext>
            </a:extLst>
          </p:cNvPr>
          <p:cNvSpPr>
            <a:spLocks noGrp="1"/>
          </p:cNvSpPr>
          <p:nvPr>
            <p:ph type="dt" sz="half" idx="10"/>
          </p:nvPr>
        </p:nvSpPr>
        <p:spPr/>
        <p:txBody>
          <a:bodyPr/>
          <a:lstStyle/>
          <a:p>
            <a:fld id="{3147A789-2059-4FB6-8393-6F894D673765}" type="datetimeFigureOut">
              <a:rPr lang="en-US" smtClean="0"/>
              <a:t>7/7/2020</a:t>
            </a:fld>
            <a:endParaRPr lang="en-US"/>
          </a:p>
        </p:txBody>
      </p:sp>
      <p:sp>
        <p:nvSpPr>
          <p:cNvPr id="4" name="Footer Placeholder 3">
            <a:extLst>
              <a:ext uri="{FF2B5EF4-FFF2-40B4-BE49-F238E27FC236}">
                <a16:creationId xmlns:a16="http://schemas.microsoft.com/office/drawing/2014/main" id="{BC3B00FE-B4AB-48FC-AE48-09A99D0B6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2F4874-B6E9-4598-84AB-D367CACA66CE}"/>
              </a:ext>
            </a:extLst>
          </p:cNvPr>
          <p:cNvSpPr>
            <a:spLocks noGrp="1"/>
          </p:cNvSpPr>
          <p:nvPr>
            <p:ph type="sldNum" sz="quarter" idx="12"/>
          </p:nvPr>
        </p:nvSpPr>
        <p:spPr/>
        <p:txBody>
          <a:bodyPr/>
          <a:lstStyle/>
          <a:p>
            <a:fld id="{A9003F35-B525-40F4-859E-54152F61B4BD}" type="slidenum">
              <a:rPr lang="en-US" smtClean="0"/>
              <a:t>‹#›</a:t>
            </a:fld>
            <a:endParaRPr lang="en-US"/>
          </a:p>
        </p:txBody>
      </p:sp>
    </p:spTree>
    <p:extLst>
      <p:ext uri="{BB962C8B-B14F-4D97-AF65-F5344CB8AC3E}">
        <p14:creationId xmlns:p14="http://schemas.microsoft.com/office/powerpoint/2010/main" val="1787424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F50F09-3A19-4A1F-95FE-77C67DD5D3A8}"/>
              </a:ext>
            </a:extLst>
          </p:cNvPr>
          <p:cNvSpPr>
            <a:spLocks noGrp="1"/>
          </p:cNvSpPr>
          <p:nvPr>
            <p:ph type="dt" sz="half" idx="10"/>
          </p:nvPr>
        </p:nvSpPr>
        <p:spPr/>
        <p:txBody>
          <a:bodyPr/>
          <a:lstStyle/>
          <a:p>
            <a:fld id="{3147A789-2059-4FB6-8393-6F894D673765}" type="datetimeFigureOut">
              <a:rPr lang="en-US" smtClean="0"/>
              <a:t>7/7/2020</a:t>
            </a:fld>
            <a:endParaRPr lang="en-US"/>
          </a:p>
        </p:txBody>
      </p:sp>
      <p:sp>
        <p:nvSpPr>
          <p:cNvPr id="3" name="Footer Placeholder 2">
            <a:extLst>
              <a:ext uri="{FF2B5EF4-FFF2-40B4-BE49-F238E27FC236}">
                <a16:creationId xmlns:a16="http://schemas.microsoft.com/office/drawing/2014/main" id="{670CE870-8DFC-454D-8CFC-8170491B1D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BE24EB-57DF-4C61-ADAF-E5EF1525EA4B}"/>
              </a:ext>
            </a:extLst>
          </p:cNvPr>
          <p:cNvSpPr>
            <a:spLocks noGrp="1"/>
          </p:cNvSpPr>
          <p:nvPr>
            <p:ph type="sldNum" sz="quarter" idx="12"/>
          </p:nvPr>
        </p:nvSpPr>
        <p:spPr/>
        <p:txBody>
          <a:bodyPr/>
          <a:lstStyle/>
          <a:p>
            <a:fld id="{A9003F35-B525-40F4-859E-54152F61B4BD}" type="slidenum">
              <a:rPr lang="en-US" smtClean="0"/>
              <a:t>‹#›</a:t>
            </a:fld>
            <a:endParaRPr lang="en-US"/>
          </a:p>
        </p:txBody>
      </p:sp>
    </p:spTree>
    <p:extLst>
      <p:ext uri="{BB962C8B-B14F-4D97-AF65-F5344CB8AC3E}">
        <p14:creationId xmlns:p14="http://schemas.microsoft.com/office/powerpoint/2010/main" val="1871986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1F1E1-2245-4902-940D-431BF297751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D5B441-6347-4521-B1FC-A00EC2E0CC8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A929FF-5961-4C0C-B0CF-96AAEFDCFF4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C03F22-A04B-4582-AEDC-D793A3F2AD89}"/>
              </a:ext>
            </a:extLst>
          </p:cNvPr>
          <p:cNvSpPr>
            <a:spLocks noGrp="1"/>
          </p:cNvSpPr>
          <p:nvPr>
            <p:ph type="dt" sz="half" idx="10"/>
          </p:nvPr>
        </p:nvSpPr>
        <p:spPr/>
        <p:txBody>
          <a:bodyPr/>
          <a:lstStyle/>
          <a:p>
            <a:fld id="{3147A789-2059-4FB6-8393-6F894D673765}" type="datetimeFigureOut">
              <a:rPr lang="en-US" smtClean="0"/>
              <a:t>7/7/2020</a:t>
            </a:fld>
            <a:endParaRPr lang="en-US"/>
          </a:p>
        </p:txBody>
      </p:sp>
      <p:sp>
        <p:nvSpPr>
          <p:cNvPr id="6" name="Footer Placeholder 5">
            <a:extLst>
              <a:ext uri="{FF2B5EF4-FFF2-40B4-BE49-F238E27FC236}">
                <a16:creationId xmlns:a16="http://schemas.microsoft.com/office/drawing/2014/main" id="{766AE621-ABD1-4816-A82A-E4E07E349E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F9C339-6B47-4F92-9324-116CC4B6E001}"/>
              </a:ext>
            </a:extLst>
          </p:cNvPr>
          <p:cNvSpPr>
            <a:spLocks noGrp="1"/>
          </p:cNvSpPr>
          <p:nvPr>
            <p:ph type="sldNum" sz="quarter" idx="12"/>
          </p:nvPr>
        </p:nvSpPr>
        <p:spPr/>
        <p:txBody>
          <a:bodyPr/>
          <a:lstStyle/>
          <a:p>
            <a:fld id="{A9003F35-B525-40F4-859E-54152F61B4BD}" type="slidenum">
              <a:rPr lang="en-US" smtClean="0"/>
              <a:t>‹#›</a:t>
            </a:fld>
            <a:endParaRPr lang="en-US"/>
          </a:p>
        </p:txBody>
      </p:sp>
    </p:spTree>
    <p:extLst>
      <p:ext uri="{BB962C8B-B14F-4D97-AF65-F5344CB8AC3E}">
        <p14:creationId xmlns:p14="http://schemas.microsoft.com/office/powerpoint/2010/main" val="4225689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1252F-3828-4808-80C0-3E7163EBF4F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F62F60-D5CE-4781-B362-CD5F81126C7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DBB99E-BE2F-4B44-9FBF-646CFC6C654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29BEAF-4BDA-4CDC-9490-70E9BA22DA99}"/>
              </a:ext>
            </a:extLst>
          </p:cNvPr>
          <p:cNvSpPr>
            <a:spLocks noGrp="1"/>
          </p:cNvSpPr>
          <p:nvPr>
            <p:ph type="dt" sz="half" idx="10"/>
          </p:nvPr>
        </p:nvSpPr>
        <p:spPr/>
        <p:txBody>
          <a:bodyPr/>
          <a:lstStyle/>
          <a:p>
            <a:fld id="{3147A789-2059-4FB6-8393-6F894D673765}" type="datetimeFigureOut">
              <a:rPr lang="en-US" smtClean="0"/>
              <a:t>7/7/2020</a:t>
            </a:fld>
            <a:endParaRPr lang="en-US"/>
          </a:p>
        </p:txBody>
      </p:sp>
      <p:sp>
        <p:nvSpPr>
          <p:cNvPr id="6" name="Footer Placeholder 5">
            <a:extLst>
              <a:ext uri="{FF2B5EF4-FFF2-40B4-BE49-F238E27FC236}">
                <a16:creationId xmlns:a16="http://schemas.microsoft.com/office/drawing/2014/main" id="{FA2FA505-D329-4419-9783-9F0224326D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5E36B5-1AF3-45A4-AB30-68AFA0C044DD}"/>
              </a:ext>
            </a:extLst>
          </p:cNvPr>
          <p:cNvSpPr>
            <a:spLocks noGrp="1"/>
          </p:cNvSpPr>
          <p:nvPr>
            <p:ph type="sldNum" sz="quarter" idx="12"/>
          </p:nvPr>
        </p:nvSpPr>
        <p:spPr/>
        <p:txBody>
          <a:bodyPr/>
          <a:lstStyle/>
          <a:p>
            <a:fld id="{A9003F35-B525-40F4-859E-54152F61B4BD}" type="slidenum">
              <a:rPr lang="en-US" smtClean="0"/>
              <a:t>‹#›</a:t>
            </a:fld>
            <a:endParaRPr lang="en-US"/>
          </a:p>
        </p:txBody>
      </p:sp>
    </p:spTree>
    <p:extLst>
      <p:ext uri="{BB962C8B-B14F-4D97-AF65-F5344CB8AC3E}">
        <p14:creationId xmlns:p14="http://schemas.microsoft.com/office/powerpoint/2010/main" val="993991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457C7-4EEF-4B4F-BA37-D07ECE1F59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4E9A68-DB72-4C45-963A-84847B8FBE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1DDF93-483C-4314-B4CF-0E1C2823D5F5}"/>
              </a:ext>
            </a:extLst>
          </p:cNvPr>
          <p:cNvSpPr>
            <a:spLocks noGrp="1"/>
          </p:cNvSpPr>
          <p:nvPr>
            <p:ph type="dt" sz="half" idx="10"/>
          </p:nvPr>
        </p:nvSpPr>
        <p:spPr/>
        <p:txBody>
          <a:bodyPr/>
          <a:lstStyle/>
          <a:p>
            <a:fld id="{3147A789-2059-4FB6-8393-6F894D673765}" type="datetimeFigureOut">
              <a:rPr lang="en-US" smtClean="0"/>
              <a:t>7/7/2020</a:t>
            </a:fld>
            <a:endParaRPr lang="en-US"/>
          </a:p>
        </p:txBody>
      </p:sp>
      <p:sp>
        <p:nvSpPr>
          <p:cNvPr id="5" name="Footer Placeholder 4">
            <a:extLst>
              <a:ext uri="{FF2B5EF4-FFF2-40B4-BE49-F238E27FC236}">
                <a16:creationId xmlns:a16="http://schemas.microsoft.com/office/drawing/2014/main" id="{5719A087-5DE3-42B1-BC57-178B79DDF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FD0631-60BE-4932-8080-001873AFF4F3}"/>
              </a:ext>
            </a:extLst>
          </p:cNvPr>
          <p:cNvSpPr>
            <a:spLocks noGrp="1"/>
          </p:cNvSpPr>
          <p:nvPr>
            <p:ph type="sldNum" sz="quarter" idx="12"/>
          </p:nvPr>
        </p:nvSpPr>
        <p:spPr/>
        <p:txBody>
          <a:bodyPr/>
          <a:lstStyle/>
          <a:p>
            <a:fld id="{A9003F35-B525-40F4-859E-54152F61B4BD}" type="slidenum">
              <a:rPr lang="en-US" smtClean="0"/>
              <a:t>‹#›</a:t>
            </a:fld>
            <a:endParaRPr lang="en-US"/>
          </a:p>
        </p:txBody>
      </p:sp>
    </p:spTree>
    <p:extLst>
      <p:ext uri="{BB962C8B-B14F-4D97-AF65-F5344CB8AC3E}">
        <p14:creationId xmlns:p14="http://schemas.microsoft.com/office/powerpoint/2010/main" val="1222380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F3676F-D7B1-4A46-BA49-844363EF60F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EE630F-72B8-481B-AF00-CE295556BD9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E22F2A-72C3-4134-AC89-F674AEABB775}"/>
              </a:ext>
            </a:extLst>
          </p:cNvPr>
          <p:cNvSpPr>
            <a:spLocks noGrp="1"/>
          </p:cNvSpPr>
          <p:nvPr>
            <p:ph type="dt" sz="half" idx="10"/>
          </p:nvPr>
        </p:nvSpPr>
        <p:spPr/>
        <p:txBody>
          <a:bodyPr/>
          <a:lstStyle/>
          <a:p>
            <a:fld id="{3147A789-2059-4FB6-8393-6F894D673765}" type="datetimeFigureOut">
              <a:rPr lang="en-US" smtClean="0"/>
              <a:t>7/7/2020</a:t>
            </a:fld>
            <a:endParaRPr lang="en-US"/>
          </a:p>
        </p:txBody>
      </p:sp>
      <p:sp>
        <p:nvSpPr>
          <p:cNvPr id="5" name="Footer Placeholder 4">
            <a:extLst>
              <a:ext uri="{FF2B5EF4-FFF2-40B4-BE49-F238E27FC236}">
                <a16:creationId xmlns:a16="http://schemas.microsoft.com/office/drawing/2014/main" id="{0A2F8CD0-8E6D-4196-A698-AF33D501C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780CB-A455-481D-970F-7FC0D64C170D}"/>
              </a:ext>
            </a:extLst>
          </p:cNvPr>
          <p:cNvSpPr>
            <a:spLocks noGrp="1"/>
          </p:cNvSpPr>
          <p:nvPr>
            <p:ph type="sldNum" sz="quarter" idx="12"/>
          </p:nvPr>
        </p:nvSpPr>
        <p:spPr/>
        <p:txBody>
          <a:bodyPr/>
          <a:lstStyle/>
          <a:p>
            <a:fld id="{A9003F35-B525-40F4-859E-54152F61B4BD}" type="slidenum">
              <a:rPr lang="en-US" smtClean="0"/>
              <a:t>‹#›</a:t>
            </a:fld>
            <a:endParaRPr lang="en-US"/>
          </a:p>
        </p:txBody>
      </p:sp>
    </p:spTree>
    <p:extLst>
      <p:ext uri="{BB962C8B-B14F-4D97-AF65-F5344CB8AC3E}">
        <p14:creationId xmlns:p14="http://schemas.microsoft.com/office/powerpoint/2010/main" val="3327344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A25C68F-927A-403E-ADDD-C3E0B63AE54B}" type="datetimeFigureOut">
              <a:rPr lang="en-US" smtClean="0"/>
              <a:pPr/>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A25C68F-927A-403E-ADDD-C3E0B63AE54B}" type="datetimeFigureOut">
              <a:rPr lang="en-US" smtClean="0"/>
              <a:pPr/>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A25C68F-927A-403E-ADDD-C3E0B63AE54B}" type="datetimeFigureOut">
              <a:rPr lang="en-US" smtClean="0"/>
              <a:pPr/>
              <a:t>7/7/2020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A25C68F-927A-403E-ADDD-C3E0B63AE54B}" type="datetimeFigureOut">
              <a:rPr lang="en-US" smtClean="0"/>
              <a:pPr/>
              <a:t>7/7/2020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5C68F-927A-403E-ADDD-C3E0B63AE54B}" type="datetimeFigureOut">
              <a:rPr lang="en-US" smtClean="0"/>
              <a:pPr/>
              <a:t>7/7/2020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A25C68F-927A-403E-ADDD-C3E0B63AE54B}" type="datetimeFigureOut">
              <a:rPr lang="en-US" smtClean="0"/>
              <a:pPr/>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A25C68F-927A-403E-ADDD-C3E0B63AE54B}" type="datetimeFigureOut">
              <a:rPr lang="en-US" smtClean="0"/>
              <a:pPr/>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6DB169C-BB25-4252-86B9-7D17A8AC941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A25C68F-927A-403E-ADDD-C3E0B63AE54B}" type="datetimeFigureOut">
              <a:rPr lang="en-US" smtClean="0"/>
              <a:pPr/>
              <a:t>7/7/2020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6DB169C-BB25-4252-86B9-7D17A8AC941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D5323F-A788-40EB-AA9B-3EC411ADE8C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EB67E4-5F03-4BBC-B611-A600F2EE79E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D087F8-AF2F-4AAD-B961-B86B856741F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47A789-2059-4FB6-8393-6F894D673765}" type="datetimeFigureOut">
              <a:rPr lang="en-US" smtClean="0"/>
              <a:t>7/7/2020</a:t>
            </a:fld>
            <a:endParaRPr lang="en-US"/>
          </a:p>
        </p:txBody>
      </p:sp>
      <p:sp>
        <p:nvSpPr>
          <p:cNvPr id="5" name="Footer Placeholder 4">
            <a:extLst>
              <a:ext uri="{FF2B5EF4-FFF2-40B4-BE49-F238E27FC236}">
                <a16:creationId xmlns:a16="http://schemas.microsoft.com/office/drawing/2014/main" id="{4D91D7DC-B91E-4CA1-AB2E-5D853149ECE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DDB6A5-C28D-4B7D-9859-08F0B1A498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003F35-B525-40F4-859E-54152F61B4BD}" type="slidenum">
              <a:rPr lang="en-US" smtClean="0"/>
              <a:t>‹#›</a:t>
            </a:fld>
            <a:endParaRPr lang="en-US"/>
          </a:p>
        </p:txBody>
      </p:sp>
    </p:spTree>
    <p:extLst>
      <p:ext uri="{BB962C8B-B14F-4D97-AF65-F5344CB8AC3E}">
        <p14:creationId xmlns:p14="http://schemas.microsoft.com/office/powerpoint/2010/main" val="23742630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79704" y="5791200"/>
            <a:ext cx="7854696" cy="1752600"/>
          </a:xfrm>
        </p:spPr>
        <p:txBody>
          <a:bodyPr/>
          <a:lstStyle/>
          <a:p>
            <a:pPr algn="ctr"/>
            <a:r>
              <a:rPr lang="en-US" dirty="0">
                <a:solidFill>
                  <a:schemeClr val="accent5">
                    <a:lumMod val="20000"/>
                    <a:lumOff val="80000"/>
                  </a:schemeClr>
                </a:solidFill>
              </a:rPr>
              <a:t>Saturday, July 11, 2020</a:t>
            </a:r>
          </a:p>
          <a:p>
            <a:pPr algn="ctr"/>
            <a:r>
              <a:rPr lang="en-US" dirty="0">
                <a:solidFill>
                  <a:schemeClr val="accent5">
                    <a:lumMod val="20000"/>
                    <a:lumOff val="80000"/>
                  </a:schemeClr>
                </a:solidFill>
              </a:rPr>
              <a:t>Noon -  ET</a:t>
            </a:r>
          </a:p>
        </p:txBody>
      </p:sp>
      <p:sp>
        <p:nvSpPr>
          <p:cNvPr id="5" name="Rectangle 4"/>
          <p:cNvSpPr/>
          <p:nvPr/>
        </p:nvSpPr>
        <p:spPr>
          <a:xfrm>
            <a:off x="-762000" y="990600"/>
            <a:ext cx="10210800" cy="464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stretch>
            <a:fillRect/>
          </a:stretch>
        </p:blipFill>
        <p:spPr>
          <a:xfrm>
            <a:off x="2667000" y="1828800"/>
            <a:ext cx="3471881" cy="1972147"/>
          </a:xfrm>
          <a:prstGeom prst="rect">
            <a:avLst/>
          </a:prstGeom>
        </p:spPr>
      </p:pic>
      <p:sp>
        <p:nvSpPr>
          <p:cNvPr id="2" name="Title 1"/>
          <p:cNvSpPr>
            <a:spLocks noGrp="1"/>
          </p:cNvSpPr>
          <p:nvPr>
            <p:ph type="ctrTitle"/>
          </p:nvPr>
        </p:nvSpPr>
        <p:spPr>
          <a:xfrm>
            <a:off x="758952" y="3733800"/>
            <a:ext cx="7851648" cy="1828800"/>
          </a:xfrm>
        </p:spPr>
        <p:txBody>
          <a:bodyPr>
            <a:noAutofit/>
          </a:bodyPr>
          <a:lstStyle/>
          <a:p>
            <a:pPr algn="ctr"/>
            <a:r>
              <a:rPr lang="en-US" sz="3600" dirty="0">
                <a:solidFill>
                  <a:schemeClr val="bg1">
                    <a:lumMod val="50000"/>
                    <a:lumOff val="50000"/>
                  </a:schemeClr>
                </a:solidFill>
                <a:latin typeface="Cambria" pitchFamily="18" charset="0"/>
              </a:rPr>
              <a:t>Everything You Need to Know About Audiobooks – From Creation to Marketing</a:t>
            </a:r>
          </a:p>
        </p:txBody>
      </p:sp>
      <p:sp>
        <p:nvSpPr>
          <p:cNvPr id="7" name="Title 1"/>
          <p:cNvSpPr txBox="1">
            <a:spLocks/>
          </p:cNvSpPr>
          <p:nvPr/>
        </p:nvSpPr>
        <p:spPr>
          <a:xfrm>
            <a:off x="454152" y="35858"/>
            <a:ext cx="7851648" cy="18288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US" sz="4800" dirty="0">
                <a:solidFill>
                  <a:srgbClr val="9F3748"/>
                </a:solidFill>
                <a:latin typeface="Cambria" pitchFamily="18" charset="0"/>
              </a:rPr>
              <a:t>Welcome! </a:t>
            </a:r>
          </a:p>
        </p:txBody>
      </p:sp>
    </p:spTree>
    <p:extLst>
      <p:ext uri="{BB962C8B-B14F-4D97-AF65-F5344CB8AC3E}">
        <p14:creationId xmlns:p14="http://schemas.microsoft.com/office/powerpoint/2010/main" val="3248598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0B28D-C42B-41A1-838A-6682924D315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57B7F1A-3BD3-4A53-89E7-129827471C6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45894A9-2BF7-4C90-9320-8D3E73163FC7}"/>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3377098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DA28C-223D-4979-8E34-8435C194889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76FEA32-FDC4-4393-9D09-A84A0580407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D9536DA-0CD3-42F1-B2C7-949630031798}"/>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4044679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000" b="1" dirty="0">
                <a:solidFill>
                  <a:schemeClr val="tx1"/>
                </a:solidFill>
              </a:rPr>
              <a:t>Audiobook Distribution – What You Can Do</a:t>
            </a:r>
            <a:r>
              <a:rPr lang="en-US" b="1" dirty="0">
                <a:solidFill>
                  <a:schemeClr val="tx1"/>
                </a:solidFill>
              </a:rPr>
              <a:t>	</a:t>
            </a:r>
          </a:p>
        </p:txBody>
      </p:sp>
      <p:sp>
        <p:nvSpPr>
          <p:cNvPr id="3" name="Content Placeholder 2"/>
          <p:cNvSpPr>
            <a:spLocks noGrp="1"/>
          </p:cNvSpPr>
          <p:nvPr>
            <p:ph idx="1"/>
          </p:nvPr>
        </p:nvSpPr>
        <p:spPr>
          <a:xfrm>
            <a:off x="381000" y="1828800"/>
            <a:ext cx="8229600" cy="5029200"/>
          </a:xfrm>
        </p:spPr>
        <p:txBody>
          <a:bodyPr>
            <a:normAutofit fontScale="62500" lnSpcReduction="20000"/>
          </a:bodyPr>
          <a:lstStyle/>
          <a:p>
            <a:pPr lvl="0">
              <a:buClr>
                <a:schemeClr val="accent2">
                  <a:lumMod val="50000"/>
                </a:schemeClr>
              </a:buClr>
              <a:buFont typeface="Arial" pitchFamily="34" charset="0"/>
              <a:buChar char="•"/>
            </a:pPr>
            <a:r>
              <a:rPr lang="en-US" sz="3100" dirty="0"/>
              <a:t>Let readers and fans know when your audiobook is available and through what retailers. </a:t>
            </a:r>
          </a:p>
          <a:p>
            <a:pPr lvl="0">
              <a:buClr>
                <a:schemeClr val="accent2">
                  <a:lumMod val="50000"/>
                </a:schemeClr>
              </a:buClr>
              <a:buFont typeface="Arial" pitchFamily="34" charset="0"/>
              <a:buChar char="•"/>
            </a:pPr>
            <a:r>
              <a:rPr lang="en-US" sz="3100" dirty="0"/>
              <a:t>Have links on your website and social media that readers can click on to go directly to your audiobooks. (Julie can provide you with a list of links). </a:t>
            </a:r>
          </a:p>
          <a:p>
            <a:pPr lvl="0">
              <a:buClr>
                <a:schemeClr val="accent2">
                  <a:lumMod val="50000"/>
                </a:schemeClr>
              </a:buClr>
              <a:buFont typeface="Arial" pitchFamily="34" charset="0"/>
              <a:buChar char="•"/>
            </a:pPr>
            <a:r>
              <a:rPr lang="en-US" sz="3100" dirty="0"/>
              <a:t>Share purchase links on your newsletters and Blogs.</a:t>
            </a:r>
          </a:p>
          <a:p>
            <a:pPr lvl="0">
              <a:buClr>
                <a:schemeClr val="accent2">
                  <a:lumMod val="50000"/>
                </a:schemeClr>
              </a:buClr>
              <a:buFont typeface="Arial" pitchFamily="34" charset="0"/>
              <a:buChar char="•"/>
            </a:pPr>
            <a:r>
              <a:rPr lang="en-US" sz="3100" dirty="0"/>
              <a:t>Watch your metadata, etc. on the different websites and let Julie know if there are typos, etc. so we can get them fixed. </a:t>
            </a:r>
          </a:p>
          <a:p>
            <a:pPr lvl="0">
              <a:buClr>
                <a:schemeClr val="accent2">
                  <a:lumMod val="50000"/>
                </a:schemeClr>
              </a:buClr>
              <a:buFont typeface="Arial" pitchFamily="34" charset="0"/>
              <a:buChar char="•"/>
            </a:pPr>
            <a:r>
              <a:rPr lang="en-US" sz="3100" dirty="0"/>
              <a:t>Build your author brand to include audiobooks and promote your book to help drive business to the retailers selling your audiobook.</a:t>
            </a:r>
          </a:p>
          <a:p>
            <a:pPr lvl="0">
              <a:buClr>
                <a:schemeClr val="accent2">
                  <a:lumMod val="50000"/>
                </a:schemeClr>
              </a:buClr>
              <a:buFont typeface="Arial" pitchFamily="34" charset="0"/>
              <a:buChar char="•"/>
            </a:pPr>
            <a:r>
              <a:rPr lang="en-US" sz="3100" dirty="0"/>
              <a:t>Amazon is a top audiobook seller so make sure your Amazon profile is set up and current.</a:t>
            </a:r>
          </a:p>
          <a:p>
            <a:pPr lvl="0">
              <a:buClr>
                <a:schemeClr val="accent2">
                  <a:lumMod val="50000"/>
                </a:schemeClr>
              </a:buClr>
              <a:buFont typeface="Arial" pitchFamily="34" charset="0"/>
              <a:buChar char="•"/>
            </a:pPr>
            <a:r>
              <a:rPr lang="en-US" sz="3100" dirty="0"/>
              <a:t>Audible offers a “bounty” if readers join </a:t>
            </a:r>
            <a:r>
              <a:rPr lang="en-US" sz="3100" dirty="0" err="1"/>
              <a:t>Audible’s</a:t>
            </a:r>
            <a:r>
              <a:rPr lang="en-US" sz="3100" dirty="0"/>
              <a:t> monthly program and if your book is the very first book they purchase on that program. Work with Julie to find out how to promote this program and receive “bounties.”</a:t>
            </a:r>
          </a:p>
          <a:p>
            <a:pPr lvl="0">
              <a:buClr>
                <a:schemeClr val="accent2">
                  <a:lumMod val="50000"/>
                </a:schemeClr>
              </a:buClr>
              <a:buFont typeface="Arial" pitchFamily="34" charset="0"/>
              <a:buChar char="•"/>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3772070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609600"/>
          </a:xfrm>
        </p:spPr>
        <p:txBody>
          <a:bodyPr>
            <a:normAutofit fontScale="90000"/>
          </a:bodyPr>
          <a:lstStyle/>
          <a:p>
            <a:r>
              <a:rPr lang="en-US" sz="4400" b="1" dirty="0"/>
              <a:t>Audiobook Marketing – What We Do </a:t>
            </a:r>
            <a:r>
              <a:rPr lang="en-US" b="1" dirty="0"/>
              <a:t>	</a:t>
            </a:r>
          </a:p>
        </p:txBody>
      </p:sp>
      <p:sp>
        <p:nvSpPr>
          <p:cNvPr id="3" name="Content Placeholder 2"/>
          <p:cNvSpPr>
            <a:spLocks noGrp="1"/>
          </p:cNvSpPr>
          <p:nvPr>
            <p:ph idx="1"/>
          </p:nvPr>
        </p:nvSpPr>
        <p:spPr>
          <a:xfrm>
            <a:off x="0" y="1752600"/>
            <a:ext cx="9144000" cy="4953000"/>
          </a:xfrm>
        </p:spPr>
        <p:txBody>
          <a:bodyPr>
            <a:noAutofit/>
          </a:bodyPr>
          <a:lstStyle/>
          <a:p>
            <a:pPr lvl="1">
              <a:buClr>
                <a:schemeClr val="accent2">
                  <a:lumMod val="50000"/>
                </a:schemeClr>
              </a:buClr>
              <a:buFont typeface="Arial" panose="020B0604020202020204" pitchFamily="34" charset="0"/>
              <a:buChar char="•"/>
            </a:pPr>
            <a:r>
              <a:rPr lang="en-US" sz="2000" dirty="0"/>
              <a:t>Julie works with authors to keep you updated on the status of your audiobook and when it’s ready for sale.</a:t>
            </a:r>
          </a:p>
          <a:p>
            <a:pPr lvl="1">
              <a:buClr>
                <a:schemeClr val="accent2">
                  <a:lumMod val="50000"/>
                </a:schemeClr>
              </a:buClr>
              <a:buFont typeface="Arial" panose="020B0604020202020204" pitchFamily="34" charset="0"/>
              <a:buChar char="•"/>
            </a:pPr>
            <a:r>
              <a:rPr lang="en-US" sz="2000" dirty="0"/>
              <a:t>Julie sends out three newsletters (to different groups) each month and includes information about audiobooks where appropriate. We are in the process of creating a newsletter specifically for audiobook listeners.</a:t>
            </a:r>
          </a:p>
          <a:p>
            <a:pPr lvl="1">
              <a:buClr>
                <a:schemeClr val="accent2">
                  <a:lumMod val="50000"/>
                </a:schemeClr>
              </a:buClr>
              <a:buFont typeface="Arial" panose="020B0604020202020204" pitchFamily="34" charset="0"/>
              <a:buChar char="•"/>
            </a:pPr>
            <a:r>
              <a:rPr lang="en-US" sz="2000" dirty="0"/>
              <a:t>We periodically receive marketing opportunities for audiobooks and submit those books that are appropriate for the promotion. </a:t>
            </a:r>
          </a:p>
          <a:p>
            <a:pPr lvl="1">
              <a:buClr>
                <a:schemeClr val="accent2">
                  <a:lumMod val="50000"/>
                </a:schemeClr>
              </a:buClr>
              <a:buFont typeface="Arial" panose="020B0604020202020204" pitchFamily="34" charset="0"/>
              <a:buChar char="•"/>
            </a:pPr>
            <a:r>
              <a:rPr lang="en-US" sz="2000" dirty="0"/>
              <a:t>We market our audiobooks through social media.</a:t>
            </a:r>
          </a:p>
          <a:p>
            <a:pPr lvl="1">
              <a:buClr>
                <a:schemeClr val="accent2">
                  <a:lumMod val="50000"/>
                </a:schemeClr>
              </a:buClr>
              <a:buFont typeface="Arial" panose="020B0604020202020204" pitchFamily="34" charset="0"/>
              <a:buChar char="•"/>
            </a:pPr>
            <a:r>
              <a:rPr lang="en-US" sz="2000" dirty="0"/>
              <a:t>We continue to seek out newsletter promotion programs for audiobooks and submit audiobooks where appropriate. </a:t>
            </a:r>
          </a:p>
          <a:p>
            <a:pPr lvl="1">
              <a:buClr>
                <a:schemeClr val="accent2">
                  <a:lumMod val="50000"/>
                </a:schemeClr>
              </a:buClr>
              <a:buFont typeface="Arial" panose="020B0604020202020204" pitchFamily="34" charset="0"/>
              <a:buChar char="•"/>
            </a:pPr>
            <a:r>
              <a:rPr lang="en-US" sz="2000" dirty="0"/>
              <a:t>When the audiobook is available to purchase, we can request audio codes for reviews and giveaways. If you have an audiobook produced with us, please contact Julie for codes.</a:t>
            </a:r>
          </a:p>
        </p:txBody>
      </p:sp>
    </p:spTree>
    <p:extLst>
      <p:ext uri="{BB962C8B-B14F-4D97-AF65-F5344CB8AC3E}">
        <p14:creationId xmlns:p14="http://schemas.microsoft.com/office/powerpoint/2010/main" val="2478353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000" b="1" dirty="0"/>
              <a:t>Audiobook Marketing – What You Can Do</a:t>
            </a:r>
            <a:r>
              <a:rPr lang="en-US" b="1" dirty="0"/>
              <a:t>	</a:t>
            </a:r>
          </a:p>
        </p:txBody>
      </p:sp>
      <p:sp>
        <p:nvSpPr>
          <p:cNvPr id="3" name="Content Placeholder 2"/>
          <p:cNvSpPr>
            <a:spLocks noGrp="1"/>
          </p:cNvSpPr>
          <p:nvPr>
            <p:ph idx="1"/>
          </p:nvPr>
        </p:nvSpPr>
        <p:spPr>
          <a:xfrm>
            <a:off x="0" y="1828800"/>
            <a:ext cx="9144000" cy="4876800"/>
          </a:xfrm>
        </p:spPr>
        <p:txBody>
          <a:bodyPr>
            <a:normAutofit fontScale="25000" lnSpcReduction="20000"/>
          </a:bodyPr>
          <a:lstStyle/>
          <a:p>
            <a:pPr lvl="1">
              <a:buClr>
                <a:schemeClr val="accent2">
                  <a:lumMod val="50000"/>
                </a:schemeClr>
              </a:buClr>
              <a:buFont typeface="Arial" panose="020B0604020202020204" pitchFamily="34" charset="0"/>
              <a:buChar char="•"/>
            </a:pPr>
            <a:r>
              <a:rPr lang="en-US" sz="8000" dirty="0"/>
              <a:t>Once production has started, start promoting. Readers that have already read and loved your book will want to hear the audiobook. Ask them questions like…”Which celebrity would be the perfect fit to narrate my book?”</a:t>
            </a:r>
          </a:p>
          <a:p>
            <a:pPr lvl="1">
              <a:buClr>
                <a:schemeClr val="accent2">
                  <a:lumMod val="50000"/>
                </a:schemeClr>
              </a:buClr>
              <a:buFont typeface="Arial" panose="020B0604020202020204" pitchFamily="34" charset="0"/>
              <a:buChar char="•"/>
            </a:pPr>
            <a:r>
              <a:rPr lang="en-US" sz="8000" dirty="0"/>
              <a:t>Ask readers to share the audiobook link and the audio sample.</a:t>
            </a:r>
          </a:p>
          <a:p>
            <a:pPr lvl="1">
              <a:buClr>
                <a:schemeClr val="accent2">
                  <a:lumMod val="50000"/>
                </a:schemeClr>
              </a:buClr>
              <a:buFont typeface="Arial" panose="020B0604020202020204" pitchFamily="34" charset="0"/>
              <a:buChar char="•"/>
            </a:pPr>
            <a:r>
              <a:rPr lang="en-US" sz="8000" dirty="0"/>
              <a:t>Ask readers to tag a friend who they think would like an </a:t>
            </a:r>
            <a:r>
              <a:rPr lang="en-US" sz="8000" dirty="0" err="1"/>
              <a:t>audiocopy</a:t>
            </a:r>
            <a:r>
              <a:rPr lang="en-US" sz="8000" dirty="0"/>
              <a:t> of your book. (Julie can provide you with codes)</a:t>
            </a:r>
          </a:p>
          <a:p>
            <a:pPr lvl="1">
              <a:buClr>
                <a:schemeClr val="accent2">
                  <a:lumMod val="50000"/>
                </a:schemeClr>
              </a:buClr>
              <a:buFont typeface="Arial" panose="020B0604020202020204" pitchFamily="34" charset="0"/>
              <a:buChar char="•"/>
            </a:pPr>
            <a:r>
              <a:rPr lang="en-US" sz="8000" dirty="0"/>
              <a:t>Include audiobook links or information on your email, in your newsletter, on your blog. </a:t>
            </a:r>
          </a:p>
          <a:p>
            <a:pPr lvl="1">
              <a:buClr>
                <a:schemeClr val="accent2">
                  <a:lumMod val="50000"/>
                </a:schemeClr>
              </a:buClr>
              <a:buFont typeface="Arial" panose="020B0604020202020204" pitchFamily="34" charset="0"/>
              <a:buChar char="•"/>
            </a:pPr>
            <a:r>
              <a:rPr lang="en-US" sz="8000" dirty="0"/>
              <a:t>Use social media and all of your other marketing programs to promote your audiobook as well. </a:t>
            </a:r>
          </a:p>
          <a:p>
            <a:pPr lvl="1">
              <a:buClr>
                <a:schemeClr val="accent2">
                  <a:lumMod val="50000"/>
                </a:schemeClr>
              </a:buClr>
              <a:buFont typeface="Arial" panose="020B0604020202020204" pitchFamily="34" charset="0"/>
              <a:buChar char="•"/>
            </a:pPr>
            <a:r>
              <a:rPr lang="en-US" sz="8000" dirty="0"/>
              <a:t>Share your audiobook sample on your website, social media pages, blog and newsletter</a:t>
            </a:r>
          </a:p>
          <a:p>
            <a:pPr lvl="1">
              <a:buClr>
                <a:schemeClr val="accent2">
                  <a:lumMod val="50000"/>
                </a:schemeClr>
              </a:buClr>
              <a:buFont typeface="Arial" panose="020B0604020202020204" pitchFamily="34" charset="0"/>
              <a:buChar char="•"/>
            </a:pPr>
            <a:r>
              <a:rPr lang="en-US" sz="8000" dirty="0"/>
              <a:t>Seek out bloggers, reviewers, and marketers that specialize in audiobooks. </a:t>
            </a:r>
          </a:p>
          <a:p>
            <a:pPr marL="393192" lvl="1" indent="0">
              <a:buClr>
                <a:schemeClr val="accent2">
                  <a:lumMod val="50000"/>
                </a:schemeClr>
              </a:buClr>
              <a:buNone/>
            </a:pPr>
            <a:endParaRPr lang="en-US" sz="9600" dirty="0"/>
          </a:p>
          <a:p>
            <a:pPr lvl="1">
              <a:buClr>
                <a:schemeClr val="accent2">
                  <a:lumMod val="50000"/>
                </a:schemeClr>
              </a:buClr>
              <a:buFont typeface="Wingdings" panose="05000000000000000000" pitchFamily="2" charset="2"/>
              <a:buChar char="§"/>
            </a:pPr>
            <a:endParaRPr lang="en-US" sz="1800" dirty="0"/>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endParaRPr lang="en-US" sz="4000" dirty="0"/>
          </a:p>
        </p:txBody>
      </p:sp>
    </p:spTree>
    <p:extLst>
      <p:ext uri="{BB962C8B-B14F-4D97-AF65-F5344CB8AC3E}">
        <p14:creationId xmlns:p14="http://schemas.microsoft.com/office/powerpoint/2010/main" val="2421720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991" y="609600"/>
            <a:ext cx="8229600" cy="609600"/>
          </a:xfrm>
        </p:spPr>
        <p:txBody>
          <a:bodyPr>
            <a:normAutofit/>
          </a:bodyPr>
          <a:lstStyle/>
          <a:p>
            <a:r>
              <a:rPr lang="en-US" sz="2800" b="1" dirty="0"/>
              <a:t>Social Media for marketing audiobooks–What we do</a:t>
            </a:r>
          </a:p>
        </p:txBody>
      </p:sp>
      <p:sp>
        <p:nvSpPr>
          <p:cNvPr id="3" name="Content Placeholder 2"/>
          <p:cNvSpPr>
            <a:spLocks noGrp="1"/>
          </p:cNvSpPr>
          <p:nvPr>
            <p:ph idx="1"/>
          </p:nvPr>
        </p:nvSpPr>
        <p:spPr>
          <a:xfrm>
            <a:off x="152400" y="1219200"/>
            <a:ext cx="8763000" cy="5486400"/>
          </a:xfrm>
        </p:spPr>
        <p:txBody>
          <a:bodyPr>
            <a:normAutofit/>
          </a:bodyPr>
          <a:lstStyle/>
          <a:p>
            <a:pPr marL="0" lvl="0" indent="0">
              <a:buClr>
                <a:schemeClr val="accent2">
                  <a:lumMod val="50000"/>
                </a:schemeClr>
              </a:buClr>
              <a:buNone/>
            </a:pPr>
            <a:r>
              <a:rPr lang="en-US" sz="1800" dirty="0"/>
              <a:t>Social media can be a strong marketing tool for audiobooks just like it is for print and </a:t>
            </a:r>
            <a:r>
              <a:rPr lang="en-US" sz="1800" dirty="0" err="1"/>
              <a:t>ebooks</a:t>
            </a:r>
            <a:r>
              <a:rPr lang="en-US" sz="1800" dirty="0"/>
              <a:t>. </a:t>
            </a:r>
          </a:p>
          <a:p>
            <a:pPr lvl="0">
              <a:buClr>
                <a:schemeClr val="accent2">
                  <a:lumMod val="50000"/>
                </a:schemeClr>
              </a:buClr>
              <a:buFont typeface="Arial" panose="020B0604020202020204" pitchFamily="34" charset="0"/>
              <a:buChar char="•"/>
            </a:pPr>
            <a:r>
              <a:rPr lang="en-US" sz="1800" dirty="0"/>
              <a:t>Our Social Media Manager, John Daly, maintains social media accounts for both BQB and WriteLife on the following sites:</a:t>
            </a:r>
          </a:p>
          <a:p>
            <a:pPr lvl="1">
              <a:buClr>
                <a:schemeClr val="accent2">
                  <a:lumMod val="50000"/>
                </a:schemeClr>
              </a:buClr>
              <a:buFont typeface="Wingdings" panose="05000000000000000000" pitchFamily="2" charset="2"/>
              <a:buChar char="§"/>
            </a:pPr>
            <a:r>
              <a:rPr lang="en-US" sz="1600" dirty="0"/>
              <a:t>Facebook</a:t>
            </a:r>
          </a:p>
          <a:p>
            <a:pPr lvl="1">
              <a:buClr>
                <a:schemeClr val="accent2">
                  <a:lumMod val="50000"/>
                </a:schemeClr>
              </a:buClr>
              <a:buFont typeface="Wingdings" panose="05000000000000000000" pitchFamily="2" charset="2"/>
              <a:buChar char="§"/>
            </a:pPr>
            <a:r>
              <a:rPr lang="en-US" sz="1600" dirty="0"/>
              <a:t>Twitter</a:t>
            </a:r>
          </a:p>
          <a:p>
            <a:pPr lvl="1">
              <a:buClr>
                <a:schemeClr val="accent2">
                  <a:lumMod val="50000"/>
                </a:schemeClr>
              </a:buClr>
              <a:buFont typeface="Wingdings" panose="05000000000000000000" pitchFamily="2" charset="2"/>
              <a:buChar char="§"/>
            </a:pPr>
            <a:r>
              <a:rPr lang="en-US" sz="1600" dirty="0"/>
              <a:t>LinkedIn</a:t>
            </a:r>
          </a:p>
          <a:p>
            <a:pPr lvl="1">
              <a:buClr>
                <a:schemeClr val="accent2">
                  <a:lumMod val="50000"/>
                </a:schemeClr>
              </a:buClr>
              <a:buFont typeface="Wingdings" panose="05000000000000000000" pitchFamily="2" charset="2"/>
              <a:buChar char="§"/>
            </a:pPr>
            <a:r>
              <a:rPr lang="en-US" sz="1600" dirty="0"/>
              <a:t>Pinterest</a:t>
            </a:r>
          </a:p>
          <a:p>
            <a:pPr lvl="1">
              <a:buClr>
                <a:schemeClr val="accent2">
                  <a:lumMod val="50000"/>
                </a:schemeClr>
              </a:buClr>
              <a:buFont typeface="Wingdings" panose="05000000000000000000" pitchFamily="2" charset="2"/>
              <a:buChar char="§"/>
            </a:pPr>
            <a:r>
              <a:rPr lang="en-US" sz="1600" dirty="0"/>
              <a:t>Instagram</a:t>
            </a:r>
          </a:p>
          <a:p>
            <a:pPr lvl="0">
              <a:buClr>
                <a:schemeClr val="accent2">
                  <a:lumMod val="50000"/>
                </a:schemeClr>
              </a:buClr>
              <a:buFont typeface="Arial" panose="020B0604020202020204" pitchFamily="34" charset="0"/>
              <a:buChar char="•"/>
            </a:pPr>
            <a:r>
              <a:rPr lang="en-US" sz="1800" dirty="0"/>
              <a:t>When appropriate, John will use our social media channels to promote our audiobooks.</a:t>
            </a:r>
          </a:p>
          <a:p>
            <a:pPr lvl="0">
              <a:buClr>
                <a:schemeClr val="accent2">
                  <a:lumMod val="50000"/>
                </a:schemeClr>
              </a:buClr>
              <a:buFont typeface="Arial" panose="020B0604020202020204" pitchFamily="34" charset="0"/>
              <a:buChar char="•"/>
            </a:pPr>
            <a:r>
              <a:rPr lang="en-US" sz="1800" dirty="0"/>
              <a:t>Julie will use the retail blurb portion that is created for each of our audiobooks on social media and in other formats, where appropriate. </a:t>
            </a:r>
          </a:p>
          <a:p>
            <a:pPr lvl="0">
              <a:buClr>
                <a:schemeClr val="accent2">
                  <a:lumMod val="50000"/>
                </a:schemeClr>
              </a:buClr>
              <a:buFont typeface="Arial" panose="020B0604020202020204" pitchFamily="34" charset="0"/>
              <a:buChar char="•"/>
            </a:pPr>
            <a:r>
              <a:rPr lang="en-US" sz="1800" dirty="0"/>
              <a:t>We continue to seek out social media opportunities for promoting our audiobooks. i.e. I recently sent you all an email about </a:t>
            </a:r>
            <a:r>
              <a:rPr lang="en-US" sz="1800" dirty="0" err="1"/>
              <a:t>Bookstagram</a:t>
            </a:r>
            <a:r>
              <a:rPr lang="en-US" sz="1800" dirty="0"/>
              <a:t> and how it can be used to market books – audiobooks are a great candidate for that. </a:t>
            </a:r>
          </a:p>
          <a:p>
            <a:pPr marL="0" lvl="0" indent="0">
              <a:buClr>
                <a:schemeClr val="accent2">
                  <a:lumMod val="50000"/>
                </a:schemeClr>
              </a:buClr>
              <a:buNone/>
            </a:pPr>
            <a:endParaRPr lang="en-US" sz="3200" dirty="0"/>
          </a:p>
          <a:p>
            <a:endParaRPr lang="en-US" dirty="0"/>
          </a:p>
        </p:txBody>
      </p:sp>
    </p:spTree>
    <p:extLst>
      <p:ext uri="{BB962C8B-B14F-4D97-AF65-F5344CB8AC3E}">
        <p14:creationId xmlns:p14="http://schemas.microsoft.com/office/powerpoint/2010/main" val="2217771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3600" b="1" dirty="0">
                <a:solidFill>
                  <a:schemeClr val="tx1"/>
                </a:solidFill>
              </a:rPr>
              <a:t>Social Media –What You Can Do for audiobooks</a:t>
            </a:r>
          </a:p>
        </p:txBody>
      </p:sp>
      <p:sp>
        <p:nvSpPr>
          <p:cNvPr id="3" name="Content Placeholder 2"/>
          <p:cNvSpPr>
            <a:spLocks noGrp="1"/>
          </p:cNvSpPr>
          <p:nvPr>
            <p:ph idx="1"/>
          </p:nvPr>
        </p:nvSpPr>
        <p:spPr>
          <a:xfrm>
            <a:off x="457200" y="1676400"/>
            <a:ext cx="8229600" cy="5029200"/>
          </a:xfrm>
        </p:spPr>
        <p:txBody>
          <a:bodyPr>
            <a:normAutofit/>
          </a:bodyPr>
          <a:lstStyle/>
          <a:p>
            <a:pPr lvl="0">
              <a:buClr>
                <a:schemeClr val="accent2">
                  <a:lumMod val="50000"/>
                </a:schemeClr>
              </a:buClr>
              <a:buFont typeface="Arial" panose="020B0604020202020204" pitchFamily="34" charset="0"/>
              <a:buChar char="•"/>
            </a:pPr>
            <a:r>
              <a:rPr lang="en-US" sz="1800" dirty="0"/>
              <a:t>Don’t forget to use your social media accounts to promote your audiobook as well.</a:t>
            </a:r>
          </a:p>
          <a:p>
            <a:pPr lvl="0">
              <a:buClr>
                <a:schemeClr val="accent2">
                  <a:lumMod val="50000"/>
                </a:schemeClr>
              </a:buClr>
              <a:buFont typeface="Arial" panose="020B0604020202020204" pitchFamily="34" charset="0"/>
              <a:buChar char="•"/>
            </a:pPr>
            <a:r>
              <a:rPr lang="en-US" sz="1800" dirty="0"/>
              <a:t>Create videos of you reading a excerpt from your book and post it on Facebook, Instagram, YouTube, etc. – wherever videos work best.</a:t>
            </a:r>
          </a:p>
          <a:p>
            <a:pPr lvl="1">
              <a:buClr>
                <a:schemeClr val="accent2">
                  <a:lumMod val="50000"/>
                </a:schemeClr>
              </a:buClr>
              <a:buFont typeface="Courier New" panose="02070309020205020404" pitchFamily="49" charset="0"/>
              <a:buChar char="o"/>
            </a:pPr>
            <a:r>
              <a:rPr lang="en-US" sz="1800" dirty="0"/>
              <a:t>When you’re creating your videos, make sure to:</a:t>
            </a:r>
          </a:p>
          <a:p>
            <a:pPr lvl="2">
              <a:buClr>
                <a:schemeClr val="accent2">
                  <a:lumMod val="50000"/>
                </a:schemeClr>
              </a:buClr>
              <a:buFont typeface="Wingdings" panose="05000000000000000000" pitchFamily="2" charset="2"/>
              <a:buChar char="§"/>
            </a:pPr>
            <a:r>
              <a:rPr lang="en-US" sz="1800" dirty="0"/>
              <a:t>Smile into the camera to connect with your viewers.</a:t>
            </a:r>
          </a:p>
          <a:p>
            <a:pPr lvl="2">
              <a:buClr>
                <a:schemeClr val="accent2">
                  <a:lumMod val="50000"/>
                </a:schemeClr>
              </a:buClr>
              <a:buFont typeface="Wingdings" panose="05000000000000000000" pitchFamily="2" charset="2"/>
              <a:buChar char="§"/>
            </a:pPr>
            <a:r>
              <a:rPr lang="en-US" sz="1800" dirty="0"/>
              <a:t>Hold your book down so people can see your face.</a:t>
            </a:r>
          </a:p>
          <a:p>
            <a:pPr lvl="2">
              <a:buClr>
                <a:schemeClr val="accent2">
                  <a:lumMod val="50000"/>
                </a:schemeClr>
              </a:buClr>
              <a:buFont typeface="Wingdings" panose="05000000000000000000" pitchFamily="2" charset="2"/>
              <a:buChar char="§"/>
            </a:pPr>
            <a:r>
              <a:rPr lang="en-US" sz="1800" dirty="0"/>
              <a:t>Make sure the section you read will grab viewers attention.</a:t>
            </a:r>
          </a:p>
          <a:p>
            <a:pPr lvl="2">
              <a:buClr>
                <a:schemeClr val="accent2">
                  <a:lumMod val="50000"/>
                </a:schemeClr>
              </a:buClr>
              <a:buFont typeface="Wingdings" panose="05000000000000000000" pitchFamily="2" charset="2"/>
              <a:buChar char="§"/>
            </a:pPr>
            <a:r>
              <a:rPr lang="en-US" sz="1800" dirty="0"/>
              <a:t>After you’ve done the reading, let viewers know that your book is in print, eBook, and audiobook.</a:t>
            </a:r>
          </a:p>
          <a:p>
            <a:pPr lvl="0">
              <a:buClr>
                <a:schemeClr val="accent2">
                  <a:lumMod val="50000"/>
                </a:schemeClr>
              </a:buClr>
              <a:buFont typeface="Arial" panose="020B0604020202020204" pitchFamily="34" charset="0"/>
              <a:buChar char="•"/>
            </a:pPr>
            <a:r>
              <a:rPr lang="en-US" sz="1800" dirty="0"/>
              <a:t>Get the retail blurb portion of your audiobook from Julie to post on social media.</a:t>
            </a:r>
          </a:p>
          <a:p>
            <a:pPr lvl="1">
              <a:buClr>
                <a:schemeClr val="accent2">
                  <a:lumMod val="50000"/>
                </a:schemeClr>
              </a:buClr>
              <a:buFont typeface="Courier New" panose="02070309020205020404" pitchFamily="49" charset="0"/>
              <a:buChar char="o"/>
            </a:pPr>
            <a:r>
              <a:rPr lang="en-US" sz="1600" dirty="0"/>
              <a:t>If you use this on social media, make sure you add a blurb of where the book is available and in what formats.  </a:t>
            </a:r>
          </a:p>
          <a:p>
            <a:pPr lvl="1">
              <a:buClr>
                <a:schemeClr val="accent2">
                  <a:lumMod val="50000"/>
                </a:schemeClr>
              </a:buClr>
              <a:buFont typeface="Arial" panose="020B0604020202020204" pitchFamily="34" charset="0"/>
              <a:buChar char="•"/>
            </a:pPr>
            <a:endParaRPr lang="en-US" sz="1600" dirty="0"/>
          </a:p>
          <a:p>
            <a:pPr marL="0" lvl="0" indent="0">
              <a:buClr>
                <a:schemeClr val="accent2">
                  <a:lumMod val="50000"/>
                </a:schemeClr>
              </a:buClr>
              <a:buNone/>
            </a:pPr>
            <a:endParaRPr lang="en-US" sz="3200" dirty="0"/>
          </a:p>
          <a:p>
            <a:endParaRPr lang="en-US" dirty="0"/>
          </a:p>
        </p:txBody>
      </p:sp>
    </p:spTree>
    <p:extLst>
      <p:ext uri="{BB962C8B-B14F-4D97-AF65-F5344CB8AC3E}">
        <p14:creationId xmlns:p14="http://schemas.microsoft.com/office/powerpoint/2010/main" val="939853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905000"/>
            <a:ext cx="9144000" cy="510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b="1" dirty="0"/>
              <a:t>Thanks for joining us!</a:t>
            </a:r>
          </a:p>
        </p:txBody>
      </p:sp>
      <p:sp>
        <p:nvSpPr>
          <p:cNvPr id="3" name="Content Placeholder 2"/>
          <p:cNvSpPr>
            <a:spLocks noGrp="1"/>
          </p:cNvSpPr>
          <p:nvPr>
            <p:ph idx="1"/>
          </p:nvPr>
        </p:nvSpPr>
        <p:spPr>
          <a:xfrm>
            <a:off x="914400" y="2011680"/>
            <a:ext cx="7467600" cy="4693920"/>
          </a:xfrm>
        </p:spPr>
        <p:txBody>
          <a:bodyPr>
            <a:normAutofit lnSpcReduction="10000"/>
          </a:bodyPr>
          <a:lstStyle/>
          <a:p>
            <a:pPr marL="0" indent="0" algn="ctr">
              <a:buNone/>
            </a:pPr>
            <a:r>
              <a:rPr lang="en-US" dirty="0"/>
              <a:t>Have a great weekend!</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Bqbpublishing.com</a:t>
            </a:r>
          </a:p>
          <a:p>
            <a:pPr marL="0" indent="0" algn="ctr">
              <a:buNone/>
            </a:pPr>
            <a:r>
              <a:rPr lang="en-US" dirty="0"/>
              <a:t>Writelife.com</a:t>
            </a:r>
          </a:p>
        </p:txBody>
      </p:sp>
      <p:pic>
        <p:nvPicPr>
          <p:cNvPr id="4" name="Picture 3"/>
          <p:cNvPicPr>
            <a:picLocks noChangeAspect="1"/>
          </p:cNvPicPr>
          <p:nvPr/>
        </p:nvPicPr>
        <p:blipFill>
          <a:blip r:embed="rId2" cstate="print"/>
          <a:stretch>
            <a:fillRect/>
          </a:stretch>
        </p:blipFill>
        <p:spPr>
          <a:xfrm>
            <a:off x="2514600" y="3009261"/>
            <a:ext cx="4191000" cy="2357437"/>
          </a:xfrm>
          <a:prstGeom prst="rect">
            <a:avLst/>
          </a:prstGeom>
        </p:spPr>
      </p:pic>
    </p:spTree>
    <p:extLst>
      <p:ext uri="{BB962C8B-B14F-4D97-AF65-F5344CB8AC3E}">
        <p14:creationId xmlns:p14="http://schemas.microsoft.com/office/powerpoint/2010/main" val="158206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Audiobook Creation	</a:t>
            </a:r>
          </a:p>
        </p:txBody>
      </p:sp>
      <p:sp>
        <p:nvSpPr>
          <p:cNvPr id="3" name="Content Placeholder 2"/>
          <p:cNvSpPr>
            <a:spLocks noGrp="1"/>
          </p:cNvSpPr>
          <p:nvPr>
            <p:ph idx="1"/>
          </p:nvPr>
        </p:nvSpPr>
        <p:spPr>
          <a:xfrm>
            <a:off x="457200" y="1676400"/>
            <a:ext cx="8229600" cy="5029200"/>
          </a:xfrm>
        </p:spPr>
        <p:txBody>
          <a:bodyPr>
            <a:normAutofit fontScale="92500" lnSpcReduction="20000"/>
          </a:bodyPr>
          <a:lstStyle/>
          <a:p>
            <a:pPr marL="0" lvl="0" indent="0" algn="ctr">
              <a:buClr>
                <a:schemeClr val="accent2">
                  <a:lumMod val="50000"/>
                </a:schemeClr>
              </a:buClr>
              <a:buNone/>
            </a:pPr>
            <a:r>
              <a:rPr lang="en-US" sz="3900" dirty="0">
                <a:latin typeface="+mj-lt"/>
              </a:rPr>
              <a:t>We use ACX as our major creator and distributor of audiobooks</a:t>
            </a:r>
          </a:p>
          <a:p>
            <a:pPr marL="0" lvl="0" indent="0" algn="ctr">
              <a:buClr>
                <a:schemeClr val="accent2">
                  <a:lumMod val="50000"/>
                </a:schemeClr>
              </a:buClr>
              <a:buNone/>
            </a:pPr>
            <a:endParaRPr lang="en-US" sz="2200" dirty="0">
              <a:latin typeface="+mj-lt"/>
            </a:endParaRPr>
          </a:p>
          <a:p>
            <a:pPr lvl="0">
              <a:buClr>
                <a:schemeClr val="accent2">
                  <a:lumMod val="50000"/>
                </a:schemeClr>
              </a:buClr>
              <a:buFont typeface="Arial" panose="020B0604020202020204" pitchFamily="34" charset="0"/>
              <a:buChar char="•"/>
            </a:pPr>
            <a:r>
              <a:rPr lang="en-US" sz="2200" dirty="0">
                <a:latin typeface="+mj-lt"/>
              </a:rPr>
              <a:t>They have a wide range of narrators</a:t>
            </a:r>
          </a:p>
          <a:p>
            <a:pPr lvl="0">
              <a:buClr>
                <a:schemeClr val="accent2">
                  <a:lumMod val="50000"/>
                </a:schemeClr>
              </a:buClr>
              <a:buFont typeface="Arial" panose="020B0604020202020204" pitchFamily="34" charset="0"/>
              <a:buChar char="•"/>
            </a:pPr>
            <a:r>
              <a:rPr lang="en-US" sz="2200" dirty="0">
                <a:latin typeface="+mj-lt"/>
              </a:rPr>
              <a:t>They sell to the three top audiobook retailers</a:t>
            </a:r>
          </a:p>
          <a:p>
            <a:pPr lvl="1">
              <a:buClr>
                <a:schemeClr val="accent2">
                  <a:lumMod val="50000"/>
                </a:schemeClr>
              </a:buClr>
              <a:buFont typeface="Courier New" panose="02070309020205020404" pitchFamily="49" charset="0"/>
              <a:buChar char="o"/>
            </a:pPr>
            <a:r>
              <a:rPr lang="en-US" sz="2200" dirty="0">
                <a:latin typeface="+mj-lt"/>
              </a:rPr>
              <a:t>Amazon</a:t>
            </a:r>
          </a:p>
          <a:p>
            <a:pPr lvl="1">
              <a:buClr>
                <a:schemeClr val="accent2">
                  <a:lumMod val="50000"/>
                </a:schemeClr>
              </a:buClr>
              <a:buFont typeface="Courier New" panose="02070309020205020404" pitchFamily="49" charset="0"/>
              <a:buChar char="o"/>
            </a:pPr>
            <a:r>
              <a:rPr lang="en-US" sz="2200" dirty="0">
                <a:latin typeface="+mj-lt"/>
              </a:rPr>
              <a:t>Apple</a:t>
            </a:r>
          </a:p>
          <a:p>
            <a:pPr lvl="1">
              <a:buClr>
                <a:schemeClr val="accent2">
                  <a:lumMod val="50000"/>
                </a:schemeClr>
              </a:buClr>
              <a:buFont typeface="Courier New" panose="02070309020205020404" pitchFamily="49" charset="0"/>
              <a:buChar char="o"/>
            </a:pPr>
            <a:r>
              <a:rPr lang="en-US" sz="2200" dirty="0">
                <a:latin typeface="+mj-lt"/>
              </a:rPr>
              <a:t>Audible </a:t>
            </a:r>
          </a:p>
          <a:p>
            <a:pPr lvl="0">
              <a:buClr>
                <a:schemeClr val="accent2">
                  <a:lumMod val="50000"/>
                </a:schemeClr>
              </a:buClr>
              <a:buFont typeface="Arial" panose="020B0604020202020204" pitchFamily="34" charset="0"/>
              <a:buChar char="•"/>
            </a:pPr>
            <a:r>
              <a:rPr lang="en-US" sz="2200" dirty="0">
                <a:latin typeface="+mj-lt"/>
              </a:rPr>
              <a:t>They have a good quality check program </a:t>
            </a:r>
          </a:p>
          <a:p>
            <a:pPr lvl="1">
              <a:buClr>
                <a:schemeClr val="accent2">
                  <a:lumMod val="50000"/>
                </a:schemeClr>
              </a:buClr>
              <a:buFont typeface="Wingdings" panose="05000000000000000000" pitchFamily="2" charset="2"/>
              <a:buChar char="§"/>
            </a:pPr>
            <a:endParaRPr lang="en-US" sz="1800" dirty="0"/>
          </a:p>
          <a:p>
            <a:pPr marL="667512" lvl="2" indent="0">
              <a:buClr>
                <a:schemeClr val="accent2">
                  <a:lumMod val="50000"/>
                </a:schemeClr>
              </a:buClr>
              <a:buNone/>
            </a:pPr>
            <a:endParaRPr lang="en-US" sz="1800" dirty="0"/>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2141741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BF39D-F088-6243-A7AD-3F3442090712}"/>
              </a:ext>
            </a:extLst>
          </p:cNvPr>
          <p:cNvSpPr>
            <a:spLocks noGrp="1"/>
          </p:cNvSpPr>
          <p:nvPr>
            <p:ph type="title"/>
          </p:nvPr>
        </p:nvSpPr>
        <p:spPr/>
        <p:txBody>
          <a:bodyPr>
            <a:normAutofit fontScale="90000"/>
          </a:bodyPr>
          <a:lstStyle/>
          <a:p>
            <a:pPr algn="ctr"/>
            <a:r>
              <a:rPr lang="en-US" dirty="0"/>
              <a:t>You are involved through the whole process</a:t>
            </a:r>
          </a:p>
        </p:txBody>
      </p:sp>
      <p:pic>
        <p:nvPicPr>
          <p:cNvPr id="11" name="Content Placeholder 10">
            <a:extLst>
              <a:ext uri="{FF2B5EF4-FFF2-40B4-BE49-F238E27FC236}">
                <a16:creationId xmlns:a16="http://schemas.microsoft.com/office/drawing/2014/main" id="{BBD899BE-A8FD-494D-9FFF-3B09258279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6361" y="2133600"/>
            <a:ext cx="3170839" cy="4572000"/>
          </a:xfrm>
        </p:spPr>
      </p:pic>
      <p:pic>
        <p:nvPicPr>
          <p:cNvPr id="13" name="Picture 12">
            <a:extLst>
              <a:ext uri="{FF2B5EF4-FFF2-40B4-BE49-F238E27FC236}">
                <a16:creationId xmlns:a16="http://schemas.microsoft.com/office/drawing/2014/main" id="{83EC623A-38D8-6344-95E1-0CEFFABF1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847088"/>
            <a:ext cx="3200400" cy="4349578"/>
          </a:xfrm>
          <a:prstGeom prst="rect">
            <a:avLst/>
          </a:prstGeom>
        </p:spPr>
      </p:pic>
      <p:sp>
        <p:nvSpPr>
          <p:cNvPr id="14" name="TextBox 13">
            <a:extLst>
              <a:ext uri="{FF2B5EF4-FFF2-40B4-BE49-F238E27FC236}">
                <a16:creationId xmlns:a16="http://schemas.microsoft.com/office/drawing/2014/main" id="{0DAC7565-CF61-3146-9E54-4A8D928E0F8C}"/>
              </a:ext>
            </a:extLst>
          </p:cNvPr>
          <p:cNvSpPr txBox="1"/>
          <p:nvPr/>
        </p:nvSpPr>
        <p:spPr>
          <a:xfrm>
            <a:off x="457200" y="6019800"/>
            <a:ext cx="8229600" cy="646331"/>
          </a:xfrm>
          <a:prstGeom prst="rect">
            <a:avLst/>
          </a:prstGeom>
          <a:noFill/>
        </p:spPr>
        <p:txBody>
          <a:bodyPr wrap="square" rtlCol="0">
            <a:spAutoFit/>
          </a:bodyPr>
          <a:lstStyle/>
          <a:p>
            <a:r>
              <a:rPr lang="en-US" dirty="0"/>
              <a:t>Before the audition script is posted, you decide on the type of producer you want to audition for your book. </a:t>
            </a:r>
          </a:p>
        </p:txBody>
      </p:sp>
    </p:spTree>
    <p:extLst>
      <p:ext uri="{BB962C8B-B14F-4D97-AF65-F5344CB8AC3E}">
        <p14:creationId xmlns:p14="http://schemas.microsoft.com/office/powerpoint/2010/main" val="771107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1F173-1BA2-B248-8B3C-8767A3373E00}"/>
              </a:ext>
            </a:extLst>
          </p:cNvPr>
          <p:cNvSpPr>
            <a:spLocks noGrp="1"/>
          </p:cNvSpPr>
          <p:nvPr>
            <p:ph type="title"/>
          </p:nvPr>
        </p:nvSpPr>
        <p:spPr/>
        <p:txBody>
          <a:bodyPr/>
          <a:lstStyle/>
          <a:p>
            <a:r>
              <a:rPr lang="en-US" dirty="0"/>
              <a:t>You Sign Off On The Final Audio</a:t>
            </a:r>
          </a:p>
        </p:txBody>
      </p:sp>
      <p:pic>
        <p:nvPicPr>
          <p:cNvPr id="5" name="Content Placeholder 4">
            <a:extLst>
              <a:ext uri="{FF2B5EF4-FFF2-40B4-BE49-F238E27FC236}">
                <a16:creationId xmlns:a16="http://schemas.microsoft.com/office/drawing/2014/main" id="{3741269D-B28E-BC42-B76A-3DAF165C98C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2912" y="1880425"/>
            <a:ext cx="4732916" cy="4291775"/>
          </a:xfrm>
        </p:spPr>
      </p:pic>
      <p:sp>
        <p:nvSpPr>
          <p:cNvPr id="6" name="TextBox 5">
            <a:extLst>
              <a:ext uri="{FF2B5EF4-FFF2-40B4-BE49-F238E27FC236}">
                <a16:creationId xmlns:a16="http://schemas.microsoft.com/office/drawing/2014/main" id="{1DBFE3B9-50CD-4B4F-8AF4-06155855B37C}"/>
              </a:ext>
            </a:extLst>
          </p:cNvPr>
          <p:cNvSpPr txBox="1"/>
          <p:nvPr/>
        </p:nvSpPr>
        <p:spPr>
          <a:xfrm>
            <a:off x="5486400" y="2057400"/>
            <a:ext cx="3200400" cy="4708981"/>
          </a:xfrm>
          <a:prstGeom prst="rect">
            <a:avLst/>
          </a:prstGeom>
          <a:noFill/>
        </p:spPr>
        <p:txBody>
          <a:bodyPr wrap="square" rtlCol="0">
            <a:spAutoFit/>
          </a:bodyPr>
          <a:lstStyle/>
          <a:p>
            <a:pPr algn="ctr"/>
            <a:r>
              <a:rPr lang="en-US" sz="2000" dirty="0"/>
              <a:t>You will listen to every chapter and when you are happy, you will sign off on the project.</a:t>
            </a:r>
          </a:p>
          <a:p>
            <a:pPr algn="ctr"/>
            <a:r>
              <a:rPr lang="en-US" sz="2000" dirty="0"/>
              <a:t>Remember, you only pay per finished hour, there is no need to rush this process.</a:t>
            </a:r>
          </a:p>
          <a:p>
            <a:pPr algn="ctr"/>
            <a:r>
              <a:rPr lang="en-US" sz="2000" dirty="0"/>
              <a:t>Communication is the key to creating the perfect audiobook.</a:t>
            </a:r>
          </a:p>
          <a:p>
            <a:pPr algn="ctr"/>
            <a:r>
              <a:rPr lang="en-US" sz="2000" dirty="0"/>
              <a:t>If you’re not happy with how the narrator say’s something, they will change it.</a:t>
            </a:r>
          </a:p>
        </p:txBody>
      </p:sp>
    </p:spTree>
    <p:extLst>
      <p:ext uri="{BB962C8B-B14F-4D97-AF65-F5344CB8AC3E}">
        <p14:creationId xmlns:p14="http://schemas.microsoft.com/office/powerpoint/2010/main" val="2730335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Audiobook Creation	</a:t>
            </a:r>
          </a:p>
        </p:txBody>
      </p:sp>
      <p:sp>
        <p:nvSpPr>
          <p:cNvPr id="3" name="Content Placeholder 2"/>
          <p:cNvSpPr>
            <a:spLocks noGrp="1"/>
          </p:cNvSpPr>
          <p:nvPr>
            <p:ph idx="1"/>
          </p:nvPr>
        </p:nvSpPr>
        <p:spPr>
          <a:xfrm>
            <a:off x="457200" y="1676400"/>
            <a:ext cx="8229600" cy="5029200"/>
          </a:xfrm>
        </p:spPr>
        <p:txBody>
          <a:bodyPr>
            <a:normAutofit fontScale="25000" lnSpcReduction="20000"/>
          </a:bodyPr>
          <a:lstStyle/>
          <a:p>
            <a:pPr marL="0" lvl="0" indent="0">
              <a:buClr>
                <a:schemeClr val="accent2">
                  <a:lumMod val="50000"/>
                </a:schemeClr>
              </a:buClr>
              <a:buNone/>
            </a:pPr>
            <a:r>
              <a:rPr lang="en-US" sz="8000" b="1" dirty="0">
                <a:latin typeface="+mj-lt"/>
              </a:rPr>
              <a:t>When creating an audiobook through us, you have three options:</a:t>
            </a:r>
          </a:p>
          <a:p>
            <a:pPr marL="0" lvl="0" indent="0">
              <a:buClr>
                <a:schemeClr val="accent2">
                  <a:lumMod val="50000"/>
                </a:schemeClr>
              </a:buClr>
              <a:buNone/>
            </a:pPr>
            <a:r>
              <a:rPr lang="en-US" sz="6400" b="1" dirty="0">
                <a:latin typeface="+mj-lt"/>
              </a:rPr>
              <a:t>1. Pay for Production</a:t>
            </a:r>
          </a:p>
          <a:p>
            <a:pPr lvl="2">
              <a:buClr>
                <a:schemeClr val="accent2">
                  <a:lumMod val="50000"/>
                </a:schemeClr>
              </a:buClr>
              <a:buFont typeface="Arial" panose="020B0604020202020204" pitchFamily="34" charset="0"/>
              <a:buChar char="•"/>
            </a:pPr>
            <a:r>
              <a:rPr lang="en-US" sz="6400" dirty="0">
                <a:latin typeface="+mj-lt"/>
              </a:rPr>
              <a:t>You work with Julie and she will help find a narrator through ACX who will narrate and produce your audiobooks. </a:t>
            </a:r>
          </a:p>
          <a:p>
            <a:pPr lvl="2">
              <a:buClr>
                <a:schemeClr val="accent2">
                  <a:lumMod val="50000"/>
                </a:schemeClr>
              </a:buClr>
              <a:buFont typeface="Arial" panose="020B0604020202020204" pitchFamily="34" charset="0"/>
              <a:buChar char="•"/>
            </a:pPr>
            <a:r>
              <a:rPr lang="en-US" sz="6400" dirty="0">
                <a:latin typeface="+mj-lt"/>
              </a:rPr>
              <a:t>You will pay the per finish hour rate which can run from $100 to $300+ for a finished hour of narration. The </a:t>
            </a:r>
            <a:r>
              <a:rPr lang="en-US" sz="6400" dirty="0" err="1">
                <a:latin typeface="+mj-lt"/>
              </a:rPr>
              <a:t>pfh</a:t>
            </a:r>
            <a:r>
              <a:rPr lang="en-US" sz="6400" dirty="0">
                <a:latin typeface="+mj-lt"/>
              </a:rPr>
              <a:t> rate will depend on the narrator you choose. There are typically 9300 words in one finished hour of narration. Julie can help you estimate the final cost.</a:t>
            </a:r>
          </a:p>
          <a:p>
            <a:pPr lvl="2">
              <a:buClr>
                <a:schemeClr val="accent2">
                  <a:lumMod val="50000"/>
                </a:schemeClr>
              </a:buClr>
              <a:buFont typeface="Arial" panose="020B0604020202020204" pitchFamily="34" charset="0"/>
              <a:buChar char="•"/>
            </a:pPr>
            <a:r>
              <a:rPr lang="en-US" sz="6400" dirty="0">
                <a:latin typeface="+mj-lt"/>
              </a:rPr>
              <a:t>You work with Julie and the narrator to get the final product we all want.</a:t>
            </a:r>
          </a:p>
          <a:p>
            <a:pPr lvl="2">
              <a:buClr>
                <a:schemeClr val="accent2">
                  <a:lumMod val="50000"/>
                </a:schemeClr>
              </a:buClr>
              <a:buFont typeface="Arial" panose="020B0604020202020204" pitchFamily="34" charset="0"/>
              <a:buChar char="•"/>
            </a:pPr>
            <a:r>
              <a:rPr lang="en-US" sz="6400" dirty="0">
                <a:latin typeface="+mj-lt"/>
              </a:rPr>
              <a:t>You pay once the work is finished.</a:t>
            </a:r>
          </a:p>
          <a:p>
            <a:pPr lvl="2">
              <a:buClr>
                <a:schemeClr val="accent2">
                  <a:lumMod val="50000"/>
                </a:schemeClr>
              </a:buClr>
              <a:buFont typeface="Arial" panose="020B0604020202020204" pitchFamily="34" charset="0"/>
              <a:buChar char="•"/>
            </a:pPr>
            <a:r>
              <a:rPr lang="en-US" sz="6400" dirty="0">
                <a:latin typeface="+mj-lt"/>
              </a:rPr>
              <a:t>When the narration is done, Julie uploads the files to ACX for a quality check.</a:t>
            </a:r>
          </a:p>
          <a:p>
            <a:pPr lvl="2">
              <a:buClr>
                <a:schemeClr val="accent2">
                  <a:lumMod val="50000"/>
                </a:schemeClr>
              </a:buClr>
              <a:buFont typeface="Arial" panose="020B0604020202020204" pitchFamily="34" charset="0"/>
              <a:buChar char="•"/>
            </a:pPr>
            <a:r>
              <a:rPr lang="en-US" sz="6400" dirty="0">
                <a:latin typeface="+mj-lt"/>
              </a:rPr>
              <a:t>When ACX approves the product, they automatically upload the finished audiobook to Amazon, Apple, and Audible.</a:t>
            </a:r>
          </a:p>
          <a:p>
            <a:pPr lvl="2">
              <a:buClr>
                <a:schemeClr val="accent2">
                  <a:lumMod val="50000"/>
                </a:schemeClr>
              </a:buClr>
              <a:buFont typeface="Arial" panose="020B0604020202020204" pitchFamily="34" charset="0"/>
              <a:buChar char="•"/>
            </a:pPr>
            <a:r>
              <a:rPr lang="en-US" sz="6400" dirty="0">
                <a:latin typeface="+mj-lt"/>
              </a:rPr>
              <a:t>ACX sets the price of the audiobook, we do not. </a:t>
            </a:r>
          </a:p>
          <a:p>
            <a:pPr lvl="2">
              <a:buClr>
                <a:schemeClr val="accent2">
                  <a:lumMod val="50000"/>
                </a:schemeClr>
              </a:buClr>
              <a:buFont typeface="Arial" panose="020B0604020202020204" pitchFamily="34" charset="0"/>
              <a:buChar char="•"/>
            </a:pPr>
            <a:r>
              <a:rPr lang="en-US" sz="6400" dirty="0">
                <a:latin typeface="+mj-lt"/>
              </a:rPr>
              <a:t>All contracts with ACX are for seven years and automatically renew from that point unless we decide not to. </a:t>
            </a:r>
          </a:p>
          <a:p>
            <a:pPr lvl="2">
              <a:buClr>
                <a:schemeClr val="accent2">
                  <a:lumMod val="50000"/>
                </a:schemeClr>
              </a:buClr>
              <a:buFont typeface="Arial" panose="020B0604020202020204" pitchFamily="34" charset="0"/>
              <a:buChar char="•"/>
            </a:pPr>
            <a:r>
              <a:rPr lang="en-US" sz="6400" dirty="0">
                <a:latin typeface="+mj-lt"/>
              </a:rPr>
              <a:t>The contract with ACX is set up as a nonexclusive so that we can also upload the files to </a:t>
            </a:r>
            <a:r>
              <a:rPr lang="en-US" sz="6400" dirty="0" err="1">
                <a:latin typeface="+mj-lt"/>
              </a:rPr>
              <a:t>Findaway</a:t>
            </a:r>
            <a:r>
              <a:rPr lang="en-US" sz="6400" dirty="0">
                <a:latin typeface="+mj-lt"/>
              </a:rPr>
              <a:t>, our audiobook distributor that sells to libraries, schools, Overdrive, Kobo, Libro.fm and a myriad of other audiobook retailers. </a:t>
            </a:r>
          </a:p>
          <a:p>
            <a:pPr lvl="2">
              <a:buClr>
                <a:schemeClr val="accent2">
                  <a:lumMod val="50000"/>
                </a:schemeClr>
              </a:buClr>
              <a:buFont typeface="Arial" panose="020B0604020202020204" pitchFamily="34" charset="0"/>
              <a:buChar char="•"/>
            </a:pPr>
            <a:r>
              <a:rPr lang="en-US" sz="6400" dirty="0">
                <a:latin typeface="+mj-lt"/>
              </a:rPr>
              <a:t>You receive the royalty from us that is designated in your contract. </a:t>
            </a:r>
          </a:p>
          <a:p>
            <a:pPr lvl="1">
              <a:buClr>
                <a:schemeClr val="accent2">
                  <a:lumMod val="50000"/>
                </a:schemeClr>
              </a:buClr>
              <a:buFont typeface="Wingdings" panose="05000000000000000000" pitchFamily="2" charset="2"/>
              <a:buChar char="§"/>
            </a:pPr>
            <a:endParaRPr lang="en-US" sz="1800" dirty="0"/>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4077101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Audiobook Creation	</a:t>
            </a:r>
          </a:p>
        </p:txBody>
      </p:sp>
      <p:sp>
        <p:nvSpPr>
          <p:cNvPr id="3" name="Content Placeholder 2"/>
          <p:cNvSpPr>
            <a:spLocks noGrp="1"/>
          </p:cNvSpPr>
          <p:nvPr>
            <p:ph idx="1"/>
          </p:nvPr>
        </p:nvSpPr>
        <p:spPr>
          <a:xfrm>
            <a:off x="457200" y="1676400"/>
            <a:ext cx="8229600" cy="5029200"/>
          </a:xfrm>
        </p:spPr>
        <p:txBody>
          <a:bodyPr>
            <a:normAutofit fontScale="47500" lnSpcReduction="20000"/>
          </a:bodyPr>
          <a:lstStyle/>
          <a:p>
            <a:pPr marL="393192" lvl="1" indent="0">
              <a:buClr>
                <a:schemeClr val="accent2">
                  <a:lumMod val="50000"/>
                </a:schemeClr>
              </a:buClr>
              <a:buNone/>
            </a:pPr>
            <a:r>
              <a:rPr lang="en-US" sz="4500" b="1" dirty="0">
                <a:latin typeface="+mj-lt"/>
              </a:rPr>
              <a:t>2</a:t>
            </a:r>
            <a:r>
              <a:rPr lang="en-US" sz="3300" b="1" dirty="0">
                <a:latin typeface="+mj-lt"/>
              </a:rPr>
              <a:t>. </a:t>
            </a:r>
            <a:r>
              <a:rPr lang="en-US" sz="3800" b="1" dirty="0">
                <a:latin typeface="+mj-lt"/>
              </a:rPr>
              <a:t>DIY (Do it Yourself)</a:t>
            </a:r>
          </a:p>
          <a:p>
            <a:pPr lvl="2">
              <a:buClr>
                <a:schemeClr val="accent2">
                  <a:lumMod val="50000"/>
                </a:schemeClr>
              </a:buClr>
              <a:buFont typeface="Arial" panose="020B0604020202020204" pitchFamily="34" charset="0"/>
              <a:buChar char="•"/>
            </a:pPr>
            <a:r>
              <a:rPr lang="en-US" sz="3800" dirty="0">
                <a:latin typeface="+mj-lt"/>
              </a:rPr>
              <a:t>If you choose to do the narration yourself, let Julie know and she will send you the file specifications that we will need the audiobook created in.</a:t>
            </a:r>
          </a:p>
          <a:p>
            <a:pPr lvl="2">
              <a:buClr>
                <a:schemeClr val="accent2">
                  <a:lumMod val="50000"/>
                </a:schemeClr>
              </a:buClr>
              <a:buFont typeface="Arial" panose="020B0604020202020204" pitchFamily="34" charset="0"/>
              <a:buChar char="•"/>
            </a:pPr>
            <a:r>
              <a:rPr lang="en-US" sz="3800" dirty="0">
                <a:latin typeface="+mj-lt"/>
              </a:rPr>
              <a:t>You find a local studio who can work with you to record the book and then edit and clean up the MP3 files before sending them to us. </a:t>
            </a:r>
          </a:p>
          <a:p>
            <a:pPr lvl="2">
              <a:buClr>
                <a:schemeClr val="accent2">
                  <a:lumMod val="50000"/>
                </a:schemeClr>
              </a:buClr>
              <a:buFont typeface="Arial" panose="020B0604020202020204" pitchFamily="34" charset="0"/>
              <a:buChar char="•"/>
            </a:pPr>
            <a:r>
              <a:rPr lang="en-US" sz="3800" dirty="0">
                <a:latin typeface="+mj-lt"/>
              </a:rPr>
              <a:t>When the files are done, you will upload them to a </a:t>
            </a:r>
            <a:r>
              <a:rPr lang="en-US" sz="3800" dirty="0" err="1">
                <a:latin typeface="+mj-lt"/>
              </a:rPr>
              <a:t>dropbox</a:t>
            </a:r>
            <a:r>
              <a:rPr lang="en-US" sz="3800" dirty="0">
                <a:latin typeface="+mj-lt"/>
              </a:rPr>
              <a:t> folder that Julie will provide.</a:t>
            </a:r>
          </a:p>
          <a:p>
            <a:pPr lvl="2">
              <a:buClr>
                <a:schemeClr val="accent2">
                  <a:lumMod val="50000"/>
                </a:schemeClr>
              </a:buClr>
              <a:buFont typeface="Arial" panose="020B0604020202020204" pitchFamily="34" charset="0"/>
              <a:buChar char="•"/>
            </a:pPr>
            <a:r>
              <a:rPr lang="en-US" sz="3800" dirty="0">
                <a:latin typeface="+mj-lt"/>
              </a:rPr>
              <a:t>Once Julie has the files, she will upload them to ACX for their quality check.</a:t>
            </a:r>
          </a:p>
          <a:p>
            <a:pPr lvl="2">
              <a:buClr>
                <a:schemeClr val="accent2">
                  <a:lumMod val="50000"/>
                </a:schemeClr>
              </a:buClr>
              <a:buFont typeface="Arial" panose="020B0604020202020204" pitchFamily="34" charset="0"/>
              <a:buChar char="•"/>
            </a:pPr>
            <a:r>
              <a:rPr lang="en-US" sz="3800" dirty="0">
                <a:latin typeface="+mj-lt"/>
              </a:rPr>
              <a:t>When the quality check is completed and approved, ACX will automatically upload your audiobook to Amazon, Audible, and Apple. </a:t>
            </a:r>
          </a:p>
          <a:p>
            <a:pPr lvl="2">
              <a:buClr>
                <a:schemeClr val="accent2">
                  <a:lumMod val="50000"/>
                </a:schemeClr>
              </a:buClr>
              <a:buFont typeface="Arial" panose="020B0604020202020204" pitchFamily="34" charset="0"/>
              <a:buChar char="•"/>
            </a:pPr>
            <a:r>
              <a:rPr lang="en-US" sz="3800" dirty="0">
                <a:latin typeface="+mj-lt"/>
              </a:rPr>
              <a:t>ACX sets the price of the audiobook, we do not. </a:t>
            </a:r>
          </a:p>
          <a:p>
            <a:pPr lvl="2">
              <a:buClr>
                <a:schemeClr val="accent2">
                  <a:lumMod val="50000"/>
                </a:schemeClr>
              </a:buClr>
              <a:buFont typeface="Arial" panose="020B0604020202020204" pitchFamily="34" charset="0"/>
              <a:buChar char="•"/>
            </a:pPr>
            <a:r>
              <a:rPr lang="en-US" sz="3800" dirty="0">
                <a:latin typeface="+mj-lt"/>
              </a:rPr>
              <a:t>The contract with ACX is set up as a nonexclusive so that we can also upload the files to </a:t>
            </a:r>
            <a:r>
              <a:rPr lang="en-US" sz="3800" dirty="0" err="1">
                <a:latin typeface="+mj-lt"/>
              </a:rPr>
              <a:t>Findaway</a:t>
            </a:r>
            <a:r>
              <a:rPr lang="en-US" sz="3800" dirty="0">
                <a:latin typeface="+mj-lt"/>
              </a:rPr>
              <a:t>, our audiobook distributor that sells to libraries, schools, Overdrive, Kobo, Libro.fm and a myriad of other audiobook retailers. </a:t>
            </a:r>
          </a:p>
          <a:p>
            <a:pPr lvl="2">
              <a:buClr>
                <a:schemeClr val="accent2">
                  <a:lumMod val="50000"/>
                </a:schemeClr>
              </a:buClr>
              <a:buFont typeface="Arial" panose="020B0604020202020204" pitchFamily="34" charset="0"/>
              <a:buChar char="•"/>
            </a:pPr>
            <a:r>
              <a:rPr lang="en-US" sz="3800" dirty="0">
                <a:latin typeface="+mj-lt"/>
              </a:rPr>
              <a:t>You receive the royalty from us that is designated in your contract. </a:t>
            </a:r>
          </a:p>
          <a:p>
            <a:pPr lvl="1">
              <a:buClr>
                <a:schemeClr val="accent2">
                  <a:lumMod val="50000"/>
                </a:schemeClr>
              </a:buClr>
              <a:buFont typeface="Wingdings" panose="05000000000000000000" pitchFamily="2" charset="2"/>
              <a:buChar char="§"/>
            </a:pPr>
            <a:endParaRPr lang="en-US" sz="1800" dirty="0"/>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1510531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b="1" dirty="0"/>
              <a:t>Audiobook Creation	</a:t>
            </a:r>
          </a:p>
        </p:txBody>
      </p:sp>
      <p:sp>
        <p:nvSpPr>
          <p:cNvPr id="3" name="Content Placeholder 2"/>
          <p:cNvSpPr>
            <a:spLocks noGrp="1"/>
          </p:cNvSpPr>
          <p:nvPr>
            <p:ph idx="1"/>
          </p:nvPr>
        </p:nvSpPr>
        <p:spPr>
          <a:xfrm>
            <a:off x="457200" y="1676400"/>
            <a:ext cx="8229600" cy="5029200"/>
          </a:xfrm>
        </p:spPr>
        <p:txBody>
          <a:bodyPr>
            <a:normAutofit fontScale="40000" lnSpcReduction="20000"/>
          </a:bodyPr>
          <a:lstStyle/>
          <a:p>
            <a:pPr marL="393192" lvl="1" indent="0">
              <a:buClr>
                <a:schemeClr val="accent2">
                  <a:lumMod val="50000"/>
                </a:schemeClr>
              </a:buClr>
              <a:buNone/>
            </a:pPr>
            <a:r>
              <a:rPr lang="en-US" sz="4500" b="1" dirty="0">
                <a:latin typeface="+mj-lt"/>
              </a:rPr>
              <a:t>3. Royalty Share</a:t>
            </a:r>
          </a:p>
          <a:p>
            <a:pPr lvl="2">
              <a:buClr>
                <a:schemeClr val="accent2">
                  <a:lumMod val="50000"/>
                </a:schemeClr>
              </a:buClr>
              <a:buFont typeface="Arial" panose="020B0604020202020204" pitchFamily="34" charset="0"/>
              <a:buChar char="•"/>
            </a:pPr>
            <a:r>
              <a:rPr lang="en-US" sz="4500" dirty="0">
                <a:latin typeface="+mj-lt"/>
              </a:rPr>
              <a:t>If your budget does not allow money for an audiobook narration or if you do not want to put money up out front, you can work on what is called Royalty Share. </a:t>
            </a:r>
          </a:p>
          <a:p>
            <a:pPr lvl="2">
              <a:buClr>
                <a:schemeClr val="accent2">
                  <a:lumMod val="50000"/>
                </a:schemeClr>
              </a:buClr>
              <a:buFont typeface="Arial" panose="020B0604020202020204" pitchFamily="34" charset="0"/>
              <a:buChar char="•"/>
            </a:pPr>
            <a:r>
              <a:rPr lang="en-US" sz="4500" dirty="0">
                <a:latin typeface="+mj-lt"/>
              </a:rPr>
              <a:t>You work with Julie and she will help find a narrator through ACX who is willing to narrate and produce your audiobooks for a percentage of the sales.  </a:t>
            </a:r>
          </a:p>
          <a:p>
            <a:pPr lvl="2">
              <a:buClr>
                <a:schemeClr val="accent2">
                  <a:lumMod val="50000"/>
                </a:schemeClr>
              </a:buClr>
              <a:buFont typeface="Arial" panose="020B0604020202020204" pitchFamily="34" charset="0"/>
              <a:buChar char="•"/>
            </a:pPr>
            <a:r>
              <a:rPr lang="en-US" sz="4500" dirty="0">
                <a:latin typeface="+mj-lt"/>
              </a:rPr>
              <a:t>Once a narrator is selected, you work with Julie and the narrator to get the final product we all want.</a:t>
            </a:r>
          </a:p>
          <a:p>
            <a:pPr lvl="2">
              <a:buClr>
                <a:schemeClr val="accent2">
                  <a:lumMod val="50000"/>
                </a:schemeClr>
              </a:buClr>
              <a:buFont typeface="Arial" panose="020B0604020202020204" pitchFamily="34" charset="0"/>
              <a:buChar char="•"/>
            </a:pPr>
            <a:r>
              <a:rPr lang="en-US" sz="4500" dirty="0">
                <a:latin typeface="+mj-lt"/>
              </a:rPr>
              <a:t>The percentage that the narrator gets is set by ACX and the contract with ACX has to be exclusive for the seven year period so we are not able to upload the files to any other distributor. </a:t>
            </a:r>
          </a:p>
          <a:p>
            <a:pPr lvl="2">
              <a:buClr>
                <a:schemeClr val="accent2">
                  <a:lumMod val="50000"/>
                </a:schemeClr>
              </a:buClr>
              <a:buFont typeface="Arial" panose="020B0604020202020204" pitchFamily="34" charset="0"/>
              <a:buChar char="•"/>
            </a:pPr>
            <a:r>
              <a:rPr lang="en-US" sz="4500" dirty="0">
                <a:latin typeface="+mj-lt"/>
              </a:rPr>
              <a:t>When the narration is done, Julie uploads the files to ACX for a quality check.</a:t>
            </a:r>
          </a:p>
          <a:p>
            <a:pPr lvl="2">
              <a:buClr>
                <a:schemeClr val="accent2">
                  <a:lumMod val="50000"/>
                </a:schemeClr>
              </a:buClr>
              <a:buFont typeface="Arial" panose="020B0604020202020204" pitchFamily="34" charset="0"/>
              <a:buChar char="•"/>
            </a:pPr>
            <a:r>
              <a:rPr lang="en-US" sz="4500" dirty="0">
                <a:latin typeface="+mj-lt"/>
              </a:rPr>
              <a:t>When ACX approves the product, they automatically upload the finished audiobook to Amazon, Apple, and Audible.</a:t>
            </a:r>
          </a:p>
          <a:p>
            <a:pPr lvl="2">
              <a:buClr>
                <a:schemeClr val="accent2">
                  <a:lumMod val="50000"/>
                </a:schemeClr>
              </a:buClr>
              <a:buFont typeface="Arial" panose="020B0604020202020204" pitchFamily="34" charset="0"/>
              <a:buChar char="•"/>
            </a:pPr>
            <a:r>
              <a:rPr lang="en-US" sz="4500" dirty="0">
                <a:latin typeface="+mj-lt"/>
              </a:rPr>
              <a:t>ACX sets the price of the audiobook, we do not. </a:t>
            </a:r>
          </a:p>
          <a:p>
            <a:pPr lvl="2">
              <a:buClr>
                <a:schemeClr val="accent2">
                  <a:lumMod val="50000"/>
                </a:schemeClr>
              </a:buClr>
              <a:buFont typeface="Arial" panose="020B0604020202020204" pitchFamily="34" charset="0"/>
              <a:buChar char="•"/>
            </a:pPr>
            <a:r>
              <a:rPr lang="en-US" sz="4500" dirty="0">
                <a:latin typeface="+mj-lt"/>
              </a:rPr>
              <a:t>You receive the royalty from us that is designated in your contract.</a:t>
            </a:r>
          </a:p>
          <a:p>
            <a:pPr lvl="2">
              <a:buClr>
                <a:schemeClr val="accent2">
                  <a:lumMod val="50000"/>
                </a:schemeClr>
              </a:buClr>
              <a:buFont typeface="Arial" panose="020B0604020202020204" pitchFamily="34" charset="0"/>
              <a:buChar char="•"/>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273387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609600"/>
          </a:xfrm>
        </p:spPr>
        <p:txBody>
          <a:bodyPr>
            <a:normAutofit fontScale="90000"/>
          </a:bodyPr>
          <a:lstStyle/>
          <a:p>
            <a:r>
              <a:rPr lang="en-US" sz="4400" b="1" dirty="0"/>
              <a:t>Audiobook Distribution – What We Do </a:t>
            </a:r>
            <a:r>
              <a:rPr lang="en-US" b="1" dirty="0"/>
              <a:t>	</a:t>
            </a:r>
          </a:p>
        </p:txBody>
      </p:sp>
      <p:sp>
        <p:nvSpPr>
          <p:cNvPr id="3" name="Content Placeholder 2"/>
          <p:cNvSpPr>
            <a:spLocks noGrp="1"/>
          </p:cNvSpPr>
          <p:nvPr>
            <p:ph idx="1"/>
          </p:nvPr>
        </p:nvSpPr>
        <p:spPr>
          <a:xfrm>
            <a:off x="457200" y="1676400"/>
            <a:ext cx="8229600" cy="5029200"/>
          </a:xfrm>
        </p:spPr>
        <p:txBody>
          <a:bodyPr>
            <a:normAutofit fontScale="62500" lnSpcReduction="20000"/>
          </a:bodyPr>
          <a:lstStyle/>
          <a:p>
            <a:pPr lvl="1">
              <a:buClr>
                <a:schemeClr val="accent2">
                  <a:lumMod val="50000"/>
                </a:schemeClr>
              </a:buClr>
              <a:buFont typeface="Wingdings" panose="05000000000000000000" pitchFamily="2" charset="2"/>
              <a:buChar char="§"/>
            </a:pPr>
            <a:endParaRPr lang="en-US" sz="5000" dirty="0"/>
          </a:p>
          <a:p>
            <a:pPr lvl="1">
              <a:buClr>
                <a:schemeClr val="accent2">
                  <a:lumMod val="50000"/>
                </a:schemeClr>
              </a:buClr>
              <a:buFont typeface="Wingdings" panose="05000000000000000000" pitchFamily="2" charset="2"/>
              <a:buChar char="§"/>
            </a:pPr>
            <a:r>
              <a:rPr lang="en-US" sz="5000" dirty="0"/>
              <a:t>We work with ACX and </a:t>
            </a:r>
            <a:r>
              <a:rPr lang="en-US" sz="5000" dirty="0" err="1"/>
              <a:t>Findaway</a:t>
            </a:r>
            <a:r>
              <a:rPr lang="en-US" sz="5000" dirty="0"/>
              <a:t> to get our books into as many retailers as possible – depending on what is available per the way the audiobook was created. </a:t>
            </a:r>
          </a:p>
          <a:p>
            <a:pPr lvl="1">
              <a:buClr>
                <a:schemeClr val="accent2">
                  <a:lumMod val="50000"/>
                </a:schemeClr>
              </a:buClr>
              <a:buFont typeface="Wingdings" panose="05000000000000000000" pitchFamily="2" charset="2"/>
              <a:buChar char="§"/>
            </a:pPr>
            <a:r>
              <a:rPr lang="en-US" sz="5000" dirty="0"/>
              <a:t>We continue to look for additional distributors that will accept nonexclusive contracts on audiobooks.</a:t>
            </a:r>
          </a:p>
          <a:p>
            <a:pPr marL="393192" lvl="1" indent="0">
              <a:buClr>
                <a:schemeClr val="accent2">
                  <a:lumMod val="50000"/>
                </a:schemeClr>
              </a:buClr>
              <a:buNone/>
            </a:pPr>
            <a:endParaRPr lang="en-US" sz="4000" dirty="0"/>
          </a:p>
          <a:p>
            <a:pPr lvl="1">
              <a:buClr>
                <a:schemeClr val="accent2">
                  <a:lumMod val="50000"/>
                </a:schemeClr>
              </a:buClr>
              <a:buFont typeface="Wingdings" panose="05000000000000000000" pitchFamily="2" charset="2"/>
              <a:buChar char="§"/>
            </a:pPr>
            <a:endParaRPr lang="en-US" sz="1800" dirty="0"/>
          </a:p>
          <a:p>
            <a:pPr marL="667512" lvl="2" indent="0">
              <a:buClr>
                <a:schemeClr val="accent2">
                  <a:lumMod val="50000"/>
                </a:schemeClr>
              </a:buClr>
              <a:buNone/>
            </a:pPr>
            <a:endParaRPr lang="en-US" sz="1800" dirty="0"/>
          </a:p>
          <a:p>
            <a:pPr lvl="2">
              <a:buClr>
                <a:schemeClr val="accent2">
                  <a:lumMod val="50000"/>
                </a:schemeClr>
              </a:buClr>
              <a:buFont typeface="Courier New" panose="02070309020205020404" pitchFamily="49" charset="0"/>
              <a:buChar char="o"/>
            </a:pPr>
            <a:endParaRPr lang="en-US" sz="1800" dirty="0"/>
          </a:p>
          <a:p>
            <a:pPr marL="0" lvl="0" indent="0">
              <a:buClr>
                <a:schemeClr val="accent2">
                  <a:lumMod val="50000"/>
                </a:schemeClr>
              </a:buClr>
              <a:buNone/>
            </a:pPr>
            <a:r>
              <a:rPr lang="en-US" sz="4000" dirty="0"/>
              <a:t> </a:t>
            </a:r>
          </a:p>
          <a:p>
            <a:pPr lvl="0">
              <a:buClr>
                <a:schemeClr val="accent2">
                  <a:lumMod val="50000"/>
                </a:schemeClr>
              </a:buClr>
              <a:buFont typeface="Arial" pitchFamily="34" charset="0"/>
              <a:buChar char="•"/>
            </a:pPr>
            <a:endParaRPr lang="en-US" sz="4000" dirty="0"/>
          </a:p>
          <a:p>
            <a:endParaRPr lang="en-US" dirty="0"/>
          </a:p>
        </p:txBody>
      </p:sp>
    </p:spTree>
    <p:extLst>
      <p:ext uri="{BB962C8B-B14F-4D97-AF65-F5344CB8AC3E}">
        <p14:creationId xmlns:p14="http://schemas.microsoft.com/office/powerpoint/2010/main" val="464826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D88B8-556A-4B8D-941C-C0C77D5439B0}"/>
              </a:ext>
            </a:extLst>
          </p:cNvPr>
          <p:cNvSpPr>
            <a:spLocks noGrp="1"/>
          </p:cNvSpPr>
          <p:nvPr>
            <p:ph type="title"/>
          </p:nvPr>
        </p:nvSpPr>
        <p:spPr/>
        <p:txBody>
          <a:bodyPr>
            <a:normAutofit/>
          </a:bodyPr>
          <a:lstStyle/>
          <a:p>
            <a:r>
              <a:rPr lang="en-US" sz="3200" b="1" dirty="0"/>
              <a:t>Things to Know About Audiobook Distribution </a:t>
            </a:r>
          </a:p>
        </p:txBody>
      </p:sp>
      <p:sp>
        <p:nvSpPr>
          <p:cNvPr id="3" name="Content Placeholder 2">
            <a:extLst>
              <a:ext uri="{FF2B5EF4-FFF2-40B4-BE49-F238E27FC236}">
                <a16:creationId xmlns:a16="http://schemas.microsoft.com/office/drawing/2014/main" id="{3BCEAD2C-1357-4C7B-9AA6-4144DFEC2113}"/>
              </a:ext>
            </a:extLst>
          </p:cNvPr>
          <p:cNvSpPr>
            <a:spLocks noGrp="1"/>
          </p:cNvSpPr>
          <p:nvPr>
            <p:ph idx="1"/>
          </p:nvPr>
        </p:nvSpPr>
        <p:spPr/>
        <p:txBody>
          <a:bodyPr>
            <a:normAutofit/>
          </a:bodyPr>
          <a:lstStyle/>
          <a:p>
            <a:pPr>
              <a:buClr>
                <a:srgbClr val="9F3748"/>
              </a:buClr>
              <a:buFont typeface="Arial" panose="020B0604020202020204" pitchFamily="34" charset="0"/>
              <a:buChar char="•"/>
            </a:pPr>
            <a:r>
              <a:rPr lang="en-US" sz="2000" dirty="0"/>
              <a:t>Don’t be alarmed when your audiobook cost shows as $0 on Amazon or Audible. If you read the fine print, it is $0 if you buy it through their audiobook program, but we still get paid either the regular royalty we would normally earn, or a bounty if it applies.</a:t>
            </a:r>
          </a:p>
          <a:p>
            <a:pPr>
              <a:buClr>
                <a:srgbClr val="9F3748"/>
              </a:buClr>
              <a:buFont typeface="Arial" panose="020B0604020202020204" pitchFamily="34" charset="0"/>
              <a:buChar char="•"/>
            </a:pPr>
            <a:r>
              <a:rPr lang="en-US" sz="2000" dirty="0"/>
              <a:t>When you search for audiobooks, your audiobook will show up on Amazon, but it will also show up under the general search for your book.</a:t>
            </a:r>
          </a:p>
          <a:p>
            <a:pPr>
              <a:buClr>
                <a:srgbClr val="9F3748"/>
              </a:buClr>
              <a:buFont typeface="Arial" panose="020B0604020202020204" pitchFamily="34" charset="0"/>
              <a:buChar char="•"/>
            </a:pPr>
            <a:r>
              <a:rPr lang="en-US" sz="2000" dirty="0"/>
              <a:t>We are paid 60 days out on audiobooks.</a:t>
            </a:r>
          </a:p>
          <a:p>
            <a:pPr>
              <a:buClr>
                <a:srgbClr val="9F3748"/>
              </a:buClr>
              <a:buFont typeface="Arial" panose="020B0604020202020204" pitchFamily="34" charset="0"/>
              <a:buChar char="•"/>
            </a:pPr>
            <a:r>
              <a:rPr lang="en-US" sz="2000" dirty="0"/>
              <a:t>The amount of royalty we get paid differs on the way it is produced plus the type of program it is being sold under (i.e. library, retail, etc.) </a:t>
            </a:r>
          </a:p>
          <a:p>
            <a:pPr>
              <a:buClr>
                <a:srgbClr val="9F3748"/>
              </a:buClr>
              <a:buFont typeface="Arial" panose="020B0604020202020204" pitchFamily="34" charset="0"/>
              <a:buChar char="•"/>
            </a:pPr>
            <a:r>
              <a:rPr lang="en-US" sz="2000" dirty="0"/>
              <a:t>Your royalty report will have a sheet for your audiobook and will detail the amounts we are paid from the different distributors/retailers. From that, you are paid your normal royalty fee from us. </a:t>
            </a:r>
          </a:p>
        </p:txBody>
      </p:sp>
    </p:spTree>
    <p:extLst>
      <p:ext uri="{BB962C8B-B14F-4D97-AF65-F5344CB8AC3E}">
        <p14:creationId xmlns:p14="http://schemas.microsoft.com/office/powerpoint/2010/main" val="24269053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ysClr val="windowText" lastClr="000000"/>
      </a:dk1>
      <a:lt1>
        <a:sysClr val="window" lastClr="FFFFFF"/>
      </a:lt1>
      <a:dk2>
        <a:srgbClr val="666666"/>
      </a:dk2>
      <a:lt2>
        <a:srgbClr val="D2D2D2"/>
      </a:lt2>
      <a:accent1>
        <a:srgbClr val="FF388C"/>
      </a:accent1>
      <a:accent2>
        <a:srgbClr val="E40059"/>
      </a:accent2>
      <a:accent3>
        <a:srgbClr val="FFFFFF"/>
      </a:accent3>
      <a:accent4>
        <a:srgbClr val="68007F"/>
      </a:accent4>
      <a:accent5>
        <a:srgbClr val="005BD3"/>
      </a:accent5>
      <a:accent6>
        <a:srgbClr val="00349E"/>
      </a:accent6>
      <a:hlink>
        <a:srgbClr val="17BBFD"/>
      </a:hlink>
      <a:folHlink>
        <a:srgbClr val="751D5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24199</TotalTime>
  <Words>1805</Words>
  <Application>Microsoft Office PowerPoint</Application>
  <PresentationFormat>On-screen Show (4:3)</PresentationFormat>
  <Paragraphs>146</Paragraphs>
  <Slides>17</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vt:lpstr>
      <vt:lpstr>Calibri</vt:lpstr>
      <vt:lpstr>Calibri Light</vt:lpstr>
      <vt:lpstr>Cambria</vt:lpstr>
      <vt:lpstr>Constantia</vt:lpstr>
      <vt:lpstr>Courier New</vt:lpstr>
      <vt:lpstr>Wingdings</vt:lpstr>
      <vt:lpstr>Wingdings 2</vt:lpstr>
      <vt:lpstr>Flow</vt:lpstr>
      <vt:lpstr>Custom Design</vt:lpstr>
      <vt:lpstr>Everything You Need to Know About Audiobooks – From Creation to Marketing</vt:lpstr>
      <vt:lpstr>Audiobook Creation </vt:lpstr>
      <vt:lpstr>You are involved through the whole process</vt:lpstr>
      <vt:lpstr>You Sign Off On The Final Audio</vt:lpstr>
      <vt:lpstr>Audiobook Creation </vt:lpstr>
      <vt:lpstr>Audiobook Creation </vt:lpstr>
      <vt:lpstr>Audiobook Creation </vt:lpstr>
      <vt:lpstr>Audiobook Distribution – What We Do  </vt:lpstr>
      <vt:lpstr>Things to Know About Audiobook Distribution </vt:lpstr>
      <vt:lpstr>PowerPoint Presentation</vt:lpstr>
      <vt:lpstr>PowerPoint Presentation</vt:lpstr>
      <vt:lpstr>Audiobook Distribution – What You Can Do </vt:lpstr>
      <vt:lpstr>Audiobook Marketing – What We Do  </vt:lpstr>
      <vt:lpstr>Audiobook Marketing – What You Can Do </vt:lpstr>
      <vt:lpstr>Social Media for marketing audiobooks–What we do</vt:lpstr>
      <vt:lpstr>Social Media –What You Can Do for audiobooks</vt:lpstr>
      <vt:lpstr>Thanks for joining us!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&amp; Marc</dc:creator>
  <cp:lastModifiedBy>Terri Leidich</cp:lastModifiedBy>
  <cp:revision>719</cp:revision>
  <cp:lastPrinted>2017-12-05T22:23:51Z</cp:lastPrinted>
  <dcterms:created xsi:type="dcterms:W3CDTF">2013-04-11T21:57:35Z</dcterms:created>
  <dcterms:modified xsi:type="dcterms:W3CDTF">2020-07-07T21:32:27Z</dcterms:modified>
</cp:coreProperties>
</file>