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8"/>
  </p:notesMasterIdLst>
  <p:sldIdLst>
    <p:sldId id="256" r:id="rId2"/>
    <p:sldId id="327" r:id="rId3"/>
    <p:sldId id="436" r:id="rId4"/>
    <p:sldId id="388" r:id="rId5"/>
    <p:sldId id="376" r:id="rId6"/>
    <p:sldId id="391" r:id="rId7"/>
    <p:sldId id="438" r:id="rId8"/>
    <p:sldId id="431" r:id="rId9"/>
    <p:sldId id="430" r:id="rId10"/>
    <p:sldId id="415" r:id="rId11"/>
    <p:sldId id="416" r:id="rId12"/>
    <p:sldId id="437" r:id="rId13"/>
    <p:sldId id="439" r:id="rId14"/>
    <p:sldId id="440" r:id="rId15"/>
    <p:sldId id="442" r:id="rId16"/>
    <p:sldId id="443" r:id="rId17"/>
    <p:sldId id="444" r:id="rId18"/>
    <p:sldId id="448" r:id="rId19"/>
    <p:sldId id="445" r:id="rId20"/>
    <p:sldId id="449" r:id="rId21"/>
    <p:sldId id="452" r:id="rId22"/>
    <p:sldId id="450" r:id="rId23"/>
    <p:sldId id="446" r:id="rId24"/>
    <p:sldId id="460" r:id="rId25"/>
    <p:sldId id="461" r:id="rId26"/>
    <p:sldId id="459" r:id="rId27"/>
    <p:sldId id="425" r:id="rId28"/>
    <p:sldId id="447" r:id="rId29"/>
    <p:sldId id="432" r:id="rId30"/>
    <p:sldId id="454" r:id="rId31"/>
    <p:sldId id="453" r:id="rId32"/>
    <p:sldId id="456" r:id="rId33"/>
    <p:sldId id="455" r:id="rId34"/>
    <p:sldId id="457" r:id="rId35"/>
    <p:sldId id="458" r:id="rId36"/>
    <p:sldId id="266" r:id="rId3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4671" autoAdjust="0"/>
  </p:normalViewPr>
  <p:slideViewPr>
    <p:cSldViewPr>
      <p:cViewPr varScale="1">
        <p:scale>
          <a:sx n="78" d="100"/>
          <a:sy n="78" d="100"/>
        </p:scale>
        <p:origin x="13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1/22/2021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1/22/2021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1/22/2021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ohndalybooks@hotmail.com" TargetMode="External"/><Relationship Id="rId2" Type="http://schemas.openxmlformats.org/officeDocument/2006/relationships/hyperlink" Target="mailto:julie@bqbpublishing.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dropbox.com/s/3zq9x9eaa3j21h6/Mark%20Paul%20Smith%20-%20The%20Hitchhike.mp4?dl=0" TargetMode="External"/><Relationship Id="rId2" Type="http://schemas.openxmlformats.org/officeDocument/2006/relationships/hyperlink" Target="https://www.dropbox.com/s/29z9pztllfw5xag/The%20Children%27s%20Train%20by%20Jana%20Zinser.mp4?dl=0" TargetMode="External"/><Relationship Id="rId1" Type="http://schemas.openxmlformats.org/officeDocument/2006/relationships/slideLayout" Target="../slideLayouts/slideLayout2.xml"/><Relationship Id="rId4" Type="http://schemas.openxmlformats.org/officeDocument/2006/relationships/hyperlink" Target="https://www.dropbox.com/s/jwwermwbt0v0y38/BLOOD%20TRADE%20VIDEO.mp4?dl=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dropbox.com/s/xmh8u7ilzq4t07z/Book%20Video%20Trailer%20So%20You%27re%20Raising%20Your%20Grandkids%20by%20Harriet%20Hodgson%20-%20720p.mp4?dl=0" TargetMode="External"/><Relationship Id="rId2" Type="http://schemas.openxmlformats.org/officeDocument/2006/relationships/hyperlink" Target="https://www.dropbox.com/s/rfhemurbcs0a4ds/Wiggles%2C%20Stomps%20and%20Squeezes%20Calm%20My%20Jitters%20Down%20-%20A%20picture%20book%20about%20sensory%20differences%20-%20DASH%20video.mp4?dl=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ropbox.com/s/f1ryftq897v1le5/FromADeadSleepInterview.mp4?dl=0" TargetMode="External"/><Relationship Id="rId2" Type="http://schemas.openxmlformats.org/officeDocument/2006/relationships/hyperlink" Target="https://www.dropbox.com/s/rnn1yc6yf2ol63h/CBS%206%20News%20-%20Mark%20Loewen%20-%20What%20Does%20a%20Princess%20Really%20Look%20Like.mp4?dl=0" TargetMode="External"/><Relationship Id="rId1" Type="http://schemas.openxmlformats.org/officeDocument/2006/relationships/slideLayout" Target="../slideLayouts/slideLayout2.xml"/><Relationship Id="rId4" Type="http://schemas.openxmlformats.org/officeDocument/2006/relationships/hyperlink" Target="https://www.dropbox.com/s/85yripkdyfs6rb7/Interview%20of%20Daniel%20Meier%20-%20The%20Dung%20Beetles%20of%20Liberia.mp4?dl=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bookbub.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January 23, 2021</a:t>
            </a:r>
          </a:p>
          <a:p>
            <a:pPr algn="ctr"/>
            <a:r>
              <a:rPr lang="en-US" dirty="0">
                <a:solidFill>
                  <a:schemeClr val="accent5">
                    <a:lumMod val="20000"/>
                    <a:lumOff val="80000"/>
                  </a:schemeClr>
                </a:solidFill>
              </a:rPr>
              <a:t>Noon -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Book Marketing in the Time of COVID</a:t>
            </a: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a:bodyPr>
          <a:lstStyle/>
          <a:p>
            <a:endParaRPr lang="en-US" sz="3600" b="1" dirty="0">
              <a:solidFill>
                <a:srgbClr val="9F3748"/>
              </a:solidFill>
            </a:endParaRPr>
          </a:p>
        </p:txBody>
      </p:sp>
      <p:sp>
        <p:nvSpPr>
          <p:cNvPr id="3" name="Content Placeholder 2"/>
          <p:cNvSpPr>
            <a:spLocks noGrp="1"/>
          </p:cNvSpPr>
          <p:nvPr>
            <p:ph idx="1"/>
          </p:nvPr>
        </p:nvSpPr>
        <p:spPr>
          <a:xfrm>
            <a:off x="457200" y="1676400"/>
            <a:ext cx="8229600" cy="5029200"/>
          </a:xfrm>
        </p:spPr>
        <p:txBody>
          <a:bodyPr>
            <a:normAutofit/>
          </a:bodyPr>
          <a:lstStyle/>
          <a:p>
            <a:pPr marL="0" lvl="0" indent="0">
              <a:buClr>
                <a:schemeClr val="accent2">
                  <a:lumMod val="50000"/>
                </a:schemeClr>
              </a:buClr>
              <a:buNone/>
            </a:pPr>
            <a:endParaRPr lang="en-US" sz="3200" dirty="0"/>
          </a:p>
          <a:p>
            <a:endParaRPr lang="en-US" dirty="0"/>
          </a:p>
        </p:txBody>
      </p:sp>
      <p:pic>
        <p:nvPicPr>
          <p:cNvPr id="5" name="Picture 4">
            <a:extLst>
              <a:ext uri="{FF2B5EF4-FFF2-40B4-BE49-F238E27FC236}">
                <a16:creationId xmlns:a16="http://schemas.microsoft.com/office/drawing/2014/main" id="{3E663621-F375-4B49-9F10-EB3189B4173C}"/>
              </a:ext>
            </a:extLst>
          </p:cNvPr>
          <p:cNvPicPr>
            <a:picLocks noChangeAspect="1"/>
          </p:cNvPicPr>
          <p:nvPr/>
        </p:nvPicPr>
        <p:blipFill>
          <a:blip r:embed="rId2"/>
          <a:stretch>
            <a:fillRect/>
          </a:stretch>
        </p:blipFill>
        <p:spPr>
          <a:xfrm>
            <a:off x="0" y="457200"/>
            <a:ext cx="9144000" cy="6324600"/>
          </a:xfrm>
          <a:prstGeom prst="rect">
            <a:avLst/>
          </a:prstGeom>
        </p:spPr>
      </p:pic>
    </p:spTree>
    <p:extLst>
      <p:ext uri="{BB962C8B-B14F-4D97-AF65-F5344CB8AC3E}">
        <p14:creationId xmlns:p14="http://schemas.microsoft.com/office/powerpoint/2010/main" val="93985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1C-086E-48E2-A545-DC7580F67697}"/>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8046C516-B009-4F95-8E4D-610E697A4B2E}"/>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6D3E9B8F-26B6-4B35-AF10-C1CEF47FBA83}"/>
              </a:ext>
            </a:extLst>
          </p:cNvPr>
          <p:cNvPicPr>
            <a:picLocks noChangeAspect="1"/>
          </p:cNvPicPr>
          <p:nvPr/>
        </p:nvPicPr>
        <p:blipFill>
          <a:blip r:embed="rId2"/>
          <a:stretch>
            <a:fillRect/>
          </a:stretch>
        </p:blipFill>
        <p:spPr>
          <a:xfrm>
            <a:off x="0" y="304800"/>
            <a:ext cx="9144000" cy="5695950"/>
          </a:xfrm>
          <a:prstGeom prst="rect">
            <a:avLst/>
          </a:prstGeom>
        </p:spPr>
      </p:pic>
    </p:spTree>
    <p:extLst>
      <p:ext uri="{BB962C8B-B14F-4D97-AF65-F5344CB8AC3E}">
        <p14:creationId xmlns:p14="http://schemas.microsoft.com/office/powerpoint/2010/main" val="124356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1C-086E-48E2-A545-DC7580F67697}"/>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8046C516-B009-4F95-8E4D-610E697A4B2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AD64C7E-37A9-414E-BCAF-A87FF049E1F1}"/>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749537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1C-086E-48E2-A545-DC7580F67697}"/>
              </a:ext>
            </a:extLst>
          </p:cNvPr>
          <p:cNvSpPr>
            <a:spLocks noGrp="1"/>
          </p:cNvSpPr>
          <p:nvPr>
            <p:ph type="title"/>
          </p:nvPr>
        </p:nvSpPr>
        <p:spPr/>
        <p:txBody>
          <a:bodyPr>
            <a:normAutofit fontScale="90000"/>
          </a:bodyPr>
          <a:lstStyle/>
          <a:p>
            <a:br>
              <a:rPr lang="en-US" sz="5400" dirty="0"/>
            </a:br>
            <a:endParaRPr lang="en-US" dirty="0"/>
          </a:p>
        </p:txBody>
      </p:sp>
      <p:sp>
        <p:nvSpPr>
          <p:cNvPr id="5" name="Content Placeholder 4">
            <a:extLst>
              <a:ext uri="{FF2B5EF4-FFF2-40B4-BE49-F238E27FC236}">
                <a16:creationId xmlns:a16="http://schemas.microsoft.com/office/drawing/2014/main" id="{8046C516-B009-4F95-8E4D-610E697A4B2E}"/>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6FB8EEAC-A5DE-4EBC-92E1-8907E29D8B0E}"/>
              </a:ext>
            </a:extLst>
          </p:cNvPr>
          <p:cNvPicPr>
            <a:picLocks noChangeAspect="1"/>
          </p:cNvPicPr>
          <p:nvPr/>
        </p:nvPicPr>
        <p:blipFill>
          <a:blip r:embed="rId2"/>
          <a:stretch>
            <a:fillRect/>
          </a:stretch>
        </p:blipFill>
        <p:spPr>
          <a:xfrm>
            <a:off x="0" y="304800"/>
            <a:ext cx="9144000" cy="5695950"/>
          </a:xfrm>
          <a:prstGeom prst="rect">
            <a:avLst/>
          </a:prstGeom>
        </p:spPr>
      </p:pic>
    </p:spTree>
    <p:extLst>
      <p:ext uri="{BB962C8B-B14F-4D97-AF65-F5344CB8AC3E}">
        <p14:creationId xmlns:p14="http://schemas.microsoft.com/office/powerpoint/2010/main" val="259616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1C-086E-48E2-A545-DC7580F67697}"/>
              </a:ext>
            </a:extLst>
          </p:cNvPr>
          <p:cNvSpPr>
            <a:spLocks noGrp="1"/>
          </p:cNvSpPr>
          <p:nvPr>
            <p:ph type="title"/>
          </p:nvPr>
        </p:nvSpPr>
        <p:spPr/>
        <p:txBody>
          <a:bodyPr>
            <a:normAutofit fontScale="90000"/>
          </a:bodyPr>
          <a:lstStyle/>
          <a:p>
            <a:br>
              <a:rPr lang="en-US" sz="5400" dirty="0"/>
            </a:br>
            <a:endParaRPr lang="en-US" dirty="0"/>
          </a:p>
        </p:txBody>
      </p:sp>
      <p:sp>
        <p:nvSpPr>
          <p:cNvPr id="5" name="Content Placeholder 4">
            <a:extLst>
              <a:ext uri="{FF2B5EF4-FFF2-40B4-BE49-F238E27FC236}">
                <a16:creationId xmlns:a16="http://schemas.microsoft.com/office/drawing/2014/main" id="{8046C516-B009-4F95-8E4D-610E697A4B2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1A44159-E898-4D63-A62E-7A45F85219F8}"/>
              </a:ext>
            </a:extLst>
          </p:cNvPr>
          <p:cNvPicPr>
            <a:picLocks noChangeAspect="1"/>
          </p:cNvPicPr>
          <p:nvPr/>
        </p:nvPicPr>
        <p:blipFill>
          <a:blip r:embed="rId2"/>
          <a:stretch>
            <a:fillRect/>
          </a:stretch>
        </p:blipFill>
        <p:spPr>
          <a:xfrm>
            <a:off x="0" y="457200"/>
            <a:ext cx="9144000" cy="5943600"/>
          </a:xfrm>
          <a:prstGeom prst="rect">
            <a:avLst/>
          </a:prstGeom>
        </p:spPr>
      </p:pic>
    </p:spTree>
    <p:extLst>
      <p:ext uri="{BB962C8B-B14F-4D97-AF65-F5344CB8AC3E}">
        <p14:creationId xmlns:p14="http://schemas.microsoft.com/office/powerpoint/2010/main" val="228250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Social Media Accounts </a:t>
            </a:r>
          </a:p>
        </p:txBody>
      </p:sp>
      <p:sp>
        <p:nvSpPr>
          <p:cNvPr id="3" name="Content Placeholder 2"/>
          <p:cNvSpPr>
            <a:spLocks noGrp="1"/>
          </p:cNvSpPr>
          <p:nvPr>
            <p:ph idx="1"/>
          </p:nvPr>
        </p:nvSpPr>
        <p:spPr>
          <a:xfrm>
            <a:off x="457200" y="1676400"/>
            <a:ext cx="8229600" cy="5029200"/>
          </a:xfrm>
        </p:spPr>
        <p:txBody>
          <a:bodyPr>
            <a:normAutofit/>
          </a:bodyPr>
          <a:lstStyle/>
          <a:p>
            <a:pPr marL="667512" lvl="2" indent="0">
              <a:buClr>
                <a:schemeClr val="accent2">
                  <a:lumMod val="50000"/>
                </a:schemeClr>
              </a:buClr>
              <a:buNone/>
            </a:pPr>
            <a:r>
              <a:rPr lang="en-US" sz="2000" dirty="0"/>
              <a:t>Basic Social Media Accounts you need to have:</a:t>
            </a:r>
          </a:p>
          <a:p>
            <a:pPr lvl="2">
              <a:buClr>
                <a:schemeClr val="accent2">
                  <a:lumMod val="50000"/>
                </a:schemeClr>
              </a:buClr>
              <a:buFont typeface="Wingdings" panose="05000000000000000000" pitchFamily="2" charset="2"/>
              <a:buChar char="§"/>
            </a:pPr>
            <a:r>
              <a:rPr lang="en-US" sz="2000" dirty="0"/>
              <a:t>Facebook</a:t>
            </a:r>
          </a:p>
          <a:p>
            <a:pPr lvl="2">
              <a:buClr>
                <a:schemeClr val="accent2">
                  <a:lumMod val="50000"/>
                </a:schemeClr>
              </a:buClr>
              <a:buFont typeface="Wingdings" panose="05000000000000000000" pitchFamily="2" charset="2"/>
              <a:buChar char="§"/>
            </a:pPr>
            <a:r>
              <a:rPr lang="en-US" sz="2000" dirty="0"/>
              <a:t>Twitter</a:t>
            </a:r>
          </a:p>
          <a:p>
            <a:pPr lvl="2">
              <a:buClr>
                <a:schemeClr val="accent2">
                  <a:lumMod val="50000"/>
                </a:schemeClr>
              </a:buClr>
              <a:buFont typeface="Wingdings" panose="05000000000000000000" pitchFamily="2" charset="2"/>
              <a:buChar char="§"/>
            </a:pPr>
            <a:r>
              <a:rPr lang="en-US" sz="2000" dirty="0"/>
              <a:t>LinkedIn (especially if your book is business related)</a:t>
            </a:r>
          </a:p>
          <a:p>
            <a:pPr lvl="2">
              <a:buClr>
                <a:schemeClr val="accent2">
                  <a:lumMod val="50000"/>
                </a:schemeClr>
              </a:buClr>
              <a:buFont typeface="Wingdings" panose="05000000000000000000" pitchFamily="2" charset="2"/>
              <a:buChar char="§"/>
            </a:pPr>
            <a:r>
              <a:rPr lang="en-US" sz="2000" dirty="0"/>
              <a:t>Pinterest</a:t>
            </a:r>
          </a:p>
          <a:p>
            <a:pPr lvl="2">
              <a:buClr>
                <a:schemeClr val="accent2">
                  <a:lumMod val="50000"/>
                </a:schemeClr>
              </a:buClr>
              <a:buFont typeface="Wingdings" panose="05000000000000000000" pitchFamily="2" charset="2"/>
              <a:buChar char="§"/>
            </a:pPr>
            <a:r>
              <a:rPr lang="en-US" sz="2000" dirty="0"/>
              <a:t>Instagram</a:t>
            </a:r>
          </a:p>
          <a:p>
            <a:pPr marL="667512" lvl="2" indent="0">
              <a:buClr>
                <a:schemeClr val="accent2">
                  <a:lumMod val="50000"/>
                </a:schemeClr>
              </a:buClr>
              <a:buNone/>
            </a:pPr>
            <a:endParaRPr lang="en-US" sz="2000" dirty="0"/>
          </a:p>
          <a:p>
            <a:pPr marL="667512" lvl="2" indent="0">
              <a:buClr>
                <a:schemeClr val="accent2">
                  <a:lumMod val="50000"/>
                </a:schemeClr>
              </a:buClr>
              <a:buNone/>
            </a:pPr>
            <a:r>
              <a:rPr lang="en-US" sz="2000" dirty="0"/>
              <a:t>Get familiar with these social media programs. There are plenty of tutorials for each on YouTube that can walk you through how and what to post.</a:t>
            </a:r>
          </a:p>
          <a:p>
            <a:pPr marL="667512" lvl="2" indent="0">
              <a:buClr>
                <a:schemeClr val="accent2">
                  <a:lumMod val="50000"/>
                </a:schemeClr>
              </a:buClr>
              <a:buNone/>
            </a:pPr>
            <a:endParaRPr lang="en-US" sz="2000" dirty="0"/>
          </a:p>
          <a:p>
            <a:pPr marL="667512" lvl="2" indent="0">
              <a:buClr>
                <a:schemeClr val="accent2">
                  <a:lumMod val="50000"/>
                </a:schemeClr>
              </a:buClr>
              <a:buNone/>
            </a:pPr>
            <a:r>
              <a:rPr lang="en-US" sz="2000" dirty="0"/>
              <a:t>The especially important ones for book marketing seem to be Facebook and Instagram.</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238010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Social Media Accounts </a:t>
            </a:r>
          </a:p>
        </p:txBody>
      </p:sp>
      <p:sp>
        <p:nvSpPr>
          <p:cNvPr id="3" name="Content Placeholder 2"/>
          <p:cNvSpPr>
            <a:spLocks noGrp="1"/>
          </p:cNvSpPr>
          <p:nvPr>
            <p:ph idx="1"/>
          </p:nvPr>
        </p:nvSpPr>
        <p:spPr>
          <a:xfrm>
            <a:off x="457200" y="1676400"/>
            <a:ext cx="8229600" cy="5029200"/>
          </a:xfrm>
        </p:spPr>
        <p:txBody>
          <a:bodyPr>
            <a:normAutofit/>
          </a:bodyPr>
          <a:lstStyle/>
          <a:p>
            <a:pPr lvl="2">
              <a:buClr>
                <a:schemeClr val="accent2">
                  <a:lumMod val="50000"/>
                </a:schemeClr>
              </a:buClr>
              <a:buFont typeface="Arial" panose="020B0604020202020204" pitchFamily="34" charset="0"/>
              <a:buChar char="•"/>
            </a:pPr>
            <a:r>
              <a:rPr lang="en-US" sz="2000" dirty="0"/>
              <a:t>Set up a schedule of when to post</a:t>
            </a:r>
          </a:p>
          <a:p>
            <a:pPr lvl="2">
              <a:buClr>
                <a:schemeClr val="accent2">
                  <a:lumMod val="50000"/>
                </a:schemeClr>
              </a:buClr>
              <a:buFont typeface="Arial" panose="020B0604020202020204" pitchFamily="34" charset="0"/>
              <a:buChar char="•"/>
            </a:pPr>
            <a:r>
              <a:rPr lang="en-US" sz="2000" dirty="0"/>
              <a:t>You can use scheduling software to schedule some of your posts in advance -  a search on the Internet will give you a synopsis of the latest tools available for this </a:t>
            </a:r>
          </a:p>
          <a:p>
            <a:pPr lvl="2">
              <a:buClr>
                <a:schemeClr val="accent2">
                  <a:lumMod val="50000"/>
                </a:schemeClr>
              </a:buClr>
              <a:buFont typeface="Arial" panose="020B0604020202020204" pitchFamily="34" charset="0"/>
              <a:buChar char="•"/>
            </a:pPr>
            <a:r>
              <a:rPr lang="en-US" sz="2000" dirty="0"/>
              <a:t>Make sure you share your social media URLs with Julie and John (</a:t>
            </a:r>
            <a:r>
              <a:rPr lang="en-US" sz="2000" dirty="0">
                <a:hlinkClick r:id="rId2"/>
              </a:rPr>
              <a:t>julie@bqbpublishing.com</a:t>
            </a:r>
            <a:r>
              <a:rPr lang="en-US" sz="2000" dirty="0"/>
              <a:t> </a:t>
            </a:r>
            <a:r>
              <a:rPr lang="en-US" sz="2000" dirty="0">
                <a:hlinkClick r:id="rId3"/>
              </a:rPr>
              <a:t>johndalybooks@hotmail.com</a:t>
            </a:r>
            <a:r>
              <a:rPr lang="en-US" sz="2000" dirty="0"/>
              <a:t>  </a:t>
            </a:r>
          </a:p>
          <a:p>
            <a:pPr lvl="2">
              <a:buClr>
                <a:schemeClr val="accent2">
                  <a:lumMod val="50000"/>
                </a:schemeClr>
              </a:buClr>
              <a:buFont typeface="Arial" panose="020B0604020202020204" pitchFamily="34" charset="0"/>
              <a:buChar char="•"/>
            </a:pPr>
            <a:r>
              <a:rPr lang="en-US" sz="2000" dirty="0"/>
              <a:t>Follow BQB and WriteLife on the different social media platforms</a:t>
            </a:r>
          </a:p>
          <a:p>
            <a:pPr lvl="2">
              <a:buClr>
                <a:schemeClr val="accent2">
                  <a:lumMod val="50000"/>
                </a:schemeClr>
              </a:buClr>
              <a:buFont typeface="Arial" panose="020B0604020202020204" pitchFamily="34" charset="0"/>
              <a:buChar char="•"/>
            </a:pPr>
            <a:r>
              <a:rPr lang="en-US" sz="2000" dirty="0"/>
              <a:t>Join groups on the different platforms like book clubs, readers, etc.</a:t>
            </a:r>
          </a:p>
          <a:p>
            <a:pPr lvl="2">
              <a:buClr>
                <a:schemeClr val="accent2">
                  <a:lumMod val="50000"/>
                </a:schemeClr>
              </a:buClr>
              <a:buFont typeface="Arial" panose="020B0604020202020204" pitchFamily="34" charset="0"/>
              <a:buChar char="•"/>
            </a:pPr>
            <a:r>
              <a:rPr lang="en-US" sz="2000" dirty="0"/>
              <a:t>Margie Lukas advertises her audiobooks on Instagram on an ongoing basis and she and her sister use the groups they belong to for promoting the sales. It is effective because between 150-250 of Margie’s audiobooks sell each month.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53803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Social Media Accounts </a:t>
            </a:r>
          </a:p>
        </p:txBody>
      </p:sp>
      <p:sp>
        <p:nvSpPr>
          <p:cNvPr id="3" name="Content Placeholder 2"/>
          <p:cNvSpPr>
            <a:spLocks noGrp="1"/>
          </p:cNvSpPr>
          <p:nvPr>
            <p:ph idx="1"/>
          </p:nvPr>
        </p:nvSpPr>
        <p:spPr>
          <a:xfrm>
            <a:off x="457200" y="1676400"/>
            <a:ext cx="8229600" cy="5029200"/>
          </a:xfrm>
        </p:spPr>
        <p:txBody>
          <a:bodyPr>
            <a:normAutofit/>
          </a:bodyPr>
          <a:lstStyle/>
          <a:p>
            <a:pPr lvl="2">
              <a:buClr>
                <a:schemeClr val="accent2">
                  <a:lumMod val="50000"/>
                </a:schemeClr>
              </a:buClr>
              <a:buFont typeface="Arial" panose="020B0604020202020204" pitchFamily="34" charset="0"/>
              <a:buChar char="•"/>
            </a:pPr>
            <a:r>
              <a:rPr lang="en-US" sz="2000" dirty="0"/>
              <a:t>Join the BQB/WriteLife group on Facebook where you can interact with other authors. (Find the group on Facebook and ask permission to join. John will recognize your name as an author and will let you into the group.)</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26686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Zoom Capabilities</a:t>
            </a:r>
          </a:p>
        </p:txBody>
      </p:sp>
      <p:sp>
        <p:nvSpPr>
          <p:cNvPr id="3" name="Content Placeholder 2"/>
          <p:cNvSpPr>
            <a:spLocks noGrp="1"/>
          </p:cNvSpPr>
          <p:nvPr>
            <p:ph idx="1"/>
          </p:nvPr>
        </p:nvSpPr>
        <p:spPr>
          <a:xfrm>
            <a:off x="457200" y="1676400"/>
            <a:ext cx="8229600" cy="5029200"/>
          </a:xfrm>
        </p:spPr>
        <p:txBody>
          <a:bodyPr>
            <a:normAutofit/>
          </a:bodyPr>
          <a:lstStyle/>
          <a:p>
            <a:pPr lvl="2">
              <a:buClr>
                <a:schemeClr val="accent2">
                  <a:lumMod val="50000"/>
                </a:schemeClr>
              </a:buClr>
              <a:buFont typeface="Arial" panose="020B0604020202020204" pitchFamily="34" charset="0"/>
              <a:buChar char="•"/>
            </a:pPr>
            <a:r>
              <a:rPr lang="en-US" sz="2000" dirty="0"/>
              <a:t>Zoom gives you the ability to do video calls and chats with book clubs, fans, etc.</a:t>
            </a:r>
          </a:p>
          <a:p>
            <a:pPr lvl="2">
              <a:buClr>
                <a:schemeClr val="accent2">
                  <a:lumMod val="50000"/>
                </a:schemeClr>
              </a:buClr>
              <a:buFont typeface="Arial" panose="020B0604020202020204" pitchFamily="34" charset="0"/>
              <a:buChar char="•"/>
            </a:pPr>
            <a:r>
              <a:rPr lang="en-US" sz="2000" dirty="0"/>
              <a:t>With Zoom capabilities, you can offer to do calls with book clubs, etc. </a:t>
            </a:r>
          </a:p>
          <a:p>
            <a:pPr lvl="2">
              <a:buClr>
                <a:schemeClr val="accent2">
                  <a:lumMod val="50000"/>
                </a:schemeClr>
              </a:buClr>
              <a:buFont typeface="Arial" panose="020B0604020202020204" pitchFamily="34" charset="0"/>
              <a:buChar char="•"/>
            </a:pPr>
            <a:r>
              <a:rPr lang="en-US" sz="2000" dirty="0"/>
              <a:t>When you interact with bookstores, let them know you have Zoom capabilities for doing readings, Q&amp;A times, interviews, etc. Many bookstores have shifted what used to be in store events to online events. If they know you and that you are available and set up to do Zoom visits, you could be called on to do so.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14766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295400"/>
          </a:xfrm>
        </p:spPr>
        <p:txBody>
          <a:bodyPr>
            <a:noAutofit/>
          </a:bodyPr>
          <a:lstStyle/>
          <a:p>
            <a:pPr algn="ctr"/>
            <a:r>
              <a:rPr lang="en-US" sz="4000" b="1" dirty="0"/>
              <a:t>Smart Phone or Camera for Pictures and/or Videos</a:t>
            </a:r>
          </a:p>
        </p:txBody>
      </p:sp>
      <p:sp>
        <p:nvSpPr>
          <p:cNvPr id="3" name="Content Placeholder 2"/>
          <p:cNvSpPr>
            <a:spLocks noGrp="1"/>
          </p:cNvSpPr>
          <p:nvPr>
            <p:ph idx="1"/>
          </p:nvPr>
        </p:nvSpPr>
        <p:spPr>
          <a:xfrm>
            <a:off x="457200" y="2438400"/>
            <a:ext cx="8229600" cy="4267200"/>
          </a:xfrm>
        </p:spPr>
        <p:txBody>
          <a:bodyPr>
            <a:normAutofit/>
          </a:bodyPr>
          <a:lstStyle/>
          <a:p>
            <a:pPr marL="393192" lvl="1" indent="0">
              <a:buClr>
                <a:schemeClr val="accent2">
                  <a:lumMod val="50000"/>
                </a:schemeClr>
              </a:buClr>
              <a:buNone/>
            </a:pPr>
            <a:r>
              <a:rPr lang="en-US" sz="2000" dirty="0"/>
              <a:t>In virtual marketing, photos and videos are imperative and if you have a smart phone, you are set to do both. </a:t>
            </a:r>
          </a:p>
          <a:p>
            <a:pPr lvl="1">
              <a:buClr>
                <a:schemeClr val="accent2">
                  <a:lumMod val="50000"/>
                </a:schemeClr>
              </a:buClr>
            </a:pPr>
            <a:r>
              <a:rPr lang="en-US" sz="2000" dirty="0"/>
              <a:t>Social media is much more effective with pictures</a:t>
            </a:r>
          </a:p>
          <a:p>
            <a:pPr lvl="1">
              <a:buClr>
                <a:schemeClr val="accent2">
                  <a:lumMod val="50000"/>
                </a:schemeClr>
              </a:buClr>
            </a:pPr>
            <a:r>
              <a:rPr lang="en-US" sz="2000" dirty="0"/>
              <a:t>Pictures can enhance your website</a:t>
            </a:r>
          </a:p>
          <a:p>
            <a:pPr lvl="1">
              <a:buClr>
                <a:schemeClr val="accent2">
                  <a:lumMod val="50000"/>
                </a:schemeClr>
              </a:buClr>
            </a:pPr>
            <a:r>
              <a:rPr lang="en-US" sz="2000" dirty="0"/>
              <a:t>Julie can use pictures when she creates the A+ pages for your books on Amazon </a:t>
            </a:r>
          </a:p>
          <a:p>
            <a:pPr lvl="1">
              <a:buClr>
                <a:schemeClr val="accent2">
                  <a:lumMod val="50000"/>
                </a:schemeClr>
              </a:buClr>
            </a:pPr>
            <a:r>
              <a:rPr lang="en-US" sz="2000" dirty="0"/>
              <a:t>Videos are strong marketing tools</a:t>
            </a:r>
          </a:p>
          <a:p>
            <a:pPr lvl="2">
              <a:buClr>
                <a:schemeClr val="accent2">
                  <a:lumMod val="50000"/>
                </a:schemeClr>
              </a:buClr>
            </a:pPr>
            <a:r>
              <a:rPr lang="en-US" sz="1700" dirty="0"/>
              <a:t>On YouTube</a:t>
            </a:r>
          </a:p>
          <a:p>
            <a:pPr lvl="2">
              <a:buClr>
                <a:schemeClr val="accent2">
                  <a:lumMod val="50000"/>
                </a:schemeClr>
              </a:buClr>
            </a:pPr>
            <a:r>
              <a:rPr lang="en-US" sz="1700" dirty="0"/>
              <a:t>Connected to your book on Amazon through BQB/WriteLife</a:t>
            </a:r>
          </a:p>
          <a:p>
            <a:pPr lvl="2">
              <a:buClr>
                <a:schemeClr val="accent2">
                  <a:lumMod val="50000"/>
                </a:schemeClr>
              </a:buClr>
            </a:pPr>
            <a:r>
              <a:rPr lang="en-US" sz="1700" dirty="0"/>
              <a:t>Connected to your website</a:t>
            </a:r>
          </a:p>
          <a:p>
            <a:pPr lvl="2">
              <a:buClr>
                <a:schemeClr val="accent2">
                  <a:lumMod val="50000"/>
                </a:schemeClr>
              </a:buClr>
            </a:pPr>
            <a:r>
              <a:rPr lang="en-US" sz="1700" dirty="0"/>
              <a:t>Used on social media</a:t>
            </a:r>
          </a:p>
          <a:p>
            <a:pPr marL="667512" lvl="2" indent="0">
              <a:buClr>
                <a:schemeClr val="accent2">
                  <a:lumMod val="50000"/>
                </a:schemeClr>
              </a:buClr>
              <a:buNone/>
            </a:pPr>
            <a:r>
              <a:rPr lang="en-US" sz="1700" dirty="0"/>
              <a:t> </a:t>
            </a:r>
          </a:p>
          <a:p>
            <a:pPr lvl="2">
              <a:buClr>
                <a:schemeClr val="accent2">
                  <a:lumMod val="50000"/>
                </a:schemeClr>
              </a:buClr>
            </a:pPr>
            <a:endParaRPr lang="en-US" sz="17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34720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Overview	</a:t>
            </a:r>
          </a:p>
        </p:txBody>
      </p:sp>
      <p:sp>
        <p:nvSpPr>
          <p:cNvPr id="3" name="Content Placeholder 2"/>
          <p:cNvSpPr>
            <a:spLocks noGrp="1"/>
          </p:cNvSpPr>
          <p:nvPr>
            <p:ph idx="1"/>
          </p:nvPr>
        </p:nvSpPr>
        <p:spPr>
          <a:xfrm>
            <a:off x="457200" y="1676400"/>
            <a:ext cx="8229600" cy="5029200"/>
          </a:xfrm>
        </p:spPr>
        <p:txBody>
          <a:bodyPr>
            <a:normAutofit fontScale="62500" lnSpcReduction="20000"/>
          </a:bodyPr>
          <a:lstStyle/>
          <a:p>
            <a:pPr marL="393192" lvl="1" indent="0">
              <a:buClr>
                <a:schemeClr val="accent2">
                  <a:lumMod val="50000"/>
                </a:schemeClr>
              </a:buClr>
              <a:buNone/>
            </a:pPr>
            <a:endParaRPr lang="en-US" sz="2900" dirty="0"/>
          </a:p>
          <a:p>
            <a:pPr marL="393192" lvl="1" indent="0">
              <a:buClr>
                <a:schemeClr val="accent2">
                  <a:lumMod val="50000"/>
                </a:schemeClr>
              </a:buClr>
              <a:buNone/>
            </a:pPr>
            <a:endParaRPr lang="en-US" sz="2900" dirty="0"/>
          </a:p>
          <a:p>
            <a:pPr marL="393192" lvl="1" indent="0">
              <a:buClr>
                <a:schemeClr val="accent2">
                  <a:lumMod val="50000"/>
                </a:schemeClr>
              </a:buClr>
              <a:buNone/>
            </a:pPr>
            <a:r>
              <a:rPr lang="en-US" sz="2900" dirty="0"/>
              <a:t>COVID has certainly challenged us all to hone our marketing skills and dig deep to find new tools to interact with each other and reach our audiences.</a:t>
            </a:r>
          </a:p>
          <a:p>
            <a:pPr marL="393192" lvl="1" indent="0">
              <a:buClr>
                <a:schemeClr val="accent2">
                  <a:lumMod val="50000"/>
                </a:schemeClr>
              </a:buClr>
              <a:buNone/>
            </a:pPr>
            <a:endParaRPr lang="en-US" sz="2900" dirty="0"/>
          </a:p>
          <a:p>
            <a:pPr marL="393192" lvl="1" indent="0">
              <a:buClr>
                <a:schemeClr val="accent2">
                  <a:lumMod val="50000"/>
                </a:schemeClr>
              </a:buClr>
              <a:buNone/>
            </a:pPr>
            <a:r>
              <a:rPr lang="en-US" sz="2900" dirty="0"/>
              <a:t>The marketing tools we use and create during COVID can be used in all situations, but this is a time to really hone some of the marketing tools and skills we have. </a:t>
            </a:r>
          </a:p>
          <a:p>
            <a:pPr marL="393192" lvl="1" indent="0">
              <a:buClr>
                <a:schemeClr val="accent2">
                  <a:lumMod val="50000"/>
                </a:schemeClr>
              </a:buClr>
              <a:buNone/>
            </a:pPr>
            <a:endParaRPr lang="en-US" sz="2900" dirty="0"/>
          </a:p>
          <a:p>
            <a:pPr marL="393192" lvl="1" indent="0">
              <a:buClr>
                <a:schemeClr val="accent2">
                  <a:lumMod val="50000"/>
                </a:schemeClr>
              </a:buClr>
              <a:buNone/>
            </a:pPr>
            <a:r>
              <a:rPr lang="en-US" sz="2900" dirty="0"/>
              <a:t>Don’t let this time of challenging marketing scare you off or close you down, step up to the plate and keep moving forward. We can turn this into a win when it comes to book marketing and sales. </a:t>
            </a:r>
          </a:p>
          <a:p>
            <a:pPr marL="393192" lvl="1" indent="0">
              <a:buClr>
                <a:schemeClr val="accent2">
                  <a:lumMod val="50000"/>
                </a:schemeClr>
              </a:buClr>
              <a:buNone/>
            </a:pPr>
            <a:endParaRPr lang="en-US" sz="2900" dirty="0"/>
          </a:p>
          <a:p>
            <a:pPr marL="393192" lvl="1" indent="0">
              <a:buClr>
                <a:schemeClr val="accent2">
                  <a:lumMod val="50000"/>
                </a:schemeClr>
              </a:buClr>
              <a:buNone/>
            </a:pPr>
            <a:r>
              <a:rPr lang="en-US" sz="2900" dirty="0"/>
              <a:t>We are continually marketing with the tools and opportunities we have and we’ll share some of those with you in this webinar.</a:t>
            </a:r>
          </a:p>
          <a:p>
            <a:pPr marL="393192" lvl="1" indent="0">
              <a:buClr>
                <a:schemeClr val="accent2">
                  <a:lumMod val="50000"/>
                </a:schemeClr>
              </a:buClr>
              <a:buNone/>
            </a:pPr>
            <a:endParaRPr lang="en-US" sz="1600" dirty="0"/>
          </a:p>
          <a:p>
            <a:pPr marL="393192" lvl="1" indent="0">
              <a:buClr>
                <a:schemeClr val="accent2">
                  <a:lumMod val="50000"/>
                </a:schemeClr>
              </a:buClr>
              <a:buNone/>
            </a:pPr>
            <a:endParaRPr lang="en-US" sz="16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1C-086E-48E2-A545-DC7580F67697}"/>
              </a:ext>
            </a:extLst>
          </p:cNvPr>
          <p:cNvSpPr>
            <a:spLocks noGrp="1"/>
          </p:cNvSpPr>
          <p:nvPr>
            <p:ph type="title"/>
          </p:nvPr>
        </p:nvSpPr>
        <p:spPr/>
        <p:txBody>
          <a:bodyPr>
            <a:normAutofit fontScale="90000"/>
          </a:bodyPr>
          <a:lstStyle/>
          <a:p>
            <a:br>
              <a:rPr lang="en-US" sz="5400" dirty="0"/>
            </a:br>
            <a:endParaRPr lang="en-US" dirty="0"/>
          </a:p>
        </p:txBody>
      </p:sp>
      <p:sp>
        <p:nvSpPr>
          <p:cNvPr id="5" name="Content Placeholder 4">
            <a:extLst>
              <a:ext uri="{FF2B5EF4-FFF2-40B4-BE49-F238E27FC236}">
                <a16:creationId xmlns:a16="http://schemas.microsoft.com/office/drawing/2014/main" id="{8046C516-B009-4F95-8E4D-610E697A4B2E}"/>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876548B3-6CC6-42D4-8380-F59AC6765150}"/>
              </a:ext>
            </a:extLst>
          </p:cNvPr>
          <p:cNvPicPr>
            <a:picLocks noChangeAspect="1"/>
          </p:cNvPicPr>
          <p:nvPr/>
        </p:nvPicPr>
        <p:blipFill>
          <a:blip r:embed="rId2"/>
          <a:stretch>
            <a:fillRect/>
          </a:stretch>
        </p:blipFill>
        <p:spPr>
          <a:xfrm>
            <a:off x="0" y="381000"/>
            <a:ext cx="9144000" cy="6248400"/>
          </a:xfrm>
          <a:prstGeom prst="rect">
            <a:avLst/>
          </a:prstGeom>
        </p:spPr>
      </p:pic>
    </p:spTree>
    <p:extLst>
      <p:ext uri="{BB962C8B-B14F-4D97-AF65-F5344CB8AC3E}">
        <p14:creationId xmlns:p14="http://schemas.microsoft.com/office/powerpoint/2010/main" val="376879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1C-086E-48E2-A545-DC7580F67697}"/>
              </a:ext>
            </a:extLst>
          </p:cNvPr>
          <p:cNvSpPr>
            <a:spLocks noGrp="1"/>
          </p:cNvSpPr>
          <p:nvPr>
            <p:ph type="title"/>
          </p:nvPr>
        </p:nvSpPr>
        <p:spPr/>
        <p:txBody>
          <a:bodyPr>
            <a:normAutofit fontScale="90000"/>
          </a:bodyPr>
          <a:lstStyle/>
          <a:p>
            <a:br>
              <a:rPr lang="en-US" sz="5400" dirty="0"/>
            </a:br>
            <a:endParaRPr lang="en-US" dirty="0"/>
          </a:p>
        </p:txBody>
      </p:sp>
      <p:sp>
        <p:nvSpPr>
          <p:cNvPr id="5" name="Content Placeholder 4">
            <a:extLst>
              <a:ext uri="{FF2B5EF4-FFF2-40B4-BE49-F238E27FC236}">
                <a16:creationId xmlns:a16="http://schemas.microsoft.com/office/drawing/2014/main" id="{8046C516-B009-4F95-8E4D-610E697A4B2E}"/>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62585DB-E46E-499D-8514-A512F798E0D5}"/>
              </a:ext>
            </a:extLst>
          </p:cNvPr>
          <p:cNvPicPr>
            <a:picLocks noChangeAspect="1"/>
          </p:cNvPicPr>
          <p:nvPr/>
        </p:nvPicPr>
        <p:blipFill>
          <a:blip r:embed="rId2"/>
          <a:stretch>
            <a:fillRect/>
          </a:stretch>
        </p:blipFill>
        <p:spPr>
          <a:xfrm>
            <a:off x="0" y="228600"/>
            <a:ext cx="9144000" cy="7086600"/>
          </a:xfrm>
          <a:prstGeom prst="rect">
            <a:avLst/>
          </a:prstGeom>
        </p:spPr>
      </p:pic>
    </p:spTree>
    <p:extLst>
      <p:ext uri="{BB962C8B-B14F-4D97-AF65-F5344CB8AC3E}">
        <p14:creationId xmlns:p14="http://schemas.microsoft.com/office/powerpoint/2010/main" val="1142529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1C-086E-48E2-A545-DC7580F67697}"/>
              </a:ext>
            </a:extLst>
          </p:cNvPr>
          <p:cNvSpPr>
            <a:spLocks noGrp="1"/>
          </p:cNvSpPr>
          <p:nvPr>
            <p:ph type="title"/>
          </p:nvPr>
        </p:nvSpPr>
        <p:spPr/>
        <p:txBody>
          <a:bodyPr>
            <a:normAutofit fontScale="90000"/>
          </a:bodyPr>
          <a:lstStyle/>
          <a:p>
            <a:br>
              <a:rPr lang="en-US" sz="5400" dirty="0"/>
            </a:br>
            <a:endParaRPr lang="en-US" dirty="0"/>
          </a:p>
        </p:txBody>
      </p:sp>
      <p:sp>
        <p:nvSpPr>
          <p:cNvPr id="5" name="Content Placeholder 4">
            <a:extLst>
              <a:ext uri="{FF2B5EF4-FFF2-40B4-BE49-F238E27FC236}">
                <a16:creationId xmlns:a16="http://schemas.microsoft.com/office/drawing/2014/main" id="{8046C516-B009-4F95-8E4D-610E697A4B2E}"/>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5320BD3-CF8A-4414-9D04-ECFB5F2424B3}"/>
              </a:ext>
            </a:extLst>
          </p:cNvPr>
          <p:cNvPicPr>
            <a:picLocks noChangeAspect="1"/>
          </p:cNvPicPr>
          <p:nvPr/>
        </p:nvPicPr>
        <p:blipFill>
          <a:blip r:embed="rId2"/>
          <a:stretch>
            <a:fillRect/>
          </a:stretch>
        </p:blipFill>
        <p:spPr>
          <a:xfrm>
            <a:off x="0" y="457200"/>
            <a:ext cx="9144000" cy="6172200"/>
          </a:xfrm>
          <a:prstGeom prst="rect">
            <a:avLst/>
          </a:prstGeom>
        </p:spPr>
      </p:pic>
    </p:spTree>
    <p:extLst>
      <p:ext uri="{BB962C8B-B14F-4D97-AF65-F5344CB8AC3E}">
        <p14:creationId xmlns:p14="http://schemas.microsoft.com/office/powerpoint/2010/main" val="1273968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09600"/>
          </a:xfrm>
        </p:spPr>
        <p:txBody>
          <a:bodyPr>
            <a:noAutofit/>
          </a:bodyPr>
          <a:lstStyle/>
          <a:p>
            <a:pPr algn="ctr"/>
            <a:r>
              <a:rPr lang="en-US" sz="4000" b="1" dirty="0"/>
              <a:t>Types of Videos to Create </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buClr>
                <a:schemeClr val="accent2">
                  <a:lumMod val="50000"/>
                </a:schemeClr>
              </a:buClr>
              <a:buNone/>
            </a:pPr>
            <a:endParaRPr lang="en-US" sz="3200" dirty="0"/>
          </a:p>
          <a:p>
            <a:pPr lvl="2">
              <a:buClr>
                <a:schemeClr val="accent2">
                  <a:lumMod val="50000"/>
                </a:schemeClr>
              </a:buClr>
            </a:pPr>
            <a:r>
              <a:rPr lang="en-US" dirty="0"/>
              <a:t>3-5 minute videos where you the author talk about why you wrote the book. These are the videos we can upload to IPG for Amazon’s placement on your book page. </a:t>
            </a:r>
          </a:p>
          <a:p>
            <a:pPr lvl="3">
              <a:buClr>
                <a:schemeClr val="accent2">
                  <a:lumMod val="50000"/>
                </a:schemeClr>
              </a:buClr>
              <a:buFont typeface="Courier New" panose="02070309020205020404" pitchFamily="49" charset="0"/>
              <a:buChar char="o"/>
            </a:pPr>
            <a:r>
              <a:rPr lang="en-US" dirty="0"/>
              <a:t>Some good examples</a:t>
            </a:r>
          </a:p>
          <a:p>
            <a:pPr lvl="3">
              <a:buClr>
                <a:schemeClr val="accent2">
                  <a:lumMod val="50000"/>
                </a:schemeClr>
              </a:buClr>
              <a:buFont typeface="Courier New" panose="02070309020205020404" pitchFamily="49" charset="0"/>
              <a:buChar char="o"/>
            </a:pPr>
            <a:r>
              <a:rPr lang="en-US" dirty="0">
                <a:hlinkClick r:id="rId2"/>
              </a:rPr>
              <a:t>https://www.dropbox.com/s/29z9pztllfw5xag/The%20Children%27s%20Train%20by%20Jana%20Zinser.mp4?dl=0</a:t>
            </a:r>
            <a:endParaRPr lang="en-US" dirty="0"/>
          </a:p>
          <a:p>
            <a:pPr lvl="3">
              <a:buClr>
                <a:schemeClr val="accent2">
                  <a:lumMod val="50000"/>
                </a:schemeClr>
              </a:buClr>
              <a:buFont typeface="Courier New" panose="02070309020205020404" pitchFamily="49" charset="0"/>
              <a:buChar char="o"/>
            </a:pPr>
            <a:r>
              <a:rPr lang="en-US" dirty="0">
                <a:hlinkClick r:id="rId3"/>
              </a:rPr>
              <a:t>https://www.dropbox.com/s/3zq9x9eaa3j21h6/Mark%20Paul%20Smith%20-%20The%20Hitchhike.mp4?dl=0</a:t>
            </a:r>
            <a:endParaRPr lang="en-US" dirty="0"/>
          </a:p>
          <a:p>
            <a:pPr lvl="3">
              <a:buClr>
                <a:schemeClr val="accent2">
                  <a:lumMod val="50000"/>
                </a:schemeClr>
              </a:buClr>
              <a:buFont typeface="Courier New" panose="02070309020205020404" pitchFamily="49" charset="0"/>
              <a:buChar char="o"/>
            </a:pPr>
            <a:r>
              <a:rPr lang="en-US" dirty="0">
                <a:hlinkClick r:id="rId4"/>
              </a:rPr>
              <a:t>https://www.dropbox.com/s/jwwermwbt0v0y38/BLOOD%20TRADE%20VIDEO.mp4?dl=0</a:t>
            </a:r>
            <a:endParaRPr lang="en-US" dirty="0"/>
          </a:p>
          <a:p>
            <a:pPr lvl="2">
              <a:buClr>
                <a:schemeClr val="accent2">
                  <a:lumMod val="50000"/>
                </a:schemeClr>
              </a:buClr>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195416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09600"/>
          </a:xfrm>
        </p:spPr>
        <p:txBody>
          <a:bodyPr>
            <a:noAutofit/>
          </a:bodyPr>
          <a:lstStyle/>
          <a:p>
            <a:pPr algn="ctr"/>
            <a:r>
              <a:rPr lang="en-US" sz="4000" b="1" dirty="0"/>
              <a:t>Types of Videos to Create </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buClr>
                <a:schemeClr val="accent2">
                  <a:lumMod val="50000"/>
                </a:schemeClr>
              </a:buClr>
              <a:buNone/>
            </a:pPr>
            <a:endParaRPr lang="en-US" sz="3200" dirty="0"/>
          </a:p>
          <a:p>
            <a:pPr lvl="2">
              <a:buClr>
                <a:schemeClr val="accent2">
                  <a:lumMod val="50000"/>
                </a:schemeClr>
              </a:buClr>
            </a:pPr>
            <a:r>
              <a:rPr lang="en-US" dirty="0"/>
              <a:t>Book trailers – There are specific formats for Book trailers and there is software available via the Internet for creating them. Some of the software is free. Here are some good examples:</a:t>
            </a:r>
          </a:p>
          <a:p>
            <a:pPr lvl="3">
              <a:buClr>
                <a:schemeClr val="accent2">
                  <a:lumMod val="50000"/>
                </a:schemeClr>
              </a:buClr>
              <a:buFont typeface="Courier New" panose="02070309020205020404" pitchFamily="49" charset="0"/>
              <a:buChar char="o"/>
            </a:pPr>
            <a:r>
              <a:rPr lang="en-US" dirty="0">
                <a:hlinkClick r:id="rId2"/>
              </a:rPr>
              <a:t>https://www.dropbox.com/s/rfhemurbcs0a4ds/Wiggles%2C%20Stomps%20and%20Squeezes%20Calm%20My%20Jitters%20Down%20-%20A%20picture%20book%20about%20sensory%20differences%20-%20DASH%20video.mp4?dl=0</a:t>
            </a:r>
            <a:endParaRPr lang="en-US" dirty="0"/>
          </a:p>
          <a:p>
            <a:pPr lvl="3">
              <a:buClr>
                <a:schemeClr val="accent2">
                  <a:lumMod val="50000"/>
                </a:schemeClr>
              </a:buClr>
              <a:buFont typeface="Courier New" panose="02070309020205020404" pitchFamily="49" charset="0"/>
              <a:buChar char="o"/>
            </a:pPr>
            <a:r>
              <a:rPr lang="en-US" dirty="0">
                <a:hlinkClick r:id="rId3"/>
              </a:rPr>
              <a:t>https://www.dropbox.com/s/xmh8u7ilzq4t07z/Book%20Video%20Trailer%20So%20You%27re%20Raising%20Your%20Grandkids%20by%20Harriet%20Hodgson%20-%20720p.mp4?dl=0</a:t>
            </a:r>
            <a:endParaRPr lang="en-US" dirty="0"/>
          </a:p>
          <a:p>
            <a:pPr lvl="3">
              <a:buClr>
                <a:schemeClr val="accent2">
                  <a:lumMod val="50000"/>
                </a:schemeClr>
              </a:buClr>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1014412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09600"/>
          </a:xfrm>
        </p:spPr>
        <p:txBody>
          <a:bodyPr>
            <a:noAutofit/>
          </a:bodyPr>
          <a:lstStyle/>
          <a:p>
            <a:pPr algn="ctr"/>
            <a:r>
              <a:rPr lang="en-US" sz="4000" b="1" dirty="0"/>
              <a:t>Types of Videos to Create </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buClr>
                <a:schemeClr val="accent2">
                  <a:lumMod val="50000"/>
                </a:schemeClr>
              </a:buClr>
              <a:buNone/>
            </a:pPr>
            <a:endParaRPr lang="en-US" sz="3200" dirty="0"/>
          </a:p>
          <a:p>
            <a:pPr lvl="2">
              <a:buClr>
                <a:schemeClr val="accent2">
                  <a:lumMod val="50000"/>
                </a:schemeClr>
              </a:buClr>
            </a:pPr>
            <a:r>
              <a:rPr lang="en-US" dirty="0"/>
              <a:t>Longer videos (Like interviews) that you post on YouTube and link to your website where you go more in-depth about you and your books. Some great examples:</a:t>
            </a:r>
          </a:p>
          <a:p>
            <a:pPr lvl="3">
              <a:buClr>
                <a:schemeClr val="accent2">
                  <a:lumMod val="50000"/>
                </a:schemeClr>
              </a:buClr>
              <a:buFont typeface="Courier New" panose="02070309020205020404" pitchFamily="49" charset="0"/>
              <a:buChar char="o"/>
            </a:pPr>
            <a:r>
              <a:rPr lang="en-US" dirty="0">
                <a:hlinkClick r:id="rId2"/>
              </a:rPr>
              <a:t>https://www.dropbox.com/s/rnn1yc6yf2ol63h/CBS%206%20News%20-%20Mark%20Loewen%20-%20What%20Does%20a%20Princess%20Really%20Look%20Like.mp4?dl=0</a:t>
            </a:r>
            <a:endParaRPr lang="en-US" dirty="0"/>
          </a:p>
          <a:p>
            <a:pPr lvl="3">
              <a:buClr>
                <a:schemeClr val="accent2">
                  <a:lumMod val="50000"/>
                </a:schemeClr>
              </a:buClr>
              <a:buFont typeface="Courier New" panose="02070309020205020404" pitchFamily="49" charset="0"/>
              <a:buChar char="o"/>
            </a:pPr>
            <a:r>
              <a:rPr lang="en-US" dirty="0">
                <a:hlinkClick r:id="rId3"/>
              </a:rPr>
              <a:t>https://www.dropbox.com/s/f1ryftq897v1le5/FromADeadSleepInterview.mp4?dl=0</a:t>
            </a:r>
            <a:endParaRPr lang="en-US" dirty="0"/>
          </a:p>
          <a:p>
            <a:pPr lvl="3">
              <a:buClr>
                <a:schemeClr val="accent2">
                  <a:lumMod val="50000"/>
                </a:schemeClr>
              </a:buClr>
              <a:buFont typeface="Courier New" panose="02070309020205020404" pitchFamily="49" charset="0"/>
              <a:buChar char="o"/>
            </a:pPr>
            <a:r>
              <a:rPr lang="en-US" dirty="0">
                <a:hlinkClick r:id="rId4"/>
              </a:rPr>
              <a:t>https://www.dropbox.com/s/85yripkdyfs6rb7/Interview%20of%20Daniel%20Meier%20-%20The%20Dung%20Beetles%20of%20Liberia.mp4?dl=0</a:t>
            </a:r>
            <a:endParaRPr lang="en-US" dirty="0"/>
          </a:p>
          <a:p>
            <a:pPr lvl="3">
              <a:buClr>
                <a:schemeClr val="accent2">
                  <a:lumMod val="50000"/>
                </a:schemeClr>
              </a:buClr>
              <a:buFont typeface="Courier New" panose="02070309020205020404" pitchFamily="49" charset="0"/>
              <a:buChar char="o"/>
            </a:pPr>
            <a:endParaRPr lang="en-US" dirty="0"/>
          </a:p>
          <a:p>
            <a:pPr lvl="2">
              <a:buClr>
                <a:schemeClr val="accent2">
                  <a:lumMod val="50000"/>
                </a:schemeClr>
              </a:buClr>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2831425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09600"/>
          </a:xfrm>
        </p:spPr>
        <p:txBody>
          <a:bodyPr>
            <a:noAutofit/>
          </a:bodyPr>
          <a:lstStyle/>
          <a:p>
            <a:pPr algn="ctr"/>
            <a:r>
              <a:rPr lang="en-US" sz="4000" b="1" dirty="0"/>
              <a:t>Author Profiles</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buClr>
                <a:schemeClr val="accent2">
                  <a:lumMod val="50000"/>
                </a:schemeClr>
              </a:buClr>
              <a:buNone/>
            </a:pPr>
            <a:endParaRPr lang="en-US" sz="3200" dirty="0"/>
          </a:p>
          <a:p>
            <a:pPr marL="667512" lvl="2" indent="0">
              <a:buClr>
                <a:schemeClr val="accent2">
                  <a:lumMod val="50000"/>
                </a:schemeClr>
              </a:buClr>
              <a:buNone/>
            </a:pPr>
            <a:r>
              <a:rPr lang="en-US" dirty="0"/>
              <a:t>Author profiles give readers (and book buyers) an opportunity to learn more about you as an author. Places where having your author profile is a must:</a:t>
            </a:r>
          </a:p>
          <a:p>
            <a:pPr lvl="2">
              <a:buClr>
                <a:schemeClr val="accent2">
                  <a:lumMod val="50000"/>
                </a:schemeClr>
              </a:buClr>
              <a:buFont typeface="Arial" panose="020B0604020202020204" pitchFamily="34" charset="0"/>
              <a:buChar char="•"/>
            </a:pPr>
            <a:r>
              <a:rPr lang="en-US" dirty="0"/>
              <a:t>Your Website</a:t>
            </a:r>
          </a:p>
          <a:p>
            <a:pPr lvl="2">
              <a:buClr>
                <a:schemeClr val="accent2">
                  <a:lumMod val="50000"/>
                </a:schemeClr>
              </a:buClr>
              <a:buFont typeface="Arial" panose="020B0604020202020204" pitchFamily="34" charset="0"/>
              <a:buChar char="•"/>
            </a:pPr>
            <a:r>
              <a:rPr lang="en-US" dirty="0"/>
              <a:t>Amazon Author Profile page (set it up by going to amazonauthorcentral.com and following the directions</a:t>
            </a:r>
          </a:p>
          <a:p>
            <a:pPr lvl="2">
              <a:buClr>
                <a:schemeClr val="accent2">
                  <a:lumMod val="50000"/>
                </a:schemeClr>
              </a:buClr>
              <a:buFont typeface="Arial" panose="020B0604020202020204" pitchFamily="34" charset="0"/>
              <a:buChar char="•"/>
            </a:pPr>
            <a:r>
              <a:rPr lang="en-US" dirty="0"/>
              <a:t>Goodreads – set yourself up as an author</a:t>
            </a:r>
          </a:p>
          <a:p>
            <a:pPr lvl="2">
              <a:buClr>
                <a:schemeClr val="accent2">
                  <a:lumMod val="50000"/>
                </a:schemeClr>
              </a:buClr>
              <a:buFont typeface="Arial" panose="020B0604020202020204" pitchFamily="34" charset="0"/>
              <a:buChar char="•"/>
            </a:pPr>
            <a:r>
              <a:rPr lang="en-US" dirty="0"/>
              <a:t>BookBub – set yourself up as an author </a:t>
            </a:r>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2740098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3600" b="1" dirty="0">
                <a:solidFill>
                  <a:schemeClr val="tx1"/>
                </a:solidFill>
              </a:rPr>
              <a:t>Advertising and Marketing– What You Can Do </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lvl="1">
              <a:buClr>
                <a:schemeClr val="accent2">
                  <a:lumMod val="50000"/>
                </a:schemeClr>
              </a:buClr>
              <a:buFont typeface="Arial" pitchFamily="34" charset="0"/>
              <a:buChar char="•"/>
            </a:pPr>
            <a:r>
              <a:rPr lang="en-US" sz="2800" dirty="0"/>
              <a:t>Create a marketing budget each year so you can have time and resources to participate. The more you participate in marketing, the more your royalties will increase (both those that cost money and those that take time).</a:t>
            </a:r>
          </a:p>
          <a:p>
            <a:pPr lvl="1">
              <a:buClr>
                <a:schemeClr val="accent2">
                  <a:lumMod val="50000"/>
                </a:schemeClr>
              </a:buClr>
              <a:buFont typeface="Arial" pitchFamily="34" charset="0"/>
              <a:buChar char="•"/>
            </a:pPr>
            <a:r>
              <a:rPr lang="en-US" sz="2800" dirty="0"/>
              <a:t>Watch for opportunities through BQB/WriteLife for advertising opportunities with NetGalley, PW Tip Sheet email, Bookseller Alliances, Amazon, etc. </a:t>
            </a:r>
          </a:p>
          <a:p>
            <a:pPr lvl="1">
              <a:buClr>
                <a:schemeClr val="accent2">
                  <a:lumMod val="50000"/>
                </a:schemeClr>
              </a:buClr>
              <a:buFont typeface="Arial" pitchFamily="34" charset="0"/>
              <a:buChar char="•"/>
            </a:pPr>
            <a:r>
              <a:rPr lang="en-US" sz="2800" dirty="0"/>
              <a:t>Read the author newsletter year month because Julie communicates marketing opportunities in it.</a:t>
            </a:r>
          </a:p>
          <a:p>
            <a:pPr lvl="1">
              <a:buClr>
                <a:schemeClr val="accent2">
                  <a:lumMod val="50000"/>
                </a:schemeClr>
              </a:buClr>
              <a:buFont typeface="Arial" pitchFamily="34" charset="0"/>
              <a:buChar char="•"/>
            </a:pPr>
            <a:r>
              <a:rPr lang="en-US" sz="2800" dirty="0"/>
              <a:t>Pay attention to group emails that come from Terri because that is the medium that she uses for communicating opportunities.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799841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r>
              <a:rPr lang="en-US" sz="4000" b="1" dirty="0"/>
              <a:t>What We Do/</a:t>
            </a:r>
            <a:r>
              <a:rPr lang="en-US" sz="4000" b="1" dirty="0">
                <a:solidFill>
                  <a:srgbClr val="FF0000"/>
                </a:solidFill>
              </a:rPr>
              <a:t>How You Can Help</a:t>
            </a:r>
            <a:r>
              <a:rPr lang="en-US" sz="4000" b="1" dirty="0"/>
              <a:t> </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buClr>
                <a:schemeClr val="accent2">
                  <a:lumMod val="50000"/>
                </a:schemeClr>
              </a:buClr>
              <a:buNone/>
            </a:pPr>
            <a:r>
              <a:rPr lang="en-US" sz="2000" b="1" dirty="0"/>
              <a:t>Monthly Newsletters</a:t>
            </a:r>
          </a:p>
          <a:p>
            <a:pPr lvl="1">
              <a:buClr>
                <a:schemeClr val="accent2">
                  <a:lumMod val="50000"/>
                </a:schemeClr>
              </a:buClr>
              <a:buFont typeface="Arial" panose="020B0604020202020204" pitchFamily="34" charset="0"/>
              <a:buChar char="•"/>
            </a:pPr>
            <a:r>
              <a:rPr lang="en-US" sz="2000" dirty="0"/>
              <a:t>Authors</a:t>
            </a:r>
          </a:p>
          <a:p>
            <a:pPr lvl="1">
              <a:buClr>
                <a:schemeClr val="accent2">
                  <a:lumMod val="50000"/>
                </a:schemeClr>
              </a:buClr>
              <a:buFont typeface="Arial" panose="020B0604020202020204" pitchFamily="34" charset="0"/>
              <a:buChar char="•"/>
            </a:pPr>
            <a:r>
              <a:rPr lang="en-US" sz="2000" dirty="0"/>
              <a:t>Booksellers</a:t>
            </a:r>
          </a:p>
          <a:p>
            <a:pPr lvl="1">
              <a:buClr>
                <a:schemeClr val="accent2">
                  <a:lumMod val="50000"/>
                </a:schemeClr>
              </a:buClr>
              <a:buFont typeface="Arial" panose="020B0604020202020204" pitchFamily="34" charset="0"/>
              <a:buChar char="•"/>
            </a:pPr>
            <a:r>
              <a:rPr lang="en-US" sz="2000" dirty="0"/>
              <a:t>Readers</a:t>
            </a:r>
          </a:p>
          <a:p>
            <a:pPr marL="393192" lvl="1" indent="0">
              <a:buClr>
                <a:schemeClr val="accent2">
                  <a:lumMod val="50000"/>
                </a:schemeClr>
              </a:buClr>
              <a:buNone/>
            </a:pPr>
            <a:r>
              <a:rPr lang="en-US" sz="2000" dirty="0">
                <a:solidFill>
                  <a:srgbClr val="FF0000"/>
                </a:solidFill>
              </a:rPr>
              <a:t>The beginning of each month, send an email to Julie with the following:</a:t>
            </a:r>
          </a:p>
          <a:p>
            <a:pPr lvl="1">
              <a:buClr>
                <a:schemeClr val="accent2">
                  <a:lumMod val="50000"/>
                </a:schemeClr>
              </a:buClr>
              <a:buFont typeface="Arial" panose="020B0604020202020204" pitchFamily="34" charset="0"/>
              <a:buChar char="•"/>
            </a:pPr>
            <a:r>
              <a:rPr lang="en-US" sz="2000" dirty="0">
                <a:solidFill>
                  <a:srgbClr val="FF0000"/>
                </a:solidFill>
              </a:rPr>
              <a:t>Awards you’ve won</a:t>
            </a:r>
          </a:p>
          <a:p>
            <a:pPr lvl="1">
              <a:buClr>
                <a:schemeClr val="accent2">
                  <a:lumMod val="50000"/>
                </a:schemeClr>
              </a:buClr>
              <a:buFont typeface="Arial" panose="020B0604020202020204" pitchFamily="34" charset="0"/>
              <a:buChar char="•"/>
            </a:pPr>
            <a:r>
              <a:rPr lang="en-US" sz="2000" dirty="0">
                <a:solidFill>
                  <a:srgbClr val="FF0000"/>
                </a:solidFill>
              </a:rPr>
              <a:t>Events (even virtual) that you’ll be doing</a:t>
            </a:r>
          </a:p>
          <a:p>
            <a:pPr lvl="1">
              <a:buClr>
                <a:schemeClr val="accent2">
                  <a:lumMod val="50000"/>
                </a:schemeClr>
              </a:buClr>
              <a:buFont typeface="Arial" panose="020B0604020202020204" pitchFamily="34" charset="0"/>
              <a:buChar char="•"/>
            </a:pPr>
            <a:r>
              <a:rPr lang="en-US" sz="2000" dirty="0">
                <a:solidFill>
                  <a:srgbClr val="FF0000"/>
                </a:solidFill>
              </a:rPr>
              <a:t>Outstanding reviews that you’ve received </a:t>
            </a:r>
          </a:p>
          <a:p>
            <a:pPr lvl="1">
              <a:buClr>
                <a:schemeClr val="accent2">
                  <a:lumMod val="50000"/>
                </a:schemeClr>
              </a:buClr>
              <a:buFont typeface="Arial" panose="020B0604020202020204" pitchFamily="34" charset="0"/>
              <a:buChar char="•"/>
            </a:pPr>
            <a:r>
              <a:rPr lang="en-US" sz="2000" dirty="0">
                <a:solidFill>
                  <a:srgbClr val="FF0000"/>
                </a:solidFill>
              </a:rPr>
              <a:t>Anything else that is newsworthy.</a:t>
            </a:r>
          </a:p>
          <a:p>
            <a:pPr lvl="1">
              <a:buClr>
                <a:schemeClr val="accent2">
                  <a:lumMod val="50000"/>
                </a:schemeClr>
              </a:buClr>
              <a:buFont typeface="Arial" panose="020B0604020202020204" pitchFamily="34" charset="0"/>
              <a:buChar char="•"/>
            </a:pPr>
            <a:endParaRPr lang="en-US" sz="2000" dirty="0"/>
          </a:p>
          <a:p>
            <a:pPr marL="393192" lvl="1" indent="0">
              <a:buClr>
                <a:schemeClr val="accent2">
                  <a:lumMod val="50000"/>
                </a:schemeClr>
              </a:buClr>
              <a:buNone/>
            </a:pPr>
            <a:endParaRPr lang="en-US" sz="2000" dirty="0"/>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715371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r>
              <a:rPr lang="en-US" sz="4000" b="1" dirty="0"/>
              <a:t>What We Do</a:t>
            </a:r>
          </a:p>
        </p:txBody>
      </p:sp>
      <p:sp>
        <p:nvSpPr>
          <p:cNvPr id="3" name="Content Placeholder 2"/>
          <p:cNvSpPr>
            <a:spLocks noGrp="1"/>
          </p:cNvSpPr>
          <p:nvPr>
            <p:ph idx="1"/>
          </p:nvPr>
        </p:nvSpPr>
        <p:spPr>
          <a:xfrm>
            <a:off x="457200" y="1676400"/>
            <a:ext cx="8229600" cy="5029200"/>
          </a:xfrm>
        </p:spPr>
        <p:txBody>
          <a:bodyPr>
            <a:normAutofit fontScale="92500" lnSpcReduction="20000"/>
          </a:bodyPr>
          <a:lstStyle/>
          <a:p>
            <a:pPr marL="393192" lvl="1" indent="0">
              <a:buClr>
                <a:schemeClr val="accent2">
                  <a:lumMod val="50000"/>
                </a:schemeClr>
              </a:buClr>
              <a:buNone/>
            </a:pPr>
            <a:r>
              <a:rPr lang="en-US" sz="2000" b="1" dirty="0"/>
              <a:t>NetGalley</a:t>
            </a:r>
            <a:r>
              <a:rPr lang="en-US" sz="2000" dirty="0"/>
              <a:t> is a review site where booksellers, librarians, bloggers, etc. can read and review books.</a:t>
            </a:r>
          </a:p>
          <a:p>
            <a:pPr marL="393192" lvl="1" indent="0">
              <a:buClr>
                <a:schemeClr val="accent2">
                  <a:lumMod val="50000"/>
                </a:schemeClr>
              </a:buClr>
              <a:buNone/>
            </a:pPr>
            <a:endParaRPr lang="en-US" sz="2000" dirty="0"/>
          </a:p>
          <a:p>
            <a:pPr marL="393192" lvl="1" indent="0">
              <a:buClr>
                <a:schemeClr val="accent2">
                  <a:lumMod val="50000"/>
                </a:schemeClr>
              </a:buClr>
              <a:buNone/>
            </a:pPr>
            <a:r>
              <a:rPr lang="en-US" sz="2000" dirty="0"/>
              <a:t>BQB/WriteLife maintains a page on NetGalley where we consistently have ten books available for review requests. Books can only be downloaded by people that Julie has vetted and approved. </a:t>
            </a:r>
          </a:p>
          <a:p>
            <a:pPr marL="393192" lvl="1" indent="0">
              <a:buClr>
                <a:schemeClr val="accent2">
                  <a:lumMod val="50000"/>
                </a:schemeClr>
              </a:buClr>
              <a:buNone/>
            </a:pPr>
            <a:endParaRPr lang="en-US" sz="2000" dirty="0"/>
          </a:p>
          <a:p>
            <a:pPr marL="393192" lvl="1" indent="0">
              <a:buClr>
                <a:schemeClr val="accent2">
                  <a:lumMod val="50000"/>
                </a:schemeClr>
              </a:buClr>
              <a:buNone/>
            </a:pPr>
            <a:r>
              <a:rPr lang="en-US" sz="2000" dirty="0"/>
              <a:t>The month before a book is published and the month the book is published, BQB/WriteLife. </a:t>
            </a:r>
            <a:r>
              <a:rPr lang="en-US" sz="2000" b="1" dirty="0"/>
              <a:t>If we have empty spaces in any particular month, we make those spaces available to authors for a cost of $85 per title per month. (If you were to purchase the space on your own from NetGalley, it would be $250+</a:t>
            </a:r>
          </a:p>
          <a:p>
            <a:pPr marL="393192" lvl="1" indent="0">
              <a:buClr>
                <a:schemeClr val="accent2">
                  <a:lumMod val="50000"/>
                </a:schemeClr>
              </a:buClr>
              <a:buNone/>
            </a:pPr>
            <a:r>
              <a:rPr lang="en-US" sz="2000" dirty="0"/>
              <a:t>  </a:t>
            </a:r>
          </a:p>
          <a:p>
            <a:pPr marL="393192" lvl="1" indent="0">
              <a:buClr>
                <a:schemeClr val="accent2">
                  <a:lumMod val="50000"/>
                </a:schemeClr>
              </a:buClr>
              <a:buNone/>
            </a:pPr>
            <a:endParaRPr lang="en-US" sz="2000" dirty="0"/>
          </a:p>
          <a:p>
            <a:pPr lvl="1">
              <a:buClr>
                <a:schemeClr val="accent2">
                  <a:lumMod val="50000"/>
                </a:schemeClr>
              </a:buClr>
              <a:buFont typeface="Arial" panose="020B0604020202020204" pitchFamily="34" charset="0"/>
              <a:buChar char="•"/>
            </a:pPr>
            <a:endParaRPr lang="en-US" sz="2000" dirty="0"/>
          </a:p>
          <a:p>
            <a:pPr marL="393192" lvl="1" indent="0">
              <a:buClr>
                <a:schemeClr val="accent2">
                  <a:lumMod val="50000"/>
                </a:schemeClr>
              </a:buClr>
              <a:buNone/>
            </a:pPr>
            <a:endParaRPr lang="en-US" sz="2000" dirty="0"/>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75352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Tools You </a:t>
            </a:r>
            <a:r>
              <a:rPr lang="en-US" b="1" dirty="0" err="1"/>
              <a:t>Gotta</a:t>
            </a:r>
            <a:r>
              <a:rPr lang="en-US" b="1" dirty="0"/>
              <a:t> Have 	</a:t>
            </a:r>
          </a:p>
        </p:txBody>
      </p:sp>
      <p:sp>
        <p:nvSpPr>
          <p:cNvPr id="3" name="Content Placeholder 2"/>
          <p:cNvSpPr>
            <a:spLocks noGrp="1"/>
          </p:cNvSpPr>
          <p:nvPr>
            <p:ph idx="1"/>
          </p:nvPr>
        </p:nvSpPr>
        <p:spPr>
          <a:xfrm>
            <a:off x="457200" y="1676400"/>
            <a:ext cx="8229600" cy="5029200"/>
          </a:xfrm>
        </p:spPr>
        <p:txBody>
          <a:bodyPr>
            <a:normAutofit fontScale="70000" lnSpcReduction="20000"/>
          </a:bodyPr>
          <a:lstStyle/>
          <a:p>
            <a:pPr lvl="0">
              <a:buClr>
                <a:schemeClr val="accent2">
                  <a:lumMod val="50000"/>
                </a:schemeClr>
              </a:buClr>
              <a:buFont typeface="Arial" pitchFamily="34" charset="0"/>
              <a:buChar char="•"/>
            </a:pPr>
            <a:r>
              <a:rPr lang="en-US" sz="3900" dirty="0"/>
              <a:t>Time and Interest</a:t>
            </a:r>
          </a:p>
          <a:p>
            <a:pPr lvl="0">
              <a:buClr>
                <a:schemeClr val="accent2">
                  <a:lumMod val="50000"/>
                </a:schemeClr>
              </a:buClr>
              <a:buFont typeface="Arial" pitchFamily="34" charset="0"/>
              <a:buChar char="•"/>
            </a:pPr>
            <a:r>
              <a:rPr lang="en-US" sz="3900" dirty="0"/>
              <a:t>Marketing outline or calendar</a:t>
            </a:r>
          </a:p>
          <a:p>
            <a:pPr lvl="0">
              <a:buClr>
                <a:schemeClr val="accent2">
                  <a:lumMod val="50000"/>
                </a:schemeClr>
              </a:buClr>
              <a:buFont typeface="Arial" pitchFamily="34" charset="0"/>
              <a:buChar char="•"/>
            </a:pPr>
            <a:r>
              <a:rPr lang="en-US" sz="3900" dirty="0"/>
              <a:t>Author website</a:t>
            </a:r>
          </a:p>
          <a:p>
            <a:pPr lvl="0">
              <a:buClr>
                <a:schemeClr val="accent2">
                  <a:lumMod val="50000"/>
                </a:schemeClr>
              </a:buClr>
              <a:buFont typeface="Arial" pitchFamily="34" charset="0"/>
              <a:buChar char="•"/>
            </a:pPr>
            <a:r>
              <a:rPr lang="en-US" sz="3900" dirty="0"/>
              <a:t>Social Media accounts</a:t>
            </a:r>
          </a:p>
          <a:p>
            <a:pPr lvl="0">
              <a:buClr>
                <a:schemeClr val="accent2">
                  <a:lumMod val="50000"/>
                </a:schemeClr>
              </a:buClr>
              <a:buFont typeface="Arial" pitchFamily="34" charset="0"/>
              <a:buChar char="•"/>
            </a:pPr>
            <a:r>
              <a:rPr lang="en-US" sz="3900" dirty="0"/>
              <a:t>Author Profiles</a:t>
            </a:r>
          </a:p>
          <a:p>
            <a:pPr lvl="0">
              <a:buClr>
                <a:schemeClr val="accent2">
                  <a:lumMod val="50000"/>
                </a:schemeClr>
              </a:buClr>
              <a:buFont typeface="Arial" pitchFamily="34" charset="0"/>
              <a:buChar char="•"/>
            </a:pPr>
            <a:r>
              <a:rPr lang="en-US" sz="3900" dirty="0"/>
              <a:t>Zoom capabilities</a:t>
            </a:r>
          </a:p>
          <a:p>
            <a:pPr lvl="0">
              <a:buClr>
                <a:schemeClr val="accent2">
                  <a:lumMod val="50000"/>
                </a:schemeClr>
              </a:buClr>
              <a:buFont typeface="Arial" pitchFamily="34" charset="0"/>
              <a:buChar char="•"/>
            </a:pPr>
            <a:r>
              <a:rPr lang="en-US" sz="3900" dirty="0"/>
              <a:t>Smart Phone or Camera for taking pictures and creating videos</a:t>
            </a:r>
          </a:p>
          <a:p>
            <a:pPr lvl="0">
              <a:buClr>
                <a:schemeClr val="accent2">
                  <a:lumMod val="50000"/>
                </a:schemeClr>
              </a:buClr>
              <a:buFont typeface="Arial" pitchFamily="34" charset="0"/>
              <a:buChar char="•"/>
            </a:pPr>
            <a:endParaRPr lang="en-US" sz="2000" dirty="0"/>
          </a:p>
          <a:p>
            <a:pPr marL="393192" lvl="1" indent="0">
              <a:buClr>
                <a:schemeClr val="accent2">
                  <a:lumMod val="50000"/>
                </a:schemeClr>
              </a:buClr>
              <a:buNone/>
            </a:pPr>
            <a:endParaRPr lang="en-US" sz="40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256893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1C-086E-48E2-A545-DC7580F67697}"/>
              </a:ext>
            </a:extLst>
          </p:cNvPr>
          <p:cNvSpPr>
            <a:spLocks noGrp="1"/>
          </p:cNvSpPr>
          <p:nvPr>
            <p:ph type="title"/>
          </p:nvPr>
        </p:nvSpPr>
        <p:spPr/>
        <p:txBody>
          <a:bodyPr>
            <a:normAutofit fontScale="90000"/>
          </a:bodyPr>
          <a:lstStyle/>
          <a:p>
            <a:br>
              <a:rPr lang="en-US" sz="5400" dirty="0"/>
            </a:br>
            <a:endParaRPr lang="en-US" dirty="0"/>
          </a:p>
        </p:txBody>
      </p:sp>
      <p:sp>
        <p:nvSpPr>
          <p:cNvPr id="5" name="Content Placeholder 4">
            <a:extLst>
              <a:ext uri="{FF2B5EF4-FFF2-40B4-BE49-F238E27FC236}">
                <a16:creationId xmlns:a16="http://schemas.microsoft.com/office/drawing/2014/main" id="{8046C516-B009-4F95-8E4D-610E697A4B2E}"/>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72281B43-680A-4874-9FEA-2E3D976045FF}"/>
              </a:ext>
            </a:extLst>
          </p:cNvPr>
          <p:cNvPicPr>
            <a:picLocks noChangeAspect="1"/>
          </p:cNvPicPr>
          <p:nvPr/>
        </p:nvPicPr>
        <p:blipFill>
          <a:blip r:embed="rId2"/>
          <a:stretch>
            <a:fillRect/>
          </a:stretch>
        </p:blipFill>
        <p:spPr>
          <a:xfrm>
            <a:off x="0" y="304800"/>
            <a:ext cx="9144000" cy="6553200"/>
          </a:xfrm>
          <a:prstGeom prst="rect">
            <a:avLst/>
          </a:prstGeom>
        </p:spPr>
      </p:pic>
    </p:spTree>
    <p:extLst>
      <p:ext uri="{BB962C8B-B14F-4D97-AF65-F5344CB8AC3E}">
        <p14:creationId xmlns:p14="http://schemas.microsoft.com/office/powerpoint/2010/main" val="692520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1C-086E-48E2-A545-DC7580F67697}"/>
              </a:ext>
            </a:extLst>
          </p:cNvPr>
          <p:cNvSpPr>
            <a:spLocks noGrp="1"/>
          </p:cNvSpPr>
          <p:nvPr>
            <p:ph type="title"/>
          </p:nvPr>
        </p:nvSpPr>
        <p:spPr/>
        <p:txBody>
          <a:bodyPr>
            <a:normAutofit fontScale="90000"/>
          </a:bodyPr>
          <a:lstStyle/>
          <a:p>
            <a:br>
              <a:rPr lang="en-US" sz="5400" dirty="0"/>
            </a:br>
            <a:endParaRPr lang="en-US" dirty="0"/>
          </a:p>
        </p:txBody>
      </p:sp>
      <p:sp>
        <p:nvSpPr>
          <p:cNvPr id="5" name="Content Placeholder 4">
            <a:extLst>
              <a:ext uri="{FF2B5EF4-FFF2-40B4-BE49-F238E27FC236}">
                <a16:creationId xmlns:a16="http://schemas.microsoft.com/office/drawing/2014/main" id="{8046C516-B009-4F95-8E4D-610E697A4B2E}"/>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655DC87-EAC9-4278-9299-9220CC626890}"/>
              </a:ext>
            </a:extLst>
          </p:cNvPr>
          <p:cNvPicPr>
            <a:picLocks noChangeAspect="1"/>
          </p:cNvPicPr>
          <p:nvPr/>
        </p:nvPicPr>
        <p:blipFill>
          <a:blip r:embed="rId2"/>
          <a:stretch>
            <a:fillRect/>
          </a:stretch>
        </p:blipFill>
        <p:spPr>
          <a:xfrm>
            <a:off x="0" y="457200"/>
            <a:ext cx="9144000" cy="6400800"/>
          </a:xfrm>
          <a:prstGeom prst="rect">
            <a:avLst/>
          </a:prstGeom>
        </p:spPr>
      </p:pic>
    </p:spTree>
    <p:extLst>
      <p:ext uri="{BB962C8B-B14F-4D97-AF65-F5344CB8AC3E}">
        <p14:creationId xmlns:p14="http://schemas.microsoft.com/office/powerpoint/2010/main" val="375038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r>
              <a:rPr lang="en-US" sz="4000" b="1" dirty="0"/>
              <a:t>What We Do</a:t>
            </a:r>
          </a:p>
        </p:txBody>
      </p:sp>
      <p:sp>
        <p:nvSpPr>
          <p:cNvPr id="3" name="Content Placeholder 2"/>
          <p:cNvSpPr>
            <a:spLocks noGrp="1"/>
          </p:cNvSpPr>
          <p:nvPr>
            <p:ph idx="1"/>
          </p:nvPr>
        </p:nvSpPr>
        <p:spPr>
          <a:xfrm>
            <a:off x="457200" y="1676400"/>
            <a:ext cx="8229600" cy="5029200"/>
          </a:xfrm>
        </p:spPr>
        <p:txBody>
          <a:bodyPr>
            <a:normAutofit fontScale="92500" lnSpcReduction="20000"/>
          </a:bodyPr>
          <a:lstStyle/>
          <a:p>
            <a:pPr marL="393192" lvl="1" indent="0">
              <a:buClr>
                <a:schemeClr val="accent2">
                  <a:lumMod val="50000"/>
                </a:schemeClr>
              </a:buClr>
              <a:buNone/>
            </a:pPr>
            <a:r>
              <a:rPr lang="en-US" sz="2000" b="1" dirty="0"/>
              <a:t>BookBub</a:t>
            </a:r>
            <a:r>
              <a:rPr lang="en-US" sz="2000" dirty="0"/>
              <a:t> </a:t>
            </a:r>
            <a:r>
              <a:rPr lang="en-US" sz="2000" dirty="0">
                <a:hlinkClick r:id="rId2"/>
              </a:rPr>
              <a:t>www.bookbub.com</a:t>
            </a:r>
            <a:r>
              <a:rPr lang="en-US" sz="2000" dirty="0"/>
              <a:t> is a site that was specifically created to connect readers with sales and promotions on eBooks. They have millions of readers who have signed up to receive their promotion newsletters and publishers submit books to be featured. If a book is selected, BookBub charges the publisher for the time and space to promote it.</a:t>
            </a:r>
          </a:p>
          <a:p>
            <a:pPr marL="393192" lvl="1" indent="0">
              <a:buClr>
                <a:schemeClr val="accent2">
                  <a:lumMod val="50000"/>
                </a:schemeClr>
              </a:buClr>
              <a:buNone/>
            </a:pPr>
            <a:endParaRPr lang="en-US" sz="2000" dirty="0"/>
          </a:p>
          <a:p>
            <a:pPr marL="393192" lvl="1" indent="0">
              <a:buClr>
                <a:schemeClr val="accent2">
                  <a:lumMod val="50000"/>
                </a:schemeClr>
              </a:buClr>
              <a:buNone/>
            </a:pPr>
            <a:r>
              <a:rPr lang="en-US" sz="2000" dirty="0"/>
              <a:t>BookBub newsletter promotions can generate a lot of sales and interest in a book.</a:t>
            </a:r>
          </a:p>
          <a:p>
            <a:pPr marL="393192" lvl="1" indent="0">
              <a:buClr>
                <a:schemeClr val="accent2">
                  <a:lumMod val="50000"/>
                </a:schemeClr>
              </a:buClr>
              <a:buNone/>
            </a:pPr>
            <a:endParaRPr lang="en-US" sz="2000" dirty="0"/>
          </a:p>
          <a:p>
            <a:pPr marL="393192" lvl="1" indent="0">
              <a:buClr>
                <a:schemeClr val="accent2">
                  <a:lumMod val="50000"/>
                </a:schemeClr>
              </a:buClr>
              <a:buNone/>
            </a:pPr>
            <a:r>
              <a:rPr lang="en-US" sz="2000" dirty="0"/>
              <a:t>Publishers are continually vying for the space and BookBub is particular as to the books they choose. They are looking for books that have author buzz and support, reviews on Amazon, social media buzz, etc. Helping create all of these things can help us secure those spots. </a:t>
            </a:r>
          </a:p>
          <a:p>
            <a:pPr marL="393192" lvl="1" indent="0">
              <a:buClr>
                <a:schemeClr val="accent2">
                  <a:lumMod val="50000"/>
                </a:schemeClr>
              </a:buClr>
              <a:buNone/>
            </a:pPr>
            <a:r>
              <a:rPr lang="en-US" sz="2000" dirty="0"/>
              <a:t>  </a:t>
            </a:r>
          </a:p>
          <a:p>
            <a:pPr marL="393192" lvl="1" indent="0">
              <a:buClr>
                <a:schemeClr val="accent2">
                  <a:lumMod val="50000"/>
                </a:schemeClr>
              </a:buClr>
              <a:buNone/>
            </a:pPr>
            <a:endParaRPr lang="en-US" sz="2000" dirty="0"/>
          </a:p>
          <a:p>
            <a:pPr lvl="1">
              <a:buClr>
                <a:schemeClr val="accent2">
                  <a:lumMod val="50000"/>
                </a:schemeClr>
              </a:buClr>
              <a:buFont typeface="Arial" panose="020B0604020202020204" pitchFamily="34" charset="0"/>
              <a:buChar char="•"/>
            </a:pPr>
            <a:endParaRPr lang="en-US" sz="2000" dirty="0"/>
          </a:p>
          <a:p>
            <a:pPr marL="393192" lvl="1" indent="0">
              <a:buClr>
                <a:schemeClr val="accent2">
                  <a:lumMod val="50000"/>
                </a:schemeClr>
              </a:buClr>
              <a:buNone/>
            </a:pPr>
            <a:endParaRPr lang="en-US" sz="2000" dirty="0"/>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991341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r>
              <a:rPr lang="en-US" sz="4000" b="1" dirty="0"/>
              <a:t>What We Do</a:t>
            </a:r>
            <a:r>
              <a:rPr lang="en-US" sz="4000" b="1" dirty="0">
                <a:solidFill>
                  <a:srgbClr val="FF0000"/>
                </a:solidFill>
              </a:rPr>
              <a:t>/How You Can Help </a:t>
            </a:r>
            <a:endParaRPr lang="en-US" sz="4000" b="1" dirty="0"/>
          </a:p>
        </p:txBody>
      </p:sp>
      <p:sp>
        <p:nvSpPr>
          <p:cNvPr id="3" name="Content Placeholder 2"/>
          <p:cNvSpPr>
            <a:spLocks noGrp="1"/>
          </p:cNvSpPr>
          <p:nvPr>
            <p:ph idx="1"/>
          </p:nvPr>
        </p:nvSpPr>
        <p:spPr>
          <a:xfrm>
            <a:off x="457200" y="1676400"/>
            <a:ext cx="8229600" cy="5029200"/>
          </a:xfrm>
        </p:spPr>
        <p:txBody>
          <a:bodyPr>
            <a:normAutofit fontScale="85000" lnSpcReduction="20000"/>
          </a:bodyPr>
          <a:lstStyle/>
          <a:p>
            <a:pPr marL="393192" lvl="1" indent="0">
              <a:buClr>
                <a:schemeClr val="accent2">
                  <a:lumMod val="50000"/>
                </a:schemeClr>
              </a:buClr>
              <a:buNone/>
            </a:pPr>
            <a:r>
              <a:rPr lang="en-US" sz="2000" dirty="0"/>
              <a:t>Weekly, I receive emails from IPG and/or Inscribe describing the most recent promotion options including</a:t>
            </a:r>
          </a:p>
          <a:p>
            <a:pPr lvl="1">
              <a:buClr>
                <a:schemeClr val="accent2">
                  <a:lumMod val="50000"/>
                </a:schemeClr>
              </a:buClr>
              <a:buFont typeface="Arial" panose="020B0604020202020204" pitchFamily="34" charset="0"/>
              <a:buChar char="•"/>
            </a:pPr>
            <a:r>
              <a:rPr lang="en-US" sz="2000" dirty="0"/>
              <a:t>eBook sales and promotions</a:t>
            </a:r>
          </a:p>
          <a:p>
            <a:pPr lvl="1">
              <a:buClr>
                <a:schemeClr val="accent2">
                  <a:lumMod val="50000"/>
                </a:schemeClr>
              </a:buClr>
              <a:buFont typeface="Arial" panose="020B0604020202020204" pitchFamily="34" charset="0"/>
              <a:buChar char="•"/>
            </a:pPr>
            <a:r>
              <a:rPr lang="en-US" sz="2000" dirty="0"/>
              <a:t>Advertising opportunities</a:t>
            </a:r>
          </a:p>
          <a:p>
            <a:pPr lvl="1">
              <a:buClr>
                <a:schemeClr val="accent2">
                  <a:lumMod val="50000"/>
                </a:schemeClr>
              </a:buClr>
              <a:buFont typeface="Arial" panose="020B0604020202020204" pitchFamily="34" charset="0"/>
              <a:buChar char="•"/>
            </a:pPr>
            <a:r>
              <a:rPr lang="en-US" sz="2000" dirty="0"/>
              <a:t>Publicity call outs</a:t>
            </a:r>
          </a:p>
          <a:p>
            <a:pPr marL="393192" lvl="1" indent="0">
              <a:buClr>
                <a:schemeClr val="accent2">
                  <a:lumMod val="50000"/>
                </a:schemeClr>
              </a:buClr>
              <a:buNone/>
            </a:pPr>
            <a:endParaRPr lang="en-US" sz="2000" dirty="0"/>
          </a:p>
          <a:p>
            <a:pPr marL="393192" lvl="1" indent="0">
              <a:buClr>
                <a:schemeClr val="accent2">
                  <a:lumMod val="50000"/>
                </a:schemeClr>
              </a:buClr>
              <a:buNone/>
            </a:pPr>
            <a:r>
              <a:rPr lang="en-US" sz="2000" dirty="0"/>
              <a:t>Many of them, we handle on this end but there are things you can do to ensure your books qualify for many of the promotions</a:t>
            </a:r>
          </a:p>
          <a:p>
            <a:pPr lvl="1">
              <a:buClr>
                <a:schemeClr val="accent2">
                  <a:lumMod val="50000"/>
                </a:schemeClr>
              </a:buClr>
              <a:buFont typeface="Arial" panose="020B0604020202020204" pitchFamily="34" charset="0"/>
              <a:buChar char="•"/>
            </a:pPr>
            <a:r>
              <a:rPr lang="en-US" sz="2000" dirty="0">
                <a:solidFill>
                  <a:srgbClr val="FF0000"/>
                </a:solidFill>
              </a:rPr>
              <a:t>Help build your reader reviews on Amazon</a:t>
            </a:r>
          </a:p>
          <a:p>
            <a:pPr lvl="1">
              <a:buClr>
                <a:schemeClr val="accent2">
                  <a:lumMod val="50000"/>
                </a:schemeClr>
              </a:buClr>
              <a:buFont typeface="Arial" panose="020B0604020202020204" pitchFamily="34" charset="0"/>
              <a:buChar char="•"/>
            </a:pPr>
            <a:r>
              <a:rPr lang="en-US" sz="2000" dirty="0">
                <a:solidFill>
                  <a:srgbClr val="FF0000"/>
                </a:solidFill>
              </a:rPr>
              <a:t>If you get reviews from influencers, upload those to Amazon via your author profile</a:t>
            </a:r>
          </a:p>
          <a:p>
            <a:pPr lvl="1">
              <a:buClr>
                <a:schemeClr val="accent2">
                  <a:lumMod val="50000"/>
                </a:schemeClr>
              </a:buClr>
              <a:buFont typeface="Arial" panose="020B0604020202020204" pitchFamily="34" charset="0"/>
              <a:buChar char="•"/>
            </a:pPr>
            <a:r>
              <a:rPr lang="en-US" sz="2000" dirty="0">
                <a:solidFill>
                  <a:srgbClr val="FF0000"/>
                </a:solidFill>
              </a:rPr>
              <a:t>When we notify you about a promotion or BookBub campaign, spread the news and help create the buzz </a:t>
            </a:r>
          </a:p>
          <a:p>
            <a:pPr marL="393192" lvl="1" indent="0">
              <a:buClr>
                <a:schemeClr val="accent2">
                  <a:lumMod val="50000"/>
                </a:schemeClr>
              </a:buClr>
              <a:buNone/>
            </a:pPr>
            <a:endParaRPr lang="en-US" sz="2000" dirty="0"/>
          </a:p>
          <a:p>
            <a:pPr marL="393192" lvl="1" indent="0">
              <a:buClr>
                <a:schemeClr val="accent2">
                  <a:lumMod val="50000"/>
                </a:schemeClr>
              </a:buClr>
              <a:buNone/>
            </a:pPr>
            <a:r>
              <a:rPr lang="en-US" sz="2000" dirty="0"/>
              <a:t>  </a:t>
            </a:r>
          </a:p>
          <a:p>
            <a:pPr marL="393192" lvl="1" indent="0">
              <a:buClr>
                <a:schemeClr val="accent2">
                  <a:lumMod val="50000"/>
                </a:schemeClr>
              </a:buClr>
              <a:buNone/>
            </a:pPr>
            <a:endParaRPr lang="en-US" sz="2000" dirty="0"/>
          </a:p>
          <a:p>
            <a:pPr lvl="1">
              <a:buClr>
                <a:schemeClr val="accent2">
                  <a:lumMod val="50000"/>
                </a:schemeClr>
              </a:buClr>
              <a:buFont typeface="Arial" panose="020B0604020202020204" pitchFamily="34" charset="0"/>
              <a:buChar char="•"/>
            </a:pPr>
            <a:endParaRPr lang="en-US" sz="2000" dirty="0"/>
          </a:p>
          <a:p>
            <a:pPr marL="393192" lvl="1" indent="0">
              <a:buClr>
                <a:schemeClr val="accent2">
                  <a:lumMod val="50000"/>
                </a:schemeClr>
              </a:buClr>
              <a:buNone/>
            </a:pPr>
            <a:endParaRPr lang="en-US" sz="2000" dirty="0"/>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237389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r>
              <a:rPr lang="en-US" sz="4000" b="1" dirty="0"/>
              <a:t>What We Do</a:t>
            </a:r>
            <a:r>
              <a:rPr lang="en-US" sz="4000" b="1" dirty="0">
                <a:solidFill>
                  <a:srgbClr val="FF0000"/>
                </a:solidFill>
              </a:rPr>
              <a:t>/How You Can Help </a:t>
            </a:r>
            <a:endParaRPr lang="en-US" sz="4000" b="1" dirty="0"/>
          </a:p>
        </p:txBody>
      </p:sp>
      <p:sp>
        <p:nvSpPr>
          <p:cNvPr id="3" name="Content Placeholder 2"/>
          <p:cNvSpPr>
            <a:spLocks noGrp="1"/>
          </p:cNvSpPr>
          <p:nvPr>
            <p:ph idx="1"/>
          </p:nvPr>
        </p:nvSpPr>
        <p:spPr>
          <a:xfrm>
            <a:off x="457200" y="1676400"/>
            <a:ext cx="8229600" cy="5029200"/>
          </a:xfrm>
        </p:spPr>
        <p:txBody>
          <a:bodyPr>
            <a:normAutofit fontScale="77500" lnSpcReduction="20000"/>
          </a:bodyPr>
          <a:lstStyle/>
          <a:p>
            <a:pPr marL="393192" lvl="1" indent="0">
              <a:buClr>
                <a:schemeClr val="accent2">
                  <a:lumMod val="50000"/>
                </a:schemeClr>
              </a:buClr>
              <a:buNone/>
            </a:pPr>
            <a:r>
              <a:rPr lang="en-US" sz="2000" b="1" dirty="0"/>
              <a:t>Virtual Book Shows</a:t>
            </a:r>
          </a:p>
          <a:p>
            <a:pPr marL="393192" lvl="1" indent="0">
              <a:buClr>
                <a:schemeClr val="accent2">
                  <a:lumMod val="50000"/>
                </a:schemeClr>
              </a:buClr>
              <a:buNone/>
            </a:pPr>
            <a:r>
              <a:rPr lang="en-US" sz="2000" dirty="0"/>
              <a:t>The book shows that are generally in person – ALA (American Library Association; </a:t>
            </a:r>
            <a:r>
              <a:rPr lang="en-US" sz="2000" dirty="0" err="1"/>
              <a:t>BookExpo</a:t>
            </a:r>
            <a:r>
              <a:rPr lang="en-US" sz="2000" dirty="0"/>
              <a:t>; SIBA; MIBA; etc. have been shifted to virtual shows. </a:t>
            </a:r>
          </a:p>
          <a:p>
            <a:pPr marL="393192" lvl="1" indent="0">
              <a:buClr>
                <a:schemeClr val="accent2">
                  <a:lumMod val="50000"/>
                </a:schemeClr>
              </a:buClr>
              <a:buNone/>
            </a:pPr>
            <a:r>
              <a:rPr lang="en-US" sz="2000" dirty="0"/>
              <a:t>BQB/WriteLife participates in several of these a years and when we do, we offer our authors opportunities to purchase space at the shows for their books. Julie, John, and I then do all of the work to make the book covers, book blurbs, videos, giveaways, etc. live and available. In many ways, the virtual shows are offering opportunities that we didn’t have at the live shows.</a:t>
            </a:r>
          </a:p>
          <a:p>
            <a:pPr marL="393192" lvl="1" indent="0">
              <a:buClr>
                <a:schemeClr val="accent2">
                  <a:lumMod val="50000"/>
                </a:schemeClr>
              </a:buClr>
              <a:buNone/>
            </a:pPr>
            <a:endParaRPr lang="en-US" sz="2000" dirty="0"/>
          </a:p>
          <a:p>
            <a:pPr marL="393192" lvl="1" indent="0">
              <a:buClr>
                <a:schemeClr val="accent2">
                  <a:lumMod val="50000"/>
                </a:schemeClr>
              </a:buClr>
              <a:buNone/>
            </a:pPr>
            <a:r>
              <a:rPr lang="en-US" sz="2000" dirty="0">
                <a:solidFill>
                  <a:srgbClr val="FF0000"/>
                </a:solidFill>
              </a:rPr>
              <a:t>Watch the monthly author newsletter and/or emails from Terri that notify you of these opportunities and then follow the directions for submitting and participating.</a:t>
            </a:r>
          </a:p>
          <a:p>
            <a:pPr marL="393192" lvl="1" indent="0">
              <a:buClr>
                <a:schemeClr val="accent2">
                  <a:lumMod val="50000"/>
                </a:schemeClr>
              </a:buClr>
              <a:buNone/>
            </a:pPr>
            <a:endParaRPr lang="en-US" sz="2000" dirty="0">
              <a:solidFill>
                <a:srgbClr val="FF0000"/>
              </a:solidFill>
            </a:endParaRPr>
          </a:p>
          <a:p>
            <a:pPr marL="393192" lvl="1" indent="0">
              <a:buClr>
                <a:schemeClr val="accent2">
                  <a:lumMod val="50000"/>
                </a:schemeClr>
              </a:buClr>
              <a:buNone/>
            </a:pPr>
            <a:r>
              <a:rPr lang="en-US" sz="2000" dirty="0"/>
              <a:t>These shows offer opportunities for videos and/or book trailers so </a:t>
            </a:r>
            <a:r>
              <a:rPr lang="en-US" sz="2000" dirty="0">
                <a:solidFill>
                  <a:srgbClr val="FF0000"/>
                </a:solidFill>
              </a:rPr>
              <a:t>make sure you have created them and uploaded them to Terri and Julie so they have them available when opportunities arise. </a:t>
            </a:r>
            <a:endParaRPr lang="en-US" sz="2000" dirty="0"/>
          </a:p>
          <a:p>
            <a:pPr marL="393192" lvl="1" indent="0">
              <a:buClr>
                <a:schemeClr val="accent2">
                  <a:lumMod val="50000"/>
                </a:schemeClr>
              </a:buClr>
              <a:buNone/>
            </a:pPr>
            <a:r>
              <a:rPr lang="en-US" sz="2000" dirty="0"/>
              <a:t>  </a:t>
            </a:r>
          </a:p>
          <a:p>
            <a:pPr marL="393192" lvl="1" indent="0">
              <a:buClr>
                <a:schemeClr val="accent2">
                  <a:lumMod val="50000"/>
                </a:schemeClr>
              </a:buClr>
              <a:buNone/>
            </a:pPr>
            <a:endParaRPr lang="en-US" sz="2000" dirty="0"/>
          </a:p>
          <a:p>
            <a:pPr lvl="1">
              <a:buClr>
                <a:schemeClr val="accent2">
                  <a:lumMod val="50000"/>
                </a:schemeClr>
              </a:buClr>
              <a:buFont typeface="Arial" panose="020B0604020202020204" pitchFamily="34" charset="0"/>
              <a:buChar char="•"/>
            </a:pPr>
            <a:endParaRPr lang="en-US" sz="2000" dirty="0"/>
          </a:p>
          <a:p>
            <a:pPr marL="393192" lvl="1" indent="0">
              <a:buClr>
                <a:schemeClr val="accent2">
                  <a:lumMod val="50000"/>
                </a:schemeClr>
              </a:buClr>
              <a:buNone/>
            </a:pPr>
            <a:endParaRPr lang="en-US" sz="2000" dirty="0"/>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2811034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r>
              <a:rPr lang="en-US" sz="4000" b="1" dirty="0">
                <a:solidFill>
                  <a:srgbClr val="FF0000"/>
                </a:solidFill>
              </a:rPr>
              <a:t>What You Can Do </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marL="393192" lvl="1" indent="0">
              <a:buClr>
                <a:schemeClr val="accent2">
                  <a:lumMod val="50000"/>
                </a:schemeClr>
              </a:buClr>
              <a:buNone/>
            </a:pPr>
            <a:r>
              <a:rPr lang="en-US" sz="2000" b="1" dirty="0">
                <a:solidFill>
                  <a:srgbClr val="FF0000"/>
                </a:solidFill>
              </a:rPr>
              <a:t>Audiobooks - </a:t>
            </a:r>
            <a:r>
              <a:rPr lang="en-US" sz="2000" dirty="0">
                <a:solidFill>
                  <a:srgbClr val="FF0000"/>
                </a:solidFill>
              </a:rPr>
              <a:t> If your book(s) are not already in audio format, talk to Julie about the options of doing that. Many people buy eBooks and audiobooks together or when we do a promotion on a print or eBook, sales on audiobooks usually go up. Putting your book into every format available is a strong marketing tool, whether we’re in COVID or not.</a:t>
            </a:r>
          </a:p>
          <a:p>
            <a:pPr marL="393192" lvl="1" indent="0">
              <a:buClr>
                <a:schemeClr val="accent2">
                  <a:lumMod val="50000"/>
                </a:schemeClr>
              </a:buClr>
              <a:buNone/>
            </a:pPr>
            <a:endParaRPr lang="en-US" sz="2000" dirty="0">
              <a:solidFill>
                <a:srgbClr val="FF0000"/>
              </a:solidFill>
            </a:endParaRPr>
          </a:p>
          <a:p>
            <a:pPr marL="393192" lvl="1" indent="0">
              <a:buClr>
                <a:schemeClr val="accent2">
                  <a:lumMod val="50000"/>
                </a:schemeClr>
              </a:buClr>
              <a:buNone/>
            </a:pPr>
            <a:r>
              <a:rPr lang="en-US" sz="2000" b="1" dirty="0">
                <a:solidFill>
                  <a:srgbClr val="FF0000"/>
                </a:solidFill>
              </a:rPr>
              <a:t>Keep Writing </a:t>
            </a:r>
            <a:r>
              <a:rPr lang="en-US" sz="2000" dirty="0">
                <a:solidFill>
                  <a:srgbClr val="FF0000"/>
                </a:solidFill>
              </a:rPr>
              <a:t>– Whether it is poems or short stories that you offer on your website for free or another full length book that is published, the more an author writes, the more their brand is built and the more opportunity we have for promotion.</a:t>
            </a:r>
          </a:p>
          <a:p>
            <a:pPr marL="393192" lvl="1" indent="0">
              <a:buClr>
                <a:schemeClr val="accent2">
                  <a:lumMod val="50000"/>
                </a:schemeClr>
              </a:buClr>
              <a:buNone/>
            </a:pPr>
            <a:endParaRPr lang="en-US" sz="2000" b="1" dirty="0"/>
          </a:p>
          <a:p>
            <a:pPr marL="393192" lvl="1" indent="0">
              <a:buClr>
                <a:schemeClr val="accent2">
                  <a:lumMod val="50000"/>
                </a:schemeClr>
              </a:buClr>
              <a:buNone/>
            </a:pPr>
            <a:endParaRPr lang="en-US" sz="2000" dirty="0"/>
          </a:p>
          <a:p>
            <a:pPr lvl="1">
              <a:buClr>
                <a:schemeClr val="accent2">
                  <a:lumMod val="50000"/>
                </a:schemeClr>
              </a:buClr>
              <a:buFont typeface="Arial" panose="020B0604020202020204" pitchFamily="34" charset="0"/>
              <a:buChar char="•"/>
            </a:pPr>
            <a:endParaRPr lang="en-US" sz="2000" dirty="0"/>
          </a:p>
          <a:p>
            <a:pPr marL="393192" lvl="1" indent="0">
              <a:buClr>
                <a:schemeClr val="accent2">
                  <a:lumMod val="50000"/>
                </a:schemeClr>
              </a:buClr>
              <a:buNone/>
            </a:pPr>
            <a:endParaRPr lang="en-US" sz="2000" dirty="0"/>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82413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05000"/>
            <a:ext cx="91440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914400" y="2011680"/>
            <a:ext cx="7467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Time and Interest </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buClr>
                <a:schemeClr val="accent2">
                  <a:lumMod val="50000"/>
                </a:schemeClr>
              </a:buClr>
              <a:buNone/>
            </a:pPr>
            <a:r>
              <a:rPr lang="en-US" sz="3000" dirty="0"/>
              <a:t>If you don’t make time and you don’t have interest in marketing your book(s), it won’t happen.</a:t>
            </a:r>
          </a:p>
          <a:p>
            <a:pPr marL="393192" lvl="1" indent="0">
              <a:buClr>
                <a:schemeClr val="accent2">
                  <a:lumMod val="50000"/>
                </a:schemeClr>
              </a:buClr>
              <a:buNone/>
            </a:pPr>
            <a:r>
              <a:rPr lang="en-US" sz="3000" dirty="0"/>
              <a:t>If you can’t or aren’t going to do it, hire someone who can and will.</a:t>
            </a:r>
          </a:p>
          <a:p>
            <a:pPr marL="393192" lvl="1" indent="0">
              <a:buClr>
                <a:schemeClr val="accent2">
                  <a:lumMod val="50000"/>
                </a:schemeClr>
              </a:buClr>
              <a:buNone/>
            </a:pPr>
            <a:r>
              <a:rPr lang="en-US" sz="3000" dirty="0"/>
              <a:t>Without author marketing, significant sales won’t happen. </a:t>
            </a:r>
          </a:p>
          <a:p>
            <a:pPr lvl="0">
              <a:buClr>
                <a:schemeClr val="accent2">
                  <a:lumMod val="50000"/>
                </a:schemeClr>
              </a:buClr>
              <a:buFont typeface="Arial" pitchFamily="34" charset="0"/>
              <a:buChar char="•"/>
            </a:pPr>
            <a:endParaRPr lang="en-US" sz="3200" dirty="0"/>
          </a:p>
          <a:p>
            <a:endParaRPr lang="en-US" dirty="0"/>
          </a:p>
        </p:txBody>
      </p:sp>
    </p:spTree>
    <p:extLst>
      <p:ext uri="{BB962C8B-B14F-4D97-AF65-F5344CB8AC3E}">
        <p14:creationId xmlns:p14="http://schemas.microsoft.com/office/powerpoint/2010/main" val="283951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400" b="1" dirty="0"/>
              <a:t>Marketing Outline or Calendar</a:t>
            </a:r>
            <a:r>
              <a:rPr lang="en-US" b="1" dirty="0"/>
              <a:t>	</a:t>
            </a:r>
          </a:p>
        </p:txBody>
      </p:sp>
      <p:sp>
        <p:nvSpPr>
          <p:cNvPr id="3" name="Content Placeholder 2"/>
          <p:cNvSpPr>
            <a:spLocks noGrp="1"/>
          </p:cNvSpPr>
          <p:nvPr>
            <p:ph idx="1"/>
          </p:nvPr>
        </p:nvSpPr>
        <p:spPr>
          <a:xfrm>
            <a:off x="457200" y="1676400"/>
            <a:ext cx="8229600" cy="5029200"/>
          </a:xfrm>
        </p:spPr>
        <p:txBody>
          <a:bodyPr>
            <a:normAutofit/>
          </a:bodyPr>
          <a:lstStyle/>
          <a:p>
            <a:pPr lvl="0">
              <a:buClr>
                <a:schemeClr val="accent2">
                  <a:lumMod val="50000"/>
                </a:schemeClr>
              </a:buClr>
              <a:buFont typeface="Arial" panose="020B0604020202020204" pitchFamily="34" charset="0"/>
              <a:buChar char="•"/>
            </a:pPr>
            <a:r>
              <a:rPr lang="en-US" sz="2800" dirty="0"/>
              <a:t>It doesn’t have to be fancy or in a certain format, but it does need to be written down. </a:t>
            </a:r>
          </a:p>
          <a:p>
            <a:pPr lvl="0">
              <a:buClr>
                <a:schemeClr val="accent2">
                  <a:lumMod val="50000"/>
                </a:schemeClr>
              </a:buClr>
              <a:buFont typeface="Arial" panose="020B0604020202020204" pitchFamily="34" charset="0"/>
              <a:buChar char="•"/>
            </a:pPr>
            <a:r>
              <a:rPr lang="en-US" sz="2800" dirty="0"/>
              <a:t>Items in our head can get lost; written into a document or on a calendar help ensure that they won’t be forgotten.</a:t>
            </a:r>
          </a:p>
          <a:p>
            <a:pPr lvl="0">
              <a:buClr>
                <a:schemeClr val="accent2">
                  <a:lumMod val="50000"/>
                </a:schemeClr>
              </a:buClr>
              <a:buFont typeface="Arial" panose="020B0604020202020204" pitchFamily="34" charset="0"/>
              <a:buChar char="•"/>
            </a:pPr>
            <a:r>
              <a:rPr lang="en-US" sz="2800" dirty="0"/>
              <a:t>Creating a marketing outline or calendar can also open up your creative mind to other marketing possibilities. </a:t>
            </a:r>
          </a:p>
        </p:txBody>
      </p:sp>
    </p:spTree>
    <p:extLst>
      <p:ext uri="{BB962C8B-B14F-4D97-AF65-F5344CB8AC3E}">
        <p14:creationId xmlns:p14="http://schemas.microsoft.com/office/powerpoint/2010/main" val="332451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a:bodyPr>
          <a:lstStyle/>
          <a:p>
            <a:r>
              <a:rPr lang="en-US" sz="3600" b="1" dirty="0"/>
              <a:t>Author Website</a:t>
            </a:r>
          </a:p>
        </p:txBody>
      </p:sp>
      <p:sp>
        <p:nvSpPr>
          <p:cNvPr id="3" name="Content Placeholder 2"/>
          <p:cNvSpPr>
            <a:spLocks noGrp="1"/>
          </p:cNvSpPr>
          <p:nvPr>
            <p:ph idx="1"/>
          </p:nvPr>
        </p:nvSpPr>
        <p:spPr>
          <a:xfrm>
            <a:off x="457200" y="1676400"/>
            <a:ext cx="8229600" cy="5029200"/>
          </a:xfrm>
        </p:spPr>
        <p:txBody>
          <a:bodyPr>
            <a:normAutofit/>
          </a:bodyPr>
          <a:lstStyle/>
          <a:p>
            <a:pPr lvl="0">
              <a:buClr>
                <a:schemeClr val="accent2">
                  <a:lumMod val="50000"/>
                </a:schemeClr>
              </a:buClr>
              <a:buFont typeface="Arial" panose="020B0604020202020204" pitchFamily="34" charset="0"/>
              <a:buChar char="•"/>
            </a:pPr>
            <a:r>
              <a:rPr lang="en-US" sz="2000" dirty="0"/>
              <a:t>This is your main marketing tool for your book and building your author brand</a:t>
            </a:r>
          </a:p>
          <a:p>
            <a:pPr lvl="0">
              <a:buClr>
                <a:schemeClr val="accent2">
                  <a:lumMod val="50000"/>
                </a:schemeClr>
              </a:buClr>
              <a:buFont typeface="Arial" panose="020B0604020202020204" pitchFamily="34" charset="0"/>
              <a:buChar char="•"/>
            </a:pPr>
            <a:r>
              <a:rPr lang="en-US" sz="2000" dirty="0"/>
              <a:t>Have your website URL on every communication you do</a:t>
            </a:r>
          </a:p>
          <a:p>
            <a:pPr lvl="0">
              <a:buClr>
                <a:schemeClr val="accent2">
                  <a:lumMod val="50000"/>
                </a:schemeClr>
              </a:buClr>
              <a:buFont typeface="Arial" panose="020B0604020202020204" pitchFamily="34" charset="0"/>
              <a:buChar char="•"/>
            </a:pPr>
            <a:r>
              <a:rPr lang="en-US" sz="2000" dirty="0"/>
              <a:t>On your book page, make sure you have links to all the different retailers where people can buy your books so it’s easy</a:t>
            </a:r>
          </a:p>
          <a:p>
            <a:pPr lvl="0">
              <a:buClr>
                <a:schemeClr val="accent2">
                  <a:lumMod val="50000"/>
                </a:schemeClr>
              </a:buClr>
              <a:buFont typeface="Arial" panose="020B0604020202020204" pitchFamily="34" charset="0"/>
              <a:buChar char="•"/>
            </a:pPr>
            <a:r>
              <a:rPr lang="en-US" sz="2000" dirty="0"/>
              <a:t>Sell personalized copies of your books</a:t>
            </a:r>
          </a:p>
          <a:p>
            <a:pPr lvl="0">
              <a:buClr>
                <a:schemeClr val="accent2">
                  <a:lumMod val="50000"/>
                </a:schemeClr>
              </a:buClr>
              <a:buFont typeface="Arial" panose="020B0604020202020204" pitchFamily="34" charset="0"/>
              <a:buChar char="•"/>
            </a:pPr>
            <a:r>
              <a:rPr lang="en-US" sz="2000" dirty="0"/>
              <a:t>If you have a book published with us and also self-published books, you can use your website to sell them together and offer sales for direct sales to readers</a:t>
            </a:r>
          </a:p>
          <a:p>
            <a:pPr lvl="0">
              <a:buClr>
                <a:schemeClr val="accent2">
                  <a:lumMod val="50000"/>
                </a:schemeClr>
              </a:buClr>
              <a:buFont typeface="Arial" panose="020B0604020202020204" pitchFamily="34" charset="0"/>
              <a:buChar char="•"/>
            </a:pPr>
            <a:r>
              <a:rPr lang="en-US" sz="2000" dirty="0"/>
              <a:t>Gather emails for your newsletter</a:t>
            </a:r>
          </a:p>
          <a:p>
            <a:pPr>
              <a:buClr>
                <a:schemeClr val="accent2">
                  <a:lumMod val="50000"/>
                </a:schemeClr>
              </a:buClr>
              <a:buFont typeface="Arial" panose="020B0604020202020204" pitchFamily="34" charset="0"/>
              <a:buChar char="•"/>
            </a:pPr>
            <a:r>
              <a:rPr lang="en-US" sz="2000" dirty="0"/>
              <a:t>Link your blog and/or newsletter to your website </a:t>
            </a:r>
          </a:p>
          <a:p>
            <a:pPr lvl="1">
              <a:buClr>
                <a:schemeClr val="accent2">
                  <a:lumMod val="50000"/>
                </a:schemeClr>
              </a:buClr>
              <a:buFont typeface="Arial" panose="020B0604020202020204" pitchFamily="34" charset="0"/>
              <a:buChar char="•"/>
            </a:pPr>
            <a:r>
              <a:rPr lang="en-US" sz="1800" dirty="0"/>
              <a:t>Both author blogs and newsletters can be a strong way to build your author brand </a:t>
            </a:r>
          </a:p>
          <a:p>
            <a:pPr marL="0" lvl="0" indent="0">
              <a:buClr>
                <a:schemeClr val="accent2">
                  <a:lumMod val="50000"/>
                </a:schemeClr>
              </a:buClr>
              <a:buNone/>
            </a:pPr>
            <a:endParaRPr lang="en-US" sz="2000" dirty="0"/>
          </a:p>
          <a:p>
            <a:pPr marL="0" lvl="0" indent="0">
              <a:buClr>
                <a:schemeClr val="accent2">
                  <a:lumMod val="50000"/>
                </a:schemeClr>
              </a:buClr>
              <a:buNone/>
            </a:pPr>
            <a:endParaRPr lang="en-US" sz="2000" dirty="0"/>
          </a:p>
          <a:p>
            <a:pPr lvl="0">
              <a:buClr>
                <a:schemeClr val="accent2">
                  <a:lumMod val="50000"/>
                </a:schemeClr>
              </a:buClr>
              <a:buFont typeface="Arial" panose="020B0604020202020204" pitchFamily="34" charset="0"/>
              <a:buChar char="•"/>
            </a:pPr>
            <a:endParaRPr lang="en-US" sz="2400" dirty="0"/>
          </a:p>
          <a:p>
            <a:pPr marL="0" lvl="0" indent="0">
              <a:buClr>
                <a:schemeClr val="accent2">
                  <a:lumMod val="50000"/>
                </a:schemeClr>
              </a:buClr>
              <a:buNone/>
            </a:pPr>
            <a:endParaRPr lang="en-US" sz="3200" dirty="0"/>
          </a:p>
          <a:p>
            <a:endParaRPr lang="en-US" dirty="0"/>
          </a:p>
        </p:txBody>
      </p:sp>
    </p:spTree>
    <p:extLst>
      <p:ext uri="{BB962C8B-B14F-4D97-AF65-F5344CB8AC3E}">
        <p14:creationId xmlns:p14="http://schemas.microsoft.com/office/powerpoint/2010/main" val="221777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a:bodyPr>
          <a:lstStyle/>
          <a:p>
            <a:r>
              <a:rPr lang="en-US" sz="3600" b="1" dirty="0"/>
              <a:t>Author Website</a:t>
            </a:r>
          </a:p>
        </p:txBody>
      </p:sp>
      <p:sp>
        <p:nvSpPr>
          <p:cNvPr id="3" name="Content Placeholder 2"/>
          <p:cNvSpPr>
            <a:spLocks noGrp="1"/>
          </p:cNvSpPr>
          <p:nvPr>
            <p:ph idx="1"/>
          </p:nvPr>
        </p:nvSpPr>
        <p:spPr>
          <a:xfrm>
            <a:off x="457200" y="1676400"/>
            <a:ext cx="8229600" cy="5029200"/>
          </a:xfrm>
        </p:spPr>
        <p:txBody>
          <a:bodyPr>
            <a:normAutofit/>
          </a:bodyPr>
          <a:lstStyle/>
          <a:p>
            <a:pPr lvl="0">
              <a:buClr>
                <a:schemeClr val="accent2">
                  <a:lumMod val="50000"/>
                </a:schemeClr>
              </a:buClr>
              <a:buFont typeface="Arial" panose="020B0604020202020204" pitchFamily="34" charset="0"/>
              <a:buChar char="•"/>
            </a:pPr>
            <a:r>
              <a:rPr lang="en-US" sz="2000" dirty="0"/>
              <a:t>Promote your praise and reviews on your website </a:t>
            </a:r>
          </a:p>
          <a:p>
            <a:pPr lvl="0">
              <a:buClr>
                <a:schemeClr val="accent2">
                  <a:lumMod val="50000"/>
                </a:schemeClr>
              </a:buClr>
              <a:buFont typeface="Arial" panose="020B0604020202020204" pitchFamily="34" charset="0"/>
              <a:buChar char="•"/>
            </a:pPr>
            <a:r>
              <a:rPr lang="en-US" sz="2000" dirty="0"/>
              <a:t>Give readers additional insights into you and your books</a:t>
            </a:r>
          </a:p>
          <a:p>
            <a:pPr lvl="0">
              <a:buClr>
                <a:schemeClr val="accent2">
                  <a:lumMod val="50000"/>
                </a:schemeClr>
              </a:buClr>
              <a:buFont typeface="Arial" panose="020B0604020202020204" pitchFamily="34" charset="0"/>
              <a:buChar char="•"/>
            </a:pPr>
            <a:r>
              <a:rPr lang="en-US" sz="2000" dirty="0"/>
              <a:t>Link videos</a:t>
            </a:r>
          </a:p>
          <a:p>
            <a:pPr lvl="0">
              <a:buClr>
                <a:schemeClr val="accent2">
                  <a:lumMod val="50000"/>
                </a:schemeClr>
              </a:buClr>
              <a:buFont typeface="Arial" panose="020B0604020202020204" pitchFamily="34" charset="0"/>
              <a:buChar char="•"/>
            </a:pPr>
            <a:r>
              <a:rPr lang="en-US" sz="2000" dirty="0"/>
              <a:t>If you are an avid reader, create your own book club </a:t>
            </a:r>
          </a:p>
          <a:p>
            <a:pPr lvl="0">
              <a:buClr>
                <a:schemeClr val="accent2">
                  <a:lumMod val="50000"/>
                </a:schemeClr>
              </a:buClr>
              <a:buFont typeface="Arial" panose="020B0604020202020204" pitchFamily="34" charset="0"/>
              <a:buChar char="•"/>
            </a:pPr>
            <a:r>
              <a:rPr lang="en-US" sz="2000" dirty="0"/>
              <a:t>If you are a teacher/trainer like Tina Zion, you can use your website to promote your events – virtual or live </a:t>
            </a:r>
          </a:p>
          <a:p>
            <a:pPr lvl="0">
              <a:buClr>
                <a:schemeClr val="accent2">
                  <a:lumMod val="50000"/>
                </a:schemeClr>
              </a:buClr>
              <a:buFont typeface="Arial" panose="020B0604020202020204" pitchFamily="34" charset="0"/>
              <a:buChar char="•"/>
            </a:pPr>
            <a:r>
              <a:rPr lang="en-US" sz="2000" dirty="0"/>
              <a:t>If you get media coverage, interviews, etc., have a page on your website that you can gather this information and link to when you get the opportunity </a:t>
            </a:r>
          </a:p>
          <a:p>
            <a:pPr lvl="0">
              <a:buClr>
                <a:schemeClr val="accent2">
                  <a:lumMod val="50000"/>
                </a:schemeClr>
              </a:buClr>
              <a:buFont typeface="Arial" panose="020B0604020202020204" pitchFamily="34" charset="0"/>
              <a:buChar char="•"/>
            </a:pPr>
            <a:endParaRPr lang="en-US" sz="2000" dirty="0"/>
          </a:p>
          <a:p>
            <a:pPr marL="0" lvl="0" indent="0">
              <a:buClr>
                <a:schemeClr val="accent2">
                  <a:lumMod val="50000"/>
                </a:schemeClr>
              </a:buClr>
              <a:buNone/>
            </a:pPr>
            <a:endParaRPr lang="en-US" sz="3200" dirty="0"/>
          </a:p>
          <a:p>
            <a:endParaRPr lang="en-US" dirty="0"/>
          </a:p>
        </p:txBody>
      </p:sp>
    </p:spTree>
    <p:extLst>
      <p:ext uri="{BB962C8B-B14F-4D97-AF65-F5344CB8AC3E}">
        <p14:creationId xmlns:p14="http://schemas.microsoft.com/office/powerpoint/2010/main" val="209447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E992-4C50-40C7-9067-A7329492F894}"/>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21212636-C1BC-4B85-BCC4-E59CBEA047D4}"/>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047CEDB6-E92B-494D-816D-B8F2911A06A8}"/>
              </a:ext>
            </a:extLst>
          </p:cNvPr>
          <p:cNvPicPr>
            <a:picLocks noChangeAspect="1"/>
          </p:cNvPicPr>
          <p:nvPr/>
        </p:nvPicPr>
        <p:blipFill>
          <a:blip r:embed="rId2"/>
          <a:stretch>
            <a:fillRect/>
          </a:stretch>
        </p:blipFill>
        <p:spPr>
          <a:xfrm>
            <a:off x="0" y="228600"/>
            <a:ext cx="9144000" cy="6629400"/>
          </a:xfrm>
          <a:prstGeom prst="rect">
            <a:avLst/>
          </a:prstGeom>
        </p:spPr>
      </p:pic>
    </p:spTree>
    <p:extLst>
      <p:ext uri="{BB962C8B-B14F-4D97-AF65-F5344CB8AC3E}">
        <p14:creationId xmlns:p14="http://schemas.microsoft.com/office/powerpoint/2010/main" val="226435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83C2-CCF3-46D5-BCD0-F745B6EEA25F}"/>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FD19835D-F3A6-4B1B-B6CF-E066C6824A99}"/>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5F26B9C-9412-487C-9B82-22C5EFC19AA7}"/>
              </a:ext>
            </a:extLst>
          </p:cNvPr>
          <p:cNvPicPr>
            <a:picLocks noChangeAspect="1"/>
          </p:cNvPicPr>
          <p:nvPr/>
        </p:nvPicPr>
        <p:blipFill>
          <a:blip r:embed="rId2"/>
          <a:stretch>
            <a:fillRect/>
          </a:stretch>
        </p:blipFill>
        <p:spPr>
          <a:xfrm>
            <a:off x="0" y="533400"/>
            <a:ext cx="9144000" cy="5791200"/>
          </a:xfrm>
          <a:prstGeom prst="rect">
            <a:avLst/>
          </a:prstGeom>
        </p:spPr>
      </p:pic>
    </p:spTree>
    <p:extLst>
      <p:ext uri="{BB962C8B-B14F-4D97-AF65-F5344CB8AC3E}">
        <p14:creationId xmlns:p14="http://schemas.microsoft.com/office/powerpoint/2010/main" val="3027242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19893</TotalTime>
  <Words>2260</Words>
  <Application>Microsoft Office PowerPoint</Application>
  <PresentationFormat>On-screen Show (4:3)</PresentationFormat>
  <Paragraphs>240</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Cambria</vt:lpstr>
      <vt:lpstr>Constantia</vt:lpstr>
      <vt:lpstr>Courier New</vt:lpstr>
      <vt:lpstr>Wingdings</vt:lpstr>
      <vt:lpstr>Wingdings 2</vt:lpstr>
      <vt:lpstr>Flow</vt:lpstr>
      <vt:lpstr>Book Marketing in the Time of COVID</vt:lpstr>
      <vt:lpstr>Overview </vt:lpstr>
      <vt:lpstr>Tools You Gotta Have  </vt:lpstr>
      <vt:lpstr>Time and Interest </vt:lpstr>
      <vt:lpstr>Marketing Outline or Calendar </vt:lpstr>
      <vt:lpstr>Author Website</vt:lpstr>
      <vt:lpstr>Author Website</vt:lpstr>
      <vt:lpstr>PowerPoint Presentation</vt:lpstr>
      <vt:lpstr>PowerPoint Presentation</vt:lpstr>
      <vt:lpstr>PowerPoint Presentation</vt:lpstr>
      <vt:lpstr>PowerPoint Presentation</vt:lpstr>
      <vt:lpstr>PowerPoint Presentation</vt:lpstr>
      <vt:lpstr> </vt:lpstr>
      <vt:lpstr> </vt:lpstr>
      <vt:lpstr>Social Media Accounts </vt:lpstr>
      <vt:lpstr>Social Media Accounts </vt:lpstr>
      <vt:lpstr>Social Media Accounts </vt:lpstr>
      <vt:lpstr>Zoom Capabilities</vt:lpstr>
      <vt:lpstr>Smart Phone or Camera for Pictures and/or Videos</vt:lpstr>
      <vt:lpstr> </vt:lpstr>
      <vt:lpstr> </vt:lpstr>
      <vt:lpstr> </vt:lpstr>
      <vt:lpstr>Types of Videos to Create </vt:lpstr>
      <vt:lpstr>Types of Videos to Create </vt:lpstr>
      <vt:lpstr>Types of Videos to Create </vt:lpstr>
      <vt:lpstr>Author Profiles</vt:lpstr>
      <vt:lpstr>Advertising and Marketing– What You Can Do </vt:lpstr>
      <vt:lpstr>What We Do/How You Can Help </vt:lpstr>
      <vt:lpstr>What We Do</vt:lpstr>
      <vt:lpstr> </vt:lpstr>
      <vt:lpstr> </vt:lpstr>
      <vt:lpstr>What We Do</vt:lpstr>
      <vt:lpstr>What We Do/How You Can Help </vt:lpstr>
      <vt:lpstr>What We Do/How You Can Help </vt:lpstr>
      <vt:lpstr>What You Can Do </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705</cp:revision>
  <cp:lastPrinted>2021-01-21T13:07:00Z</cp:lastPrinted>
  <dcterms:created xsi:type="dcterms:W3CDTF">2013-04-11T21:57:35Z</dcterms:created>
  <dcterms:modified xsi:type="dcterms:W3CDTF">2021-01-22T17:18:36Z</dcterms:modified>
</cp:coreProperties>
</file>