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8"/>
  </p:notesMasterIdLst>
  <p:sldIdLst>
    <p:sldId id="256" r:id="rId2"/>
    <p:sldId id="455" r:id="rId3"/>
    <p:sldId id="327" r:id="rId4"/>
    <p:sldId id="436" r:id="rId5"/>
    <p:sldId id="437" r:id="rId6"/>
    <p:sldId id="438" r:id="rId7"/>
    <p:sldId id="439" r:id="rId8"/>
    <p:sldId id="440" r:id="rId9"/>
    <p:sldId id="441" r:id="rId10"/>
    <p:sldId id="443" r:id="rId11"/>
    <p:sldId id="442" r:id="rId12"/>
    <p:sldId id="445" r:id="rId13"/>
    <p:sldId id="444" r:id="rId14"/>
    <p:sldId id="447" r:id="rId15"/>
    <p:sldId id="388" r:id="rId16"/>
    <p:sldId id="446" r:id="rId17"/>
    <p:sldId id="448" r:id="rId18"/>
    <p:sldId id="449" r:id="rId19"/>
    <p:sldId id="450" r:id="rId20"/>
    <p:sldId id="451" r:id="rId21"/>
    <p:sldId id="456" r:id="rId22"/>
    <p:sldId id="452" r:id="rId23"/>
    <p:sldId id="376" r:id="rId24"/>
    <p:sldId id="453" r:id="rId25"/>
    <p:sldId id="454" r:id="rId26"/>
    <p:sldId id="266" r:id="rId27"/>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3748"/>
    <a:srgbClr val="BF3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0" autoAdjust="0"/>
    <p:restoredTop sz="94671" autoAdjust="0"/>
  </p:normalViewPr>
  <p:slideViewPr>
    <p:cSldViewPr>
      <p:cViewPr varScale="1">
        <p:scale>
          <a:sx n="78" d="100"/>
          <a:sy n="78" d="100"/>
        </p:scale>
        <p:origin x="1380"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40" cy="469423"/>
          </a:xfrm>
          <a:prstGeom prst="rect">
            <a:avLst/>
          </a:prstGeom>
        </p:spPr>
        <p:txBody>
          <a:bodyPr vert="horz" lIns="93342" tIns="46671" rIns="93342" bIns="46671" rtlCol="0"/>
          <a:lstStyle>
            <a:lvl1pPr algn="l">
              <a:defRPr sz="1200"/>
            </a:lvl1pPr>
          </a:lstStyle>
          <a:p>
            <a:endParaRPr lang="en-US"/>
          </a:p>
        </p:txBody>
      </p:sp>
      <p:sp>
        <p:nvSpPr>
          <p:cNvPr id="3" name="Date Placeholder 2"/>
          <p:cNvSpPr>
            <a:spLocks noGrp="1"/>
          </p:cNvSpPr>
          <p:nvPr>
            <p:ph type="dt" idx="1"/>
          </p:nvPr>
        </p:nvSpPr>
        <p:spPr>
          <a:xfrm>
            <a:off x="4023093" y="0"/>
            <a:ext cx="3077740" cy="469423"/>
          </a:xfrm>
          <a:prstGeom prst="rect">
            <a:avLst/>
          </a:prstGeom>
        </p:spPr>
        <p:txBody>
          <a:bodyPr vert="horz" lIns="93342" tIns="46671" rIns="93342" bIns="46671" rtlCol="0"/>
          <a:lstStyle>
            <a:lvl1pPr algn="r">
              <a:defRPr sz="1200"/>
            </a:lvl1pPr>
          </a:lstStyle>
          <a:p>
            <a:fld id="{9EF8FD45-2721-4728-B638-90B9C2D7E270}" type="datetimeFigureOut">
              <a:rPr lang="en-US" smtClean="0"/>
              <a:pPr/>
              <a:t>4/23/2021</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342" tIns="46671" rIns="93342" bIns="46671" rtlCol="0" anchor="ctr"/>
          <a:lstStyle/>
          <a:p>
            <a:endParaRPr lang="en-US"/>
          </a:p>
        </p:txBody>
      </p:sp>
      <p:sp>
        <p:nvSpPr>
          <p:cNvPr id="5" name="Notes Placeholder 4"/>
          <p:cNvSpPr>
            <a:spLocks noGrp="1"/>
          </p:cNvSpPr>
          <p:nvPr>
            <p:ph type="body" sz="quarter" idx="3"/>
          </p:nvPr>
        </p:nvSpPr>
        <p:spPr>
          <a:xfrm>
            <a:off x="710248" y="4459527"/>
            <a:ext cx="5681980" cy="4224813"/>
          </a:xfrm>
          <a:prstGeom prst="rect">
            <a:avLst/>
          </a:prstGeom>
        </p:spPr>
        <p:txBody>
          <a:bodyPr vert="horz" lIns="93342" tIns="46671" rIns="93342" bIns="4667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40" cy="469423"/>
          </a:xfrm>
          <a:prstGeom prst="rect">
            <a:avLst/>
          </a:prstGeom>
        </p:spPr>
        <p:txBody>
          <a:bodyPr vert="horz" lIns="93342" tIns="46671" rIns="93342" bIns="46671"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2"/>
            <a:ext cx="3077740" cy="469423"/>
          </a:xfrm>
          <a:prstGeom prst="rect">
            <a:avLst/>
          </a:prstGeom>
        </p:spPr>
        <p:txBody>
          <a:bodyPr vert="horz" lIns="93342" tIns="46671" rIns="93342" bIns="46671" rtlCol="0" anchor="b"/>
          <a:lstStyle>
            <a:lvl1pPr algn="r">
              <a:defRPr sz="1200"/>
            </a:lvl1pPr>
          </a:lstStyle>
          <a:p>
            <a:fld id="{3561CE56-D96B-41DA-9E11-BA5D57E9E4C4}" type="slidenum">
              <a:rPr lang="en-US" smtClean="0"/>
              <a:pPr/>
              <a:t>‹#›</a:t>
            </a:fld>
            <a:endParaRPr lang="en-US"/>
          </a:p>
        </p:txBody>
      </p:sp>
    </p:spTree>
    <p:extLst>
      <p:ext uri="{BB962C8B-B14F-4D97-AF65-F5344CB8AC3E}">
        <p14:creationId xmlns:p14="http://schemas.microsoft.com/office/powerpoint/2010/main" val="2995035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3A25C68F-927A-403E-ADDD-C3E0B63AE54B}" type="datetimeFigureOut">
              <a:rPr lang="en-US" smtClean="0"/>
              <a:pPr/>
              <a:t>4/23/2021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6DB169C-BB25-4252-86B9-7D17A8AC94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25C68F-927A-403E-ADDD-C3E0B63AE54B}"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A25C68F-927A-403E-ADDD-C3E0B63AE54B}" type="datetimeFigureOut">
              <a:rPr lang="en-US" smtClean="0"/>
              <a:pPr/>
              <a:t>4/23/2021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3A25C68F-927A-403E-ADDD-C3E0B63AE54B}" type="datetimeFigureOut">
              <a:rPr lang="en-US" smtClean="0"/>
              <a:pPr/>
              <a:t>4/23/2021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5C68F-927A-403E-ADDD-C3E0B63AE54B}" type="datetimeFigureOut">
              <a:rPr lang="en-US" smtClean="0"/>
              <a:pPr/>
              <a:t>4/23/2021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A25C68F-927A-403E-ADDD-C3E0B63AE54B}" type="datetimeFigureOut">
              <a:rPr lang="en-US" smtClean="0"/>
              <a:pPr/>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6DB169C-BB25-4252-86B9-7D17A8AC941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A25C68F-927A-403E-ADDD-C3E0B63AE54B}" type="datetimeFigureOut">
              <a:rPr lang="en-US" smtClean="0"/>
              <a:pPr/>
              <a:t>4/23/2021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DB169C-BB25-4252-86B9-7D17A8AC941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dropbox.com/s/yedttfn7xdyrybc/Tin%20Smith%27s%20Apprentice.mp4?dl=0" TargetMode="External"/><Relationship Id="rId2" Type="http://schemas.openxmlformats.org/officeDocument/2006/relationships/hyperlink" Target="https://www.dropbox.com/s/90x5mvwaud62f0k/Bloodroot.MP4?dl=0" TargetMode="External"/><Relationship Id="rId1" Type="http://schemas.openxmlformats.org/officeDocument/2006/relationships/slideLayout" Target="../slideLayouts/slideLayout2.xml"/><Relationship Id="rId5" Type="http://schemas.openxmlformats.org/officeDocument/2006/relationships/hyperlink" Target="https://www.dropbox.com/s/2e6vpnbdl2cdh49/A%20Good%20Spy%20Leaves%20No%20Trace%20.mp4?dl=0" TargetMode="External"/><Relationship Id="rId4" Type="http://schemas.openxmlformats.org/officeDocument/2006/relationships/hyperlink" Target="https://www.dropbox.com/s/u7ha8fr2tf1q9v1/Debt%20Bomb.mp4?dl=0"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dropbox.com/s/3zq9x9eaa3j21h6/Mark%20Paul%20Smith%20-%20The%20Hitchhike.mp4?dl=0" TargetMode="External"/><Relationship Id="rId2" Type="http://schemas.openxmlformats.org/officeDocument/2006/relationships/hyperlink" Target="https://www.dropbox.com/s/vcan2wi9fdhn421/Be%20Your%20Own%20Medical%20Intuitive.mp4?dl=0" TargetMode="External"/><Relationship Id="rId1" Type="http://schemas.openxmlformats.org/officeDocument/2006/relationships/slideLayout" Target="../slideLayouts/slideLayout2.xml"/><Relationship Id="rId4" Type="http://schemas.openxmlformats.org/officeDocument/2006/relationships/hyperlink" Target="https://www.dropbox.com/s/i4a2yxj1m95g1nt/Surviving%20Hiroshima%20-%20Anthony%20Drago%20and%20Douglass%20Wellman.mp4?dl=0"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dropbox.com/s/f1ryftq897v1le5/FromADeadSleepInterview.mp4?dl=0" TargetMode="External"/><Relationship Id="rId2" Type="http://schemas.openxmlformats.org/officeDocument/2006/relationships/hyperlink" Target="https://www.dropbox.com/s/rnn1yc6yf2ol63h/CBS%206%20News%20-%20Mark%20Loewen%20-%20What%20Does%20a%20Princess%20Really%20Look%20Like.mp4?dl=0"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79704" y="5791200"/>
            <a:ext cx="7854696" cy="1752600"/>
          </a:xfrm>
        </p:spPr>
        <p:txBody>
          <a:bodyPr/>
          <a:lstStyle/>
          <a:p>
            <a:pPr algn="ctr"/>
            <a:r>
              <a:rPr lang="en-US" dirty="0">
                <a:solidFill>
                  <a:schemeClr val="accent5">
                    <a:lumMod val="20000"/>
                    <a:lumOff val="80000"/>
                  </a:schemeClr>
                </a:solidFill>
              </a:rPr>
              <a:t>Saturday, April 24, 2021</a:t>
            </a:r>
          </a:p>
          <a:p>
            <a:pPr algn="ctr"/>
            <a:r>
              <a:rPr lang="en-US" dirty="0">
                <a:solidFill>
                  <a:schemeClr val="accent5">
                    <a:lumMod val="20000"/>
                    <a:lumOff val="80000"/>
                  </a:schemeClr>
                </a:solidFill>
              </a:rPr>
              <a:t>Noon -  EDT</a:t>
            </a:r>
          </a:p>
        </p:txBody>
      </p:sp>
      <p:sp>
        <p:nvSpPr>
          <p:cNvPr id="5" name="Rectangle 4"/>
          <p:cNvSpPr/>
          <p:nvPr/>
        </p:nvSpPr>
        <p:spPr>
          <a:xfrm>
            <a:off x="-762000" y="990600"/>
            <a:ext cx="10210800" cy="4648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cstate="print"/>
          <a:stretch>
            <a:fillRect/>
          </a:stretch>
        </p:blipFill>
        <p:spPr>
          <a:xfrm>
            <a:off x="2667000" y="1828800"/>
            <a:ext cx="3471881" cy="1972147"/>
          </a:xfrm>
          <a:prstGeom prst="rect">
            <a:avLst/>
          </a:prstGeom>
        </p:spPr>
      </p:pic>
      <p:sp>
        <p:nvSpPr>
          <p:cNvPr id="2" name="Title 1"/>
          <p:cNvSpPr>
            <a:spLocks noGrp="1"/>
          </p:cNvSpPr>
          <p:nvPr>
            <p:ph type="ctrTitle"/>
          </p:nvPr>
        </p:nvSpPr>
        <p:spPr>
          <a:xfrm>
            <a:off x="758952" y="3733800"/>
            <a:ext cx="7851648" cy="1828800"/>
          </a:xfrm>
        </p:spPr>
        <p:txBody>
          <a:bodyPr>
            <a:noAutofit/>
          </a:bodyPr>
          <a:lstStyle/>
          <a:p>
            <a:pPr algn="ctr"/>
            <a:r>
              <a:rPr lang="en-US" sz="3600" dirty="0">
                <a:solidFill>
                  <a:schemeClr val="bg1">
                    <a:lumMod val="50000"/>
                    <a:lumOff val="50000"/>
                  </a:schemeClr>
                </a:solidFill>
                <a:latin typeface="Cambria" pitchFamily="18" charset="0"/>
              </a:rPr>
              <a:t>Using Videos to Create Buzz </a:t>
            </a:r>
            <a:br>
              <a:rPr lang="en-US" sz="3600" dirty="0">
                <a:solidFill>
                  <a:schemeClr val="bg1">
                    <a:lumMod val="50000"/>
                    <a:lumOff val="50000"/>
                  </a:schemeClr>
                </a:solidFill>
                <a:latin typeface="Cambria" pitchFamily="18" charset="0"/>
              </a:rPr>
            </a:br>
            <a:r>
              <a:rPr lang="en-US" sz="3600" dirty="0">
                <a:solidFill>
                  <a:schemeClr val="bg1">
                    <a:lumMod val="50000"/>
                    <a:lumOff val="50000"/>
                  </a:schemeClr>
                </a:solidFill>
                <a:latin typeface="Cambria" pitchFamily="18" charset="0"/>
              </a:rPr>
              <a:t>for Your Book(s)</a:t>
            </a:r>
          </a:p>
        </p:txBody>
      </p:sp>
      <p:sp>
        <p:nvSpPr>
          <p:cNvPr id="7" name="Title 1"/>
          <p:cNvSpPr txBox="1">
            <a:spLocks/>
          </p:cNvSpPr>
          <p:nvPr/>
        </p:nvSpPr>
        <p:spPr>
          <a:xfrm>
            <a:off x="454152" y="35858"/>
            <a:ext cx="7851648" cy="18288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en-US" sz="4800" dirty="0">
                <a:solidFill>
                  <a:srgbClr val="9F3748"/>
                </a:solidFill>
                <a:latin typeface="Cambria" pitchFamily="18" charset="0"/>
              </a:rPr>
              <a:t>Welcome! </a:t>
            </a:r>
          </a:p>
        </p:txBody>
      </p:sp>
    </p:spTree>
    <p:extLst>
      <p:ext uri="{BB962C8B-B14F-4D97-AF65-F5344CB8AC3E}">
        <p14:creationId xmlns:p14="http://schemas.microsoft.com/office/powerpoint/2010/main" val="3248598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cont’d	</a:t>
            </a:r>
          </a:p>
        </p:txBody>
      </p:sp>
      <p:sp>
        <p:nvSpPr>
          <p:cNvPr id="3" name="Content Placeholder 2"/>
          <p:cNvSpPr>
            <a:spLocks noGrp="1"/>
          </p:cNvSpPr>
          <p:nvPr>
            <p:ph idx="1"/>
          </p:nvPr>
        </p:nvSpPr>
        <p:spPr>
          <a:xfrm>
            <a:off x="457200" y="1524000"/>
            <a:ext cx="8229600" cy="5181600"/>
          </a:xfrm>
        </p:spPr>
        <p:txBody>
          <a:bodyPr>
            <a:normAutofit fontScale="85000" lnSpcReduction="10000"/>
          </a:bodyPr>
          <a:lstStyle/>
          <a:p>
            <a:pPr marL="0" indent="0">
              <a:buClr>
                <a:schemeClr val="accent2">
                  <a:lumMod val="50000"/>
                </a:schemeClr>
              </a:buClr>
              <a:buNone/>
            </a:pPr>
            <a:r>
              <a:rPr lang="en-US" sz="3200" dirty="0"/>
              <a:t>Call to Action </a:t>
            </a:r>
          </a:p>
          <a:p>
            <a:pPr lvl="0">
              <a:buClr>
                <a:schemeClr val="accent2">
                  <a:lumMod val="50000"/>
                </a:schemeClr>
              </a:buClr>
              <a:buFont typeface="Arial" pitchFamily="34" charset="0"/>
              <a:buChar char="•"/>
            </a:pPr>
            <a:r>
              <a:rPr lang="en-US" sz="3200" dirty="0"/>
              <a:t>A call to action at the end of your book trailer is very important.</a:t>
            </a:r>
          </a:p>
          <a:p>
            <a:pPr lvl="0">
              <a:buClr>
                <a:schemeClr val="accent2">
                  <a:lumMod val="50000"/>
                </a:schemeClr>
              </a:buClr>
              <a:buFont typeface="Arial" pitchFamily="34" charset="0"/>
              <a:buChar char="•"/>
            </a:pPr>
            <a:r>
              <a:rPr lang="en-US" sz="3200" dirty="0"/>
              <a:t>Make sure your book cover is in the book trailer, usually at the end.</a:t>
            </a:r>
          </a:p>
          <a:p>
            <a:pPr lvl="0">
              <a:buClr>
                <a:schemeClr val="accent2">
                  <a:lumMod val="50000"/>
                </a:schemeClr>
              </a:buClr>
              <a:buFont typeface="Arial" pitchFamily="34" charset="0"/>
              <a:buChar char="•"/>
            </a:pPr>
            <a:r>
              <a:rPr lang="en-US" sz="3200" dirty="0"/>
              <a:t>Don’t list specific retailers in your call to action. Keep in generic – “Available from your favorite bookseller” – “Available where books are sold” etc.</a:t>
            </a:r>
          </a:p>
          <a:p>
            <a:pPr lvl="0">
              <a:buClr>
                <a:schemeClr val="accent2">
                  <a:lumMod val="50000"/>
                </a:schemeClr>
              </a:buClr>
              <a:buFont typeface="Arial" pitchFamily="34" charset="0"/>
              <a:buChar char="•"/>
            </a:pPr>
            <a:r>
              <a:rPr lang="en-US" sz="3200" dirty="0"/>
              <a:t>If you get specific in your call to action, you limit the areas in which our sales reps can use your book trailer and if you mention Amazon, it will be off putting to book stores. </a:t>
            </a:r>
          </a:p>
          <a:p>
            <a:endParaRPr lang="en-US" dirty="0"/>
          </a:p>
        </p:txBody>
      </p:sp>
    </p:spTree>
    <p:extLst>
      <p:ext uri="{BB962C8B-B14F-4D97-AF65-F5344CB8AC3E}">
        <p14:creationId xmlns:p14="http://schemas.microsoft.com/office/powerpoint/2010/main" val="3055299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cont’d	</a:t>
            </a:r>
          </a:p>
        </p:txBody>
      </p:sp>
      <p:sp>
        <p:nvSpPr>
          <p:cNvPr id="3" name="Content Placeholder 2"/>
          <p:cNvSpPr>
            <a:spLocks noGrp="1"/>
          </p:cNvSpPr>
          <p:nvPr>
            <p:ph idx="1"/>
          </p:nvPr>
        </p:nvSpPr>
        <p:spPr>
          <a:xfrm>
            <a:off x="457200" y="1524000"/>
            <a:ext cx="8229600" cy="5181600"/>
          </a:xfrm>
        </p:spPr>
        <p:txBody>
          <a:bodyPr>
            <a:normAutofit fontScale="92500" lnSpcReduction="20000"/>
          </a:bodyPr>
          <a:lstStyle/>
          <a:p>
            <a:pPr marL="0" indent="0">
              <a:buClr>
                <a:schemeClr val="accent2">
                  <a:lumMod val="50000"/>
                </a:schemeClr>
              </a:buClr>
              <a:buNone/>
            </a:pPr>
            <a:r>
              <a:rPr lang="en-US" sz="3200" dirty="0"/>
              <a:t>Strong distribution can be key </a:t>
            </a:r>
          </a:p>
          <a:p>
            <a:pPr>
              <a:buClr>
                <a:schemeClr val="accent2">
                  <a:lumMod val="50000"/>
                </a:schemeClr>
              </a:buClr>
              <a:buFont typeface="Arial" panose="020B0604020202020204" pitchFamily="34" charset="0"/>
              <a:buChar char="•"/>
            </a:pPr>
            <a:r>
              <a:rPr lang="en-US" sz="3200" dirty="0"/>
              <a:t>Get your book trailer to us so we can upload it to IPG and our sales reps.</a:t>
            </a:r>
          </a:p>
          <a:p>
            <a:pPr>
              <a:buClr>
                <a:schemeClr val="accent2">
                  <a:lumMod val="50000"/>
                </a:schemeClr>
              </a:buClr>
              <a:buFont typeface="Arial" panose="020B0604020202020204" pitchFamily="34" charset="0"/>
              <a:buChar char="•"/>
            </a:pPr>
            <a:r>
              <a:rPr lang="en-US" sz="3200" dirty="0"/>
              <a:t>We’ll also put it out on social media.</a:t>
            </a:r>
          </a:p>
          <a:p>
            <a:pPr>
              <a:buClr>
                <a:schemeClr val="accent2">
                  <a:lumMod val="50000"/>
                </a:schemeClr>
              </a:buClr>
              <a:buFont typeface="Arial" panose="020B0604020202020204" pitchFamily="34" charset="0"/>
              <a:buChar char="•"/>
            </a:pPr>
            <a:r>
              <a:rPr lang="en-US" sz="3200" dirty="0"/>
              <a:t>We can have it uploaded to Amazon on your book page.</a:t>
            </a:r>
          </a:p>
          <a:p>
            <a:pPr>
              <a:buClr>
                <a:schemeClr val="accent2">
                  <a:lumMod val="50000"/>
                </a:schemeClr>
              </a:buClr>
              <a:buFont typeface="Arial" panose="020B0604020202020204" pitchFamily="34" charset="0"/>
              <a:buChar char="•"/>
            </a:pPr>
            <a:r>
              <a:rPr lang="en-US" sz="3200" dirty="0"/>
              <a:t>Share your book trailer through your social media accounts.</a:t>
            </a:r>
          </a:p>
          <a:p>
            <a:pPr>
              <a:buClr>
                <a:schemeClr val="accent2">
                  <a:lumMod val="50000"/>
                </a:schemeClr>
              </a:buClr>
              <a:buFont typeface="Arial" panose="020B0604020202020204" pitchFamily="34" charset="0"/>
              <a:buChar char="•"/>
            </a:pPr>
            <a:r>
              <a:rPr lang="en-US" sz="3200" dirty="0"/>
              <a:t>Create a YouTube account and have your book trailer on it.</a:t>
            </a:r>
          </a:p>
          <a:p>
            <a:pPr>
              <a:buClr>
                <a:schemeClr val="accent2">
                  <a:lumMod val="50000"/>
                </a:schemeClr>
              </a:buClr>
              <a:buFont typeface="Arial" panose="020B0604020202020204" pitchFamily="34" charset="0"/>
              <a:buChar char="•"/>
            </a:pPr>
            <a:r>
              <a:rPr lang="en-US" sz="3200" dirty="0"/>
              <a:t>Connect your book trailer to your Amazon profile. </a:t>
            </a:r>
          </a:p>
          <a:p>
            <a:endParaRPr lang="en-US" dirty="0"/>
          </a:p>
        </p:txBody>
      </p:sp>
    </p:spTree>
    <p:extLst>
      <p:ext uri="{BB962C8B-B14F-4D97-AF65-F5344CB8AC3E}">
        <p14:creationId xmlns:p14="http://schemas.microsoft.com/office/powerpoint/2010/main" val="3580318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cont’d	</a:t>
            </a:r>
          </a:p>
        </p:txBody>
      </p:sp>
      <p:sp>
        <p:nvSpPr>
          <p:cNvPr id="3" name="Content Placeholder 2"/>
          <p:cNvSpPr>
            <a:spLocks noGrp="1"/>
          </p:cNvSpPr>
          <p:nvPr>
            <p:ph idx="1"/>
          </p:nvPr>
        </p:nvSpPr>
        <p:spPr>
          <a:xfrm>
            <a:off x="457200" y="1524000"/>
            <a:ext cx="8229600" cy="5181600"/>
          </a:xfrm>
        </p:spPr>
        <p:txBody>
          <a:bodyPr>
            <a:normAutofit/>
          </a:bodyPr>
          <a:lstStyle/>
          <a:p>
            <a:pPr>
              <a:buClr>
                <a:schemeClr val="accent2">
                  <a:lumMod val="50000"/>
                </a:schemeClr>
              </a:buClr>
              <a:buFont typeface="Arial" panose="020B0604020202020204" pitchFamily="34" charset="0"/>
              <a:buChar char="•"/>
            </a:pPr>
            <a:r>
              <a:rPr lang="en-US" sz="3200" dirty="0"/>
              <a:t>Connect your book trailer to your website.</a:t>
            </a:r>
          </a:p>
          <a:p>
            <a:pPr>
              <a:buClr>
                <a:schemeClr val="accent2">
                  <a:lumMod val="50000"/>
                </a:schemeClr>
              </a:buClr>
              <a:buFont typeface="Arial" panose="020B0604020202020204" pitchFamily="34" charset="0"/>
              <a:buChar char="•"/>
            </a:pPr>
            <a:r>
              <a:rPr lang="en-US" sz="3200" dirty="0"/>
              <a:t>Share a link to your video in an email to your list of contacts.</a:t>
            </a:r>
          </a:p>
          <a:p>
            <a:pPr>
              <a:buClr>
                <a:schemeClr val="accent2">
                  <a:lumMod val="50000"/>
                </a:schemeClr>
              </a:buClr>
              <a:buFont typeface="Arial" panose="020B0604020202020204" pitchFamily="34" charset="0"/>
              <a:buChar char="•"/>
            </a:pPr>
            <a:r>
              <a:rPr lang="en-US" sz="3200" dirty="0"/>
              <a:t>Upload it to YouTube and Vimeo.</a:t>
            </a:r>
          </a:p>
          <a:p>
            <a:pPr>
              <a:buClr>
                <a:schemeClr val="accent2">
                  <a:lumMod val="50000"/>
                </a:schemeClr>
              </a:buClr>
              <a:buFont typeface="Arial" panose="020B0604020202020204" pitchFamily="34" charset="0"/>
              <a:buChar char="•"/>
            </a:pPr>
            <a:r>
              <a:rPr lang="en-US" sz="3200" dirty="0"/>
              <a:t>If you have a blog, embed your book trailer in your blog.</a:t>
            </a:r>
          </a:p>
          <a:p>
            <a:pPr>
              <a:buClr>
                <a:schemeClr val="accent2">
                  <a:lumMod val="50000"/>
                </a:schemeClr>
              </a:buClr>
              <a:buFont typeface="Arial" panose="020B0604020202020204" pitchFamily="34" charset="0"/>
              <a:buChar char="•"/>
            </a:pPr>
            <a:r>
              <a:rPr lang="en-US" sz="3200" dirty="0"/>
              <a:t>If you have a street team, ask them to share your book trailer to their followers.</a:t>
            </a:r>
          </a:p>
          <a:p>
            <a:endParaRPr lang="en-US" dirty="0"/>
          </a:p>
        </p:txBody>
      </p:sp>
    </p:spTree>
    <p:extLst>
      <p:ext uri="{BB962C8B-B14F-4D97-AF65-F5344CB8AC3E}">
        <p14:creationId xmlns:p14="http://schemas.microsoft.com/office/powerpoint/2010/main" val="899961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cont’d	</a:t>
            </a:r>
          </a:p>
        </p:txBody>
      </p:sp>
      <p:sp>
        <p:nvSpPr>
          <p:cNvPr id="3" name="Content Placeholder 2"/>
          <p:cNvSpPr>
            <a:spLocks noGrp="1"/>
          </p:cNvSpPr>
          <p:nvPr>
            <p:ph idx="1"/>
          </p:nvPr>
        </p:nvSpPr>
        <p:spPr>
          <a:xfrm>
            <a:off x="457200" y="1524000"/>
            <a:ext cx="8229600" cy="5181600"/>
          </a:xfrm>
        </p:spPr>
        <p:txBody>
          <a:bodyPr>
            <a:normAutofit/>
          </a:bodyPr>
          <a:lstStyle/>
          <a:p>
            <a:pPr marL="0" indent="0">
              <a:buClr>
                <a:schemeClr val="accent2">
                  <a:lumMod val="50000"/>
                </a:schemeClr>
              </a:buClr>
              <a:buNone/>
            </a:pPr>
            <a:r>
              <a:rPr lang="en-US" sz="3200" dirty="0"/>
              <a:t>Consider using a professional for your book trailer.</a:t>
            </a:r>
          </a:p>
          <a:p>
            <a:pPr>
              <a:buClr>
                <a:schemeClr val="accent2">
                  <a:lumMod val="50000"/>
                </a:schemeClr>
              </a:buClr>
              <a:buFont typeface="Arial" panose="020B0604020202020204" pitchFamily="34" charset="0"/>
              <a:buChar char="•"/>
            </a:pPr>
            <a:r>
              <a:rPr lang="en-US" sz="3200" dirty="0"/>
              <a:t>If you only use a professional for one video per book, do it for your book trailer. </a:t>
            </a:r>
          </a:p>
          <a:p>
            <a:pPr>
              <a:buClr>
                <a:schemeClr val="accent2">
                  <a:lumMod val="50000"/>
                </a:schemeClr>
              </a:buClr>
              <a:buFont typeface="Arial" panose="020B0604020202020204" pitchFamily="34" charset="0"/>
              <a:buChar char="•"/>
            </a:pPr>
            <a:r>
              <a:rPr lang="en-US" sz="3200" dirty="0"/>
              <a:t>Author videos, etc. can be lower quality, but your book trailer can be the centerpiece of your marketing and/or branding </a:t>
            </a:r>
          </a:p>
          <a:p>
            <a:endParaRPr lang="en-US" dirty="0"/>
          </a:p>
        </p:txBody>
      </p:sp>
    </p:spTree>
    <p:extLst>
      <p:ext uri="{BB962C8B-B14F-4D97-AF65-F5344CB8AC3E}">
        <p14:creationId xmlns:p14="http://schemas.microsoft.com/office/powerpoint/2010/main" val="1364188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cont’d	</a:t>
            </a:r>
          </a:p>
        </p:txBody>
      </p:sp>
      <p:sp>
        <p:nvSpPr>
          <p:cNvPr id="3" name="Content Placeholder 2"/>
          <p:cNvSpPr>
            <a:spLocks noGrp="1"/>
          </p:cNvSpPr>
          <p:nvPr>
            <p:ph idx="1"/>
          </p:nvPr>
        </p:nvSpPr>
        <p:spPr>
          <a:xfrm>
            <a:off x="457200" y="1524000"/>
            <a:ext cx="8229600" cy="5181600"/>
          </a:xfrm>
        </p:spPr>
        <p:txBody>
          <a:bodyPr>
            <a:normAutofit fontScale="77500" lnSpcReduction="20000"/>
          </a:bodyPr>
          <a:lstStyle/>
          <a:p>
            <a:pPr marL="0" indent="0">
              <a:buClr>
                <a:schemeClr val="accent2">
                  <a:lumMod val="50000"/>
                </a:schemeClr>
              </a:buClr>
              <a:buNone/>
            </a:pPr>
            <a:r>
              <a:rPr lang="en-US" sz="3200" dirty="0"/>
              <a:t>Links to some effective book trailers of BQB/WriteLife books:</a:t>
            </a:r>
          </a:p>
          <a:p>
            <a:pPr>
              <a:buClr>
                <a:schemeClr val="accent2">
                  <a:lumMod val="50000"/>
                </a:schemeClr>
              </a:buClr>
              <a:buFont typeface="Arial" panose="020B0604020202020204" pitchFamily="34" charset="0"/>
              <a:buChar char="•"/>
            </a:pPr>
            <a:r>
              <a:rPr lang="en-US" sz="3200" dirty="0"/>
              <a:t>Bloodroot by Daniel V. Meier, Jr. – </a:t>
            </a:r>
            <a:r>
              <a:rPr lang="en-US" sz="3200" dirty="0">
                <a:hlinkClick r:id="rId2"/>
              </a:rPr>
              <a:t>https://www.dropbox.com/s/90x5mvwaud62f0k/Bloodroot.MP4?dl=0</a:t>
            </a:r>
            <a:endParaRPr lang="en-US" sz="3200" dirty="0"/>
          </a:p>
          <a:p>
            <a:pPr>
              <a:buClr>
                <a:schemeClr val="accent2">
                  <a:lumMod val="50000"/>
                </a:schemeClr>
              </a:buClr>
              <a:buFont typeface="Arial" panose="020B0604020202020204" pitchFamily="34" charset="0"/>
              <a:buChar char="•"/>
            </a:pPr>
            <a:r>
              <a:rPr lang="en-US" sz="3200" dirty="0"/>
              <a:t>The Present by Geanna Culbertson – </a:t>
            </a:r>
            <a:r>
              <a:rPr lang="en-US" sz="3200" dirty="0">
                <a:hlinkClick r:id="rId3"/>
              </a:rPr>
              <a:t>https://www.dropbox.com/s/yedttfn7xdyrybc/Tin%20Smith%27s%20Apprentice.mp4?dl=0</a:t>
            </a:r>
            <a:endParaRPr lang="en-US" sz="3200" dirty="0"/>
          </a:p>
          <a:p>
            <a:pPr>
              <a:buClr>
                <a:schemeClr val="accent2">
                  <a:lumMod val="50000"/>
                </a:schemeClr>
              </a:buClr>
              <a:buFont typeface="Arial" panose="020B0604020202020204" pitchFamily="34" charset="0"/>
              <a:buChar char="•"/>
            </a:pPr>
            <a:r>
              <a:rPr lang="en-US" sz="3200" dirty="0"/>
              <a:t>Debt Bomb by Mike Ginsberg - </a:t>
            </a:r>
            <a:r>
              <a:rPr lang="en-US" sz="3200" dirty="0">
                <a:hlinkClick r:id="rId4"/>
              </a:rPr>
              <a:t>https://www.dropbox.com/s/u7ha8fr2tf1q9v1/Debt%20Bomb.mp4?dl=0</a:t>
            </a:r>
            <a:endParaRPr lang="en-US" sz="3200" dirty="0"/>
          </a:p>
          <a:p>
            <a:pPr>
              <a:buClr>
                <a:schemeClr val="accent2">
                  <a:lumMod val="50000"/>
                </a:schemeClr>
              </a:buClr>
              <a:buFont typeface="Arial" panose="020B0604020202020204" pitchFamily="34" charset="0"/>
              <a:buChar char="•"/>
            </a:pPr>
            <a:r>
              <a:rPr lang="en-US" sz="3200" dirty="0"/>
              <a:t>A Good Spy Leaves No Trace by Anne Tazewell - </a:t>
            </a:r>
            <a:r>
              <a:rPr lang="en-US" sz="3200" dirty="0">
                <a:hlinkClick r:id="rId5"/>
              </a:rPr>
              <a:t>https://www.dropbox.com/s/2e6vpnbdl2cdh49/A%20Good%20Spy%20Leaves%20No%20Trace%20.mp4?dl=0</a:t>
            </a:r>
            <a:endParaRPr lang="en-US" sz="3200" dirty="0"/>
          </a:p>
          <a:p>
            <a:pPr>
              <a:buClr>
                <a:schemeClr val="accent2">
                  <a:lumMod val="50000"/>
                </a:schemeClr>
              </a:buClr>
              <a:buFont typeface="Arial" panose="020B0604020202020204" pitchFamily="34" charset="0"/>
              <a:buChar char="•"/>
            </a:pPr>
            <a:endParaRPr lang="en-US" sz="3200" dirty="0"/>
          </a:p>
          <a:p>
            <a:endParaRPr lang="en-US" dirty="0"/>
          </a:p>
        </p:txBody>
      </p:sp>
    </p:spTree>
    <p:extLst>
      <p:ext uri="{BB962C8B-B14F-4D97-AF65-F5344CB8AC3E}">
        <p14:creationId xmlns:p14="http://schemas.microsoft.com/office/powerpoint/2010/main" val="377229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Author Videos </a:t>
            </a:r>
          </a:p>
        </p:txBody>
      </p:sp>
      <p:sp>
        <p:nvSpPr>
          <p:cNvPr id="3" name="Content Placeholder 2"/>
          <p:cNvSpPr>
            <a:spLocks noGrp="1"/>
          </p:cNvSpPr>
          <p:nvPr>
            <p:ph idx="1"/>
          </p:nvPr>
        </p:nvSpPr>
        <p:spPr>
          <a:xfrm>
            <a:off x="457200" y="1676400"/>
            <a:ext cx="8229600" cy="5029200"/>
          </a:xfrm>
        </p:spPr>
        <p:txBody>
          <a:bodyPr>
            <a:normAutofit/>
          </a:bodyPr>
          <a:lstStyle/>
          <a:p>
            <a:pPr>
              <a:buClr>
                <a:schemeClr val="accent2">
                  <a:lumMod val="50000"/>
                </a:schemeClr>
              </a:buClr>
            </a:pPr>
            <a:r>
              <a:rPr lang="en-US" sz="3200" dirty="0"/>
              <a:t>Author videos can be done on your </a:t>
            </a:r>
            <a:r>
              <a:rPr lang="en-US" sz="3200" dirty="0" err="1"/>
              <a:t>SmartPhone</a:t>
            </a:r>
            <a:r>
              <a:rPr lang="en-US" sz="3200" dirty="0"/>
              <a:t> and don’t need to be created by a professional. </a:t>
            </a:r>
          </a:p>
          <a:p>
            <a:pPr>
              <a:buClr>
                <a:schemeClr val="accent2">
                  <a:lumMod val="50000"/>
                </a:schemeClr>
              </a:buClr>
            </a:pPr>
            <a:r>
              <a:rPr lang="en-US" sz="3200" dirty="0"/>
              <a:t>Author videos can grab readers’ attention and let you interact with them in a personal way. </a:t>
            </a:r>
          </a:p>
          <a:p>
            <a:pPr>
              <a:buClr>
                <a:schemeClr val="accent2">
                  <a:lumMod val="50000"/>
                </a:schemeClr>
              </a:buClr>
            </a:pPr>
            <a:r>
              <a:rPr lang="en-US" sz="3200" dirty="0"/>
              <a:t>They can be longer than a book trailer because you are engaging with your readers. </a:t>
            </a:r>
          </a:p>
          <a:p>
            <a:pPr marL="0" lvl="0" indent="0">
              <a:buClr>
                <a:schemeClr val="accent2">
                  <a:lumMod val="50000"/>
                </a:schemeClr>
              </a:buClr>
              <a:buNone/>
            </a:pPr>
            <a:endParaRPr lang="en-US" sz="3200" dirty="0"/>
          </a:p>
          <a:p>
            <a:endParaRPr lang="en-US" dirty="0"/>
          </a:p>
        </p:txBody>
      </p:sp>
    </p:spTree>
    <p:extLst>
      <p:ext uri="{BB962C8B-B14F-4D97-AF65-F5344CB8AC3E}">
        <p14:creationId xmlns:p14="http://schemas.microsoft.com/office/powerpoint/2010/main" val="2839519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Author Videos </a:t>
            </a:r>
          </a:p>
        </p:txBody>
      </p:sp>
      <p:sp>
        <p:nvSpPr>
          <p:cNvPr id="3" name="Content Placeholder 2"/>
          <p:cNvSpPr>
            <a:spLocks noGrp="1"/>
          </p:cNvSpPr>
          <p:nvPr>
            <p:ph idx="1"/>
          </p:nvPr>
        </p:nvSpPr>
        <p:spPr>
          <a:xfrm>
            <a:off x="457200" y="1676400"/>
            <a:ext cx="8229600" cy="5029200"/>
          </a:xfrm>
        </p:spPr>
        <p:txBody>
          <a:bodyPr>
            <a:normAutofit/>
          </a:bodyPr>
          <a:lstStyle/>
          <a:p>
            <a:pPr marL="0" indent="0">
              <a:buClr>
                <a:schemeClr val="accent2">
                  <a:lumMod val="50000"/>
                </a:schemeClr>
              </a:buClr>
              <a:buNone/>
            </a:pPr>
            <a:r>
              <a:rPr lang="en-US" sz="3200" dirty="0"/>
              <a:t>Possible options for using an author video</a:t>
            </a:r>
          </a:p>
          <a:p>
            <a:pPr>
              <a:buClr>
                <a:schemeClr val="accent2">
                  <a:lumMod val="50000"/>
                </a:schemeClr>
              </a:buClr>
            </a:pPr>
            <a:r>
              <a:rPr lang="en-US" sz="3200" dirty="0"/>
              <a:t>Answer fans’ questions</a:t>
            </a:r>
          </a:p>
          <a:p>
            <a:pPr>
              <a:buClr>
                <a:schemeClr val="accent2">
                  <a:lumMod val="50000"/>
                </a:schemeClr>
              </a:buClr>
            </a:pPr>
            <a:r>
              <a:rPr lang="en-US" sz="3200" dirty="0"/>
              <a:t>Show a sneak peek of an upcoming release </a:t>
            </a:r>
          </a:p>
          <a:p>
            <a:pPr>
              <a:buClr>
                <a:schemeClr val="accent2">
                  <a:lumMod val="50000"/>
                </a:schemeClr>
              </a:buClr>
            </a:pPr>
            <a:r>
              <a:rPr lang="en-US" sz="3200" dirty="0"/>
              <a:t>Reveal the title of an upcoming release</a:t>
            </a:r>
          </a:p>
          <a:p>
            <a:pPr>
              <a:buClr>
                <a:schemeClr val="accent2">
                  <a:lumMod val="50000"/>
                </a:schemeClr>
              </a:buClr>
            </a:pPr>
            <a:r>
              <a:rPr lang="en-US" sz="3200" dirty="0"/>
              <a:t>Reveal the cover of a new book </a:t>
            </a:r>
          </a:p>
          <a:p>
            <a:pPr>
              <a:buClr>
                <a:schemeClr val="accent2">
                  <a:lumMod val="50000"/>
                </a:schemeClr>
              </a:buClr>
            </a:pPr>
            <a:r>
              <a:rPr lang="en-US" sz="3200" dirty="0"/>
              <a:t>Announce a book’s release </a:t>
            </a:r>
          </a:p>
          <a:p>
            <a:pPr>
              <a:buClr>
                <a:schemeClr val="accent2">
                  <a:lumMod val="50000"/>
                </a:schemeClr>
              </a:buClr>
            </a:pPr>
            <a:r>
              <a:rPr lang="en-US" sz="3200" dirty="0"/>
              <a:t>Introduce new characters</a:t>
            </a:r>
          </a:p>
          <a:p>
            <a:pPr marL="0" indent="0">
              <a:buClr>
                <a:schemeClr val="accent2">
                  <a:lumMod val="50000"/>
                </a:schemeClr>
              </a:buClr>
              <a:buNone/>
            </a:pPr>
            <a:endParaRPr lang="en-US" sz="3200" dirty="0"/>
          </a:p>
          <a:p>
            <a:pPr marL="0" lvl="0" indent="0">
              <a:buClr>
                <a:schemeClr val="accent2">
                  <a:lumMod val="50000"/>
                </a:schemeClr>
              </a:buClr>
              <a:buNone/>
            </a:pPr>
            <a:endParaRPr lang="en-US" sz="3200" dirty="0"/>
          </a:p>
          <a:p>
            <a:endParaRPr lang="en-US" dirty="0"/>
          </a:p>
        </p:txBody>
      </p:sp>
    </p:spTree>
    <p:extLst>
      <p:ext uri="{BB962C8B-B14F-4D97-AF65-F5344CB8AC3E}">
        <p14:creationId xmlns:p14="http://schemas.microsoft.com/office/powerpoint/2010/main" val="2607012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Author Videos </a:t>
            </a:r>
          </a:p>
        </p:txBody>
      </p:sp>
      <p:sp>
        <p:nvSpPr>
          <p:cNvPr id="3" name="Content Placeholder 2"/>
          <p:cNvSpPr>
            <a:spLocks noGrp="1"/>
          </p:cNvSpPr>
          <p:nvPr>
            <p:ph idx="1"/>
          </p:nvPr>
        </p:nvSpPr>
        <p:spPr>
          <a:xfrm>
            <a:off x="457200" y="1676400"/>
            <a:ext cx="8229600" cy="5029200"/>
          </a:xfrm>
        </p:spPr>
        <p:txBody>
          <a:bodyPr>
            <a:normAutofit/>
          </a:bodyPr>
          <a:lstStyle/>
          <a:p>
            <a:pPr marL="0" indent="0">
              <a:buClr>
                <a:schemeClr val="accent2">
                  <a:lumMod val="50000"/>
                </a:schemeClr>
              </a:buClr>
              <a:buNone/>
            </a:pPr>
            <a:r>
              <a:rPr lang="en-US" sz="3200" dirty="0"/>
              <a:t>Possible options for using an author video</a:t>
            </a:r>
          </a:p>
          <a:p>
            <a:pPr>
              <a:buClr>
                <a:schemeClr val="accent2">
                  <a:lumMod val="50000"/>
                </a:schemeClr>
              </a:buClr>
            </a:pPr>
            <a:r>
              <a:rPr lang="en-US" sz="3200" dirty="0"/>
              <a:t>Reveal contest or giveaway prizes</a:t>
            </a:r>
          </a:p>
          <a:p>
            <a:pPr>
              <a:buClr>
                <a:schemeClr val="accent2">
                  <a:lumMod val="50000"/>
                </a:schemeClr>
              </a:buClr>
            </a:pPr>
            <a:r>
              <a:rPr lang="en-US" sz="3200" dirty="0"/>
              <a:t>Create a tutorial </a:t>
            </a:r>
          </a:p>
          <a:p>
            <a:pPr>
              <a:buClr>
                <a:schemeClr val="accent2">
                  <a:lumMod val="50000"/>
                </a:schemeClr>
              </a:buClr>
            </a:pPr>
            <a:r>
              <a:rPr lang="en-US" sz="3200" dirty="0"/>
              <a:t>Provide DIY tips </a:t>
            </a:r>
          </a:p>
          <a:p>
            <a:pPr>
              <a:buClr>
                <a:schemeClr val="accent2">
                  <a:lumMod val="50000"/>
                </a:schemeClr>
              </a:buClr>
            </a:pPr>
            <a:r>
              <a:rPr lang="en-US" sz="3200" dirty="0"/>
              <a:t>Use humor</a:t>
            </a:r>
          </a:p>
          <a:p>
            <a:pPr>
              <a:buClr>
                <a:schemeClr val="accent2">
                  <a:lumMod val="50000"/>
                </a:schemeClr>
              </a:buClr>
            </a:pPr>
            <a:r>
              <a:rPr lang="en-US" sz="3200" dirty="0"/>
              <a:t>Join with other authors</a:t>
            </a:r>
          </a:p>
          <a:p>
            <a:pPr>
              <a:buClr>
                <a:schemeClr val="accent2">
                  <a:lumMod val="50000"/>
                </a:schemeClr>
              </a:buClr>
            </a:pPr>
            <a:r>
              <a:rPr lang="en-US" sz="3200" dirty="0"/>
              <a:t>Reveal the inspiration for a book </a:t>
            </a:r>
          </a:p>
          <a:p>
            <a:pPr>
              <a:buClr>
                <a:schemeClr val="accent2">
                  <a:lumMod val="50000"/>
                </a:schemeClr>
              </a:buClr>
            </a:pPr>
            <a:endParaRPr lang="en-US" sz="3200" dirty="0"/>
          </a:p>
          <a:p>
            <a:pPr>
              <a:buClr>
                <a:schemeClr val="accent2">
                  <a:lumMod val="50000"/>
                </a:schemeClr>
              </a:buClr>
            </a:pPr>
            <a:endParaRPr lang="en-US" sz="3200" dirty="0"/>
          </a:p>
          <a:p>
            <a:pPr marL="0" indent="0">
              <a:buClr>
                <a:schemeClr val="accent2">
                  <a:lumMod val="50000"/>
                </a:schemeClr>
              </a:buClr>
              <a:buNone/>
            </a:pPr>
            <a:endParaRPr lang="en-US" sz="3200" dirty="0"/>
          </a:p>
          <a:p>
            <a:pPr marL="0" lvl="0" indent="0">
              <a:buClr>
                <a:schemeClr val="accent2">
                  <a:lumMod val="50000"/>
                </a:schemeClr>
              </a:buClr>
              <a:buNone/>
            </a:pPr>
            <a:endParaRPr lang="en-US" sz="3200" dirty="0"/>
          </a:p>
          <a:p>
            <a:endParaRPr lang="en-US" dirty="0"/>
          </a:p>
        </p:txBody>
      </p:sp>
    </p:spTree>
    <p:extLst>
      <p:ext uri="{BB962C8B-B14F-4D97-AF65-F5344CB8AC3E}">
        <p14:creationId xmlns:p14="http://schemas.microsoft.com/office/powerpoint/2010/main" val="4252797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Author Videos </a:t>
            </a:r>
          </a:p>
        </p:txBody>
      </p:sp>
      <p:sp>
        <p:nvSpPr>
          <p:cNvPr id="3" name="Content Placeholder 2"/>
          <p:cNvSpPr>
            <a:spLocks noGrp="1"/>
          </p:cNvSpPr>
          <p:nvPr>
            <p:ph idx="1"/>
          </p:nvPr>
        </p:nvSpPr>
        <p:spPr>
          <a:xfrm>
            <a:off x="457200" y="1676400"/>
            <a:ext cx="8229600" cy="5029200"/>
          </a:xfrm>
        </p:spPr>
        <p:txBody>
          <a:bodyPr>
            <a:normAutofit/>
          </a:bodyPr>
          <a:lstStyle/>
          <a:p>
            <a:pPr marL="0" indent="0">
              <a:buClr>
                <a:schemeClr val="accent2">
                  <a:lumMod val="50000"/>
                </a:schemeClr>
              </a:buClr>
              <a:buNone/>
            </a:pPr>
            <a:r>
              <a:rPr lang="en-US" sz="3200" dirty="0"/>
              <a:t>Possible options for using an author video</a:t>
            </a:r>
          </a:p>
          <a:p>
            <a:pPr>
              <a:buClr>
                <a:schemeClr val="accent2">
                  <a:lumMod val="50000"/>
                </a:schemeClr>
              </a:buClr>
            </a:pPr>
            <a:r>
              <a:rPr lang="en-US" sz="3200" dirty="0"/>
              <a:t>Provide a writing progress update</a:t>
            </a:r>
          </a:p>
          <a:p>
            <a:pPr>
              <a:buClr>
                <a:schemeClr val="accent2">
                  <a:lumMod val="50000"/>
                </a:schemeClr>
              </a:buClr>
            </a:pPr>
            <a:r>
              <a:rPr lang="en-US" sz="3200" dirty="0"/>
              <a:t>Post a book unboxing video (Lindsey)</a:t>
            </a:r>
          </a:p>
          <a:p>
            <a:pPr>
              <a:buClr>
                <a:schemeClr val="accent2">
                  <a:lumMod val="50000"/>
                </a:schemeClr>
              </a:buClr>
            </a:pPr>
            <a:r>
              <a:rPr lang="en-US" sz="3200" dirty="0"/>
              <a:t>Share writing tips</a:t>
            </a:r>
          </a:p>
          <a:p>
            <a:pPr>
              <a:buClr>
                <a:schemeClr val="accent2">
                  <a:lumMod val="50000"/>
                </a:schemeClr>
              </a:buClr>
            </a:pPr>
            <a:r>
              <a:rPr lang="en-US" sz="3200" dirty="0"/>
              <a:t>Recommend or review other books (our author collaborative could do that)</a:t>
            </a:r>
          </a:p>
          <a:p>
            <a:pPr>
              <a:buClr>
                <a:schemeClr val="accent2">
                  <a:lumMod val="50000"/>
                </a:schemeClr>
              </a:buClr>
            </a:pPr>
            <a:r>
              <a:rPr lang="en-US" sz="3200" dirty="0"/>
              <a:t>Provide a glimpse into your work space </a:t>
            </a:r>
          </a:p>
          <a:p>
            <a:pPr>
              <a:buClr>
                <a:schemeClr val="accent2">
                  <a:lumMod val="50000"/>
                </a:schemeClr>
              </a:buClr>
            </a:pPr>
            <a:endParaRPr lang="en-US" sz="3200" dirty="0"/>
          </a:p>
          <a:p>
            <a:pPr>
              <a:buClr>
                <a:schemeClr val="accent2">
                  <a:lumMod val="50000"/>
                </a:schemeClr>
              </a:buClr>
            </a:pPr>
            <a:endParaRPr lang="en-US" sz="3200" dirty="0"/>
          </a:p>
          <a:p>
            <a:pPr>
              <a:buClr>
                <a:schemeClr val="accent2">
                  <a:lumMod val="50000"/>
                </a:schemeClr>
              </a:buClr>
            </a:pPr>
            <a:endParaRPr lang="en-US" sz="3200" dirty="0"/>
          </a:p>
          <a:p>
            <a:pPr marL="0" indent="0">
              <a:buClr>
                <a:schemeClr val="accent2">
                  <a:lumMod val="50000"/>
                </a:schemeClr>
              </a:buClr>
              <a:buNone/>
            </a:pPr>
            <a:endParaRPr lang="en-US" sz="3200" dirty="0"/>
          </a:p>
          <a:p>
            <a:pPr marL="0" lvl="0" indent="0">
              <a:buClr>
                <a:schemeClr val="accent2">
                  <a:lumMod val="50000"/>
                </a:schemeClr>
              </a:buClr>
              <a:buNone/>
            </a:pPr>
            <a:endParaRPr lang="en-US" sz="3200" dirty="0"/>
          </a:p>
          <a:p>
            <a:endParaRPr lang="en-US" dirty="0"/>
          </a:p>
        </p:txBody>
      </p:sp>
    </p:spTree>
    <p:extLst>
      <p:ext uri="{BB962C8B-B14F-4D97-AF65-F5344CB8AC3E}">
        <p14:creationId xmlns:p14="http://schemas.microsoft.com/office/powerpoint/2010/main" val="4097290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Author Videos </a:t>
            </a:r>
          </a:p>
        </p:txBody>
      </p:sp>
      <p:sp>
        <p:nvSpPr>
          <p:cNvPr id="3" name="Content Placeholder 2"/>
          <p:cNvSpPr>
            <a:spLocks noGrp="1"/>
          </p:cNvSpPr>
          <p:nvPr>
            <p:ph idx="1"/>
          </p:nvPr>
        </p:nvSpPr>
        <p:spPr>
          <a:xfrm>
            <a:off x="457200" y="1676400"/>
            <a:ext cx="8229600" cy="5029200"/>
          </a:xfrm>
        </p:spPr>
        <p:txBody>
          <a:bodyPr>
            <a:normAutofit/>
          </a:bodyPr>
          <a:lstStyle/>
          <a:p>
            <a:pPr marL="0" indent="0">
              <a:buClr>
                <a:schemeClr val="accent2">
                  <a:lumMod val="50000"/>
                </a:schemeClr>
              </a:buClr>
              <a:buNone/>
            </a:pPr>
            <a:r>
              <a:rPr lang="en-US" sz="3200" dirty="0"/>
              <a:t>Possible options for using an author video</a:t>
            </a:r>
          </a:p>
          <a:p>
            <a:pPr>
              <a:buClr>
                <a:schemeClr val="accent2">
                  <a:lumMod val="50000"/>
                </a:schemeClr>
              </a:buClr>
            </a:pPr>
            <a:r>
              <a:rPr lang="en-US" sz="3200" dirty="0"/>
              <a:t>Introduce readers to your pets </a:t>
            </a:r>
          </a:p>
          <a:p>
            <a:pPr>
              <a:buClr>
                <a:schemeClr val="accent2">
                  <a:lumMod val="50000"/>
                </a:schemeClr>
              </a:buClr>
            </a:pPr>
            <a:r>
              <a:rPr lang="en-US" sz="3200" dirty="0"/>
              <a:t>Steam a live book signing event</a:t>
            </a:r>
          </a:p>
          <a:p>
            <a:pPr>
              <a:buClr>
                <a:schemeClr val="accent2">
                  <a:lumMod val="50000"/>
                </a:schemeClr>
              </a:buClr>
            </a:pPr>
            <a:r>
              <a:rPr lang="en-US" sz="3200" dirty="0"/>
              <a:t>Read from your book </a:t>
            </a:r>
          </a:p>
          <a:p>
            <a:pPr>
              <a:buClr>
                <a:schemeClr val="accent2">
                  <a:lumMod val="50000"/>
                </a:schemeClr>
              </a:buClr>
            </a:pPr>
            <a:r>
              <a:rPr lang="en-US" sz="3200" dirty="0"/>
              <a:t>Interview yourself (prepare a few questions and then ask a friend to interview you on camera) </a:t>
            </a:r>
          </a:p>
          <a:p>
            <a:pPr>
              <a:buClr>
                <a:schemeClr val="accent2">
                  <a:lumMod val="50000"/>
                </a:schemeClr>
              </a:buClr>
            </a:pPr>
            <a:endParaRPr lang="en-US" sz="3200" dirty="0"/>
          </a:p>
          <a:p>
            <a:pPr>
              <a:buClr>
                <a:schemeClr val="accent2">
                  <a:lumMod val="50000"/>
                </a:schemeClr>
              </a:buClr>
            </a:pPr>
            <a:endParaRPr lang="en-US" sz="3200" dirty="0"/>
          </a:p>
          <a:p>
            <a:pPr>
              <a:buClr>
                <a:schemeClr val="accent2">
                  <a:lumMod val="50000"/>
                </a:schemeClr>
              </a:buClr>
            </a:pPr>
            <a:endParaRPr lang="en-US" sz="3200" dirty="0"/>
          </a:p>
          <a:p>
            <a:pPr marL="0" indent="0">
              <a:buClr>
                <a:schemeClr val="accent2">
                  <a:lumMod val="50000"/>
                </a:schemeClr>
              </a:buClr>
              <a:buNone/>
            </a:pPr>
            <a:endParaRPr lang="en-US" sz="3200" dirty="0"/>
          </a:p>
          <a:p>
            <a:pPr marL="0" lvl="0" indent="0">
              <a:buClr>
                <a:schemeClr val="accent2">
                  <a:lumMod val="50000"/>
                </a:schemeClr>
              </a:buClr>
              <a:buNone/>
            </a:pPr>
            <a:endParaRPr lang="en-US" sz="3200" dirty="0"/>
          </a:p>
          <a:p>
            <a:endParaRPr lang="en-US" dirty="0"/>
          </a:p>
        </p:txBody>
      </p:sp>
    </p:spTree>
    <p:extLst>
      <p:ext uri="{BB962C8B-B14F-4D97-AF65-F5344CB8AC3E}">
        <p14:creationId xmlns:p14="http://schemas.microsoft.com/office/powerpoint/2010/main" val="2857121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Overview	</a:t>
            </a:r>
          </a:p>
        </p:txBody>
      </p:sp>
      <p:sp>
        <p:nvSpPr>
          <p:cNvPr id="3" name="Content Placeholder 2"/>
          <p:cNvSpPr>
            <a:spLocks noGrp="1"/>
          </p:cNvSpPr>
          <p:nvPr>
            <p:ph idx="1"/>
          </p:nvPr>
        </p:nvSpPr>
        <p:spPr>
          <a:xfrm>
            <a:off x="457200" y="1676400"/>
            <a:ext cx="8229600" cy="5029200"/>
          </a:xfrm>
        </p:spPr>
        <p:txBody>
          <a:bodyPr>
            <a:normAutofit fontScale="40000" lnSpcReduction="20000"/>
          </a:bodyPr>
          <a:lstStyle/>
          <a:p>
            <a:pPr marL="393192" lvl="1" indent="0">
              <a:buClr>
                <a:schemeClr val="accent2">
                  <a:lumMod val="50000"/>
                </a:schemeClr>
              </a:buClr>
              <a:buNone/>
            </a:pPr>
            <a:r>
              <a:rPr lang="en-US" sz="7000" dirty="0">
                <a:latin typeface="+mj-lt"/>
              </a:rPr>
              <a:t>Videos can be a strong component of your marketing plan because:</a:t>
            </a:r>
          </a:p>
          <a:p>
            <a:pPr lvl="1">
              <a:buClr>
                <a:schemeClr val="accent2">
                  <a:lumMod val="50000"/>
                </a:schemeClr>
              </a:buClr>
            </a:pPr>
            <a:r>
              <a:rPr lang="en-US" sz="7000" dirty="0">
                <a:latin typeface="+mj-lt"/>
              </a:rPr>
              <a:t>They allow you to forge an emotional connection with your audience.</a:t>
            </a:r>
          </a:p>
          <a:p>
            <a:pPr lvl="1">
              <a:buClr>
                <a:schemeClr val="accent2">
                  <a:lumMod val="50000"/>
                </a:schemeClr>
              </a:buClr>
            </a:pPr>
            <a:r>
              <a:rPr lang="en-US" sz="7000" dirty="0">
                <a:latin typeface="+mj-lt"/>
              </a:rPr>
              <a:t>Readers are more likely to buy your book if they have a connection with you. </a:t>
            </a:r>
          </a:p>
          <a:p>
            <a:pPr lvl="1">
              <a:buClr>
                <a:schemeClr val="accent2">
                  <a:lumMod val="50000"/>
                </a:schemeClr>
              </a:buClr>
            </a:pPr>
            <a:r>
              <a:rPr lang="en-US" sz="7000" dirty="0">
                <a:latin typeface="+mj-lt"/>
              </a:rPr>
              <a:t>People love watching videos.</a:t>
            </a:r>
          </a:p>
          <a:p>
            <a:pPr lvl="1">
              <a:buClr>
                <a:schemeClr val="accent2">
                  <a:lumMod val="50000"/>
                </a:schemeClr>
              </a:buClr>
            </a:pPr>
            <a:r>
              <a:rPr lang="en-US" sz="7000" dirty="0">
                <a:latin typeface="+mj-lt"/>
              </a:rPr>
              <a:t>Videos are easy to consume and they are multisensory.</a:t>
            </a:r>
          </a:p>
          <a:p>
            <a:pPr lvl="1">
              <a:buClr>
                <a:schemeClr val="accent2">
                  <a:lumMod val="50000"/>
                </a:schemeClr>
              </a:buClr>
            </a:pPr>
            <a:r>
              <a:rPr lang="en-US" sz="7000" dirty="0">
                <a:latin typeface="+mj-lt"/>
              </a:rPr>
              <a:t>You can create “behind the scenes” views of your life for your audience</a:t>
            </a:r>
            <a:endParaRPr lang="en-US" sz="1600" dirty="0"/>
          </a:p>
          <a:p>
            <a:pPr marL="393192" lvl="1" indent="0">
              <a:buClr>
                <a:schemeClr val="accent2">
                  <a:lumMod val="50000"/>
                </a:schemeClr>
              </a:buClr>
              <a:buNone/>
            </a:pPr>
            <a:endParaRPr lang="en-US" sz="1600" dirty="0"/>
          </a:p>
          <a:p>
            <a:pPr lvl="1">
              <a:buClr>
                <a:schemeClr val="accent2">
                  <a:lumMod val="50000"/>
                </a:schemeClr>
              </a:buClr>
              <a:buFont typeface="Wingdings" panose="05000000000000000000" pitchFamily="2" charset="2"/>
              <a:buChar char="§"/>
            </a:pPr>
            <a:endParaRPr lang="en-US" sz="1800" dirty="0"/>
          </a:p>
          <a:p>
            <a:pPr marL="667512" lvl="2" indent="0">
              <a:buClr>
                <a:schemeClr val="accent2">
                  <a:lumMod val="50000"/>
                </a:schemeClr>
              </a:buClr>
              <a:buNone/>
            </a:pPr>
            <a:endParaRPr lang="en-US" sz="1800" dirty="0"/>
          </a:p>
          <a:p>
            <a:pPr lvl="2">
              <a:buClr>
                <a:schemeClr val="accent2">
                  <a:lumMod val="50000"/>
                </a:schemeClr>
              </a:buClr>
              <a:buFont typeface="Courier New" panose="02070309020205020404" pitchFamily="49" charset="0"/>
              <a:buChar char="o"/>
            </a:pPr>
            <a:endParaRPr lang="en-US" sz="1800" dirty="0"/>
          </a:p>
          <a:p>
            <a:pPr marL="0" lvl="0" indent="0">
              <a:buClr>
                <a:schemeClr val="accent2">
                  <a:lumMod val="50000"/>
                </a:schemeClr>
              </a:buClr>
              <a:buNone/>
            </a:pPr>
            <a:r>
              <a:rPr lang="en-US" sz="4000" dirty="0"/>
              <a:t> </a:t>
            </a:r>
          </a:p>
          <a:p>
            <a:pPr lvl="0">
              <a:buClr>
                <a:schemeClr val="accent2">
                  <a:lumMod val="50000"/>
                </a:schemeClr>
              </a:buClr>
              <a:buFont typeface="Arial" pitchFamily="34" charset="0"/>
              <a:buChar char="•"/>
            </a:pPr>
            <a:endParaRPr lang="en-US" sz="4000" dirty="0"/>
          </a:p>
          <a:p>
            <a:endParaRPr lang="en-US" dirty="0"/>
          </a:p>
        </p:txBody>
      </p:sp>
    </p:spTree>
    <p:extLst>
      <p:ext uri="{BB962C8B-B14F-4D97-AF65-F5344CB8AC3E}">
        <p14:creationId xmlns:p14="http://schemas.microsoft.com/office/powerpoint/2010/main" val="4107187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Sharing Your Author Videos 	</a:t>
            </a:r>
          </a:p>
        </p:txBody>
      </p:sp>
      <p:sp>
        <p:nvSpPr>
          <p:cNvPr id="3" name="Content Placeholder 2"/>
          <p:cNvSpPr>
            <a:spLocks noGrp="1"/>
          </p:cNvSpPr>
          <p:nvPr>
            <p:ph idx="1"/>
          </p:nvPr>
        </p:nvSpPr>
        <p:spPr>
          <a:xfrm>
            <a:off x="457200" y="1524000"/>
            <a:ext cx="8229600" cy="5181600"/>
          </a:xfrm>
        </p:spPr>
        <p:txBody>
          <a:bodyPr>
            <a:normAutofit lnSpcReduction="10000"/>
          </a:bodyPr>
          <a:lstStyle/>
          <a:p>
            <a:pPr>
              <a:buClr>
                <a:schemeClr val="accent2">
                  <a:lumMod val="50000"/>
                </a:schemeClr>
              </a:buClr>
              <a:buFont typeface="Arial" panose="020B0604020202020204" pitchFamily="34" charset="0"/>
              <a:buChar char="•"/>
            </a:pPr>
            <a:r>
              <a:rPr lang="en-US" sz="3200" dirty="0"/>
              <a:t>Share your author videos through your social media accounts (If BQB/WriteLife follow you, we’ll share them as well).</a:t>
            </a:r>
          </a:p>
          <a:p>
            <a:pPr>
              <a:buClr>
                <a:schemeClr val="accent2">
                  <a:lumMod val="50000"/>
                </a:schemeClr>
              </a:buClr>
              <a:buFont typeface="Arial" panose="020B0604020202020204" pitchFamily="34" charset="0"/>
              <a:buChar char="•"/>
            </a:pPr>
            <a:r>
              <a:rPr lang="en-US" sz="3200" dirty="0"/>
              <a:t>Post consistently. Magic doesn’t happen with just one video. Build an audience.</a:t>
            </a:r>
          </a:p>
          <a:p>
            <a:pPr>
              <a:buClr>
                <a:schemeClr val="accent2">
                  <a:lumMod val="50000"/>
                </a:schemeClr>
              </a:buClr>
              <a:buFont typeface="Arial" panose="020B0604020202020204" pitchFamily="34" charset="0"/>
              <a:buChar char="•"/>
            </a:pPr>
            <a:r>
              <a:rPr lang="en-US" sz="3200" dirty="0"/>
              <a:t>Facebook videos play automatically. Use compelling video to capture your audience in the first seconds. </a:t>
            </a:r>
          </a:p>
          <a:p>
            <a:pPr>
              <a:buClr>
                <a:schemeClr val="accent2">
                  <a:lumMod val="50000"/>
                </a:schemeClr>
              </a:buClr>
              <a:buFont typeface="Arial" panose="020B0604020202020204" pitchFamily="34" charset="0"/>
              <a:buChar char="•"/>
            </a:pPr>
            <a:r>
              <a:rPr lang="en-US" sz="3200" dirty="0"/>
              <a:t>Share videos on Instagram stories as well as on your feed. (Available only for 24 hours).</a:t>
            </a:r>
          </a:p>
          <a:p>
            <a:endParaRPr lang="en-US" dirty="0"/>
          </a:p>
        </p:txBody>
      </p:sp>
    </p:spTree>
    <p:extLst>
      <p:ext uri="{BB962C8B-B14F-4D97-AF65-F5344CB8AC3E}">
        <p14:creationId xmlns:p14="http://schemas.microsoft.com/office/powerpoint/2010/main" val="2940824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Sharing Your Author Videos 	</a:t>
            </a:r>
          </a:p>
        </p:txBody>
      </p:sp>
      <p:sp>
        <p:nvSpPr>
          <p:cNvPr id="3" name="Content Placeholder 2"/>
          <p:cNvSpPr>
            <a:spLocks noGrp="1"/>
          </p:cNvSpPr>
          <p:nvPr>
            <p:ph idx="1"/>
          </p:nvPr>
        </p:nvSpPr>
        <p:spPr>
          <a:xfrm>
            <a:off x="457200" y="1524000"/>
            <a:ext cx="8229600" cy="5181600"/>
          </a:xfrm>
        </p:spPr>
        <p:txBody>
          <a:bodyPr>
            <a:normAutofit/>
          </a:bodyPr>
          <a:lstStyle/>
          <a:p>
            <a:pPr>
              <a:buClr>
                <a:schemeClr val="accent2">
                  <a:lumMod val="50000"/>
                </a:schemeClr>
              </a:buClr>
              <a:buFont typeface="Arial" panose="020B0604020202020204" pitchFamily="34" charset="0"/>
              <a:buChar char="•"/>
            </a:pPr>
            <a:r>
              <a:rPr lang="en-US" sz="3200" dirty="0"/>
              <a:t>Create a YouTube account and have your author videos on it. </a:t>
            </a:r>
          </a:p>
          <a:p>
            <a:pPr>
              <a:buClr>
                <a:schemeClr val="accent2">
                  <a:lumMod val="50000"/>
                </a:schemeClr>
              </a:buClr>
              <a:buFont typeface="Arial" panose="020B0604020202020204" pitchFamily="34" charset="0"/>
              <a:buChar char="•"/>
            </a:pPr>
            <a:r>
              <a:rPr lang="en-US" sz="3200" dirty="0"/>
              <a:t>Connect some of your author videos to your Amazon author profile. </a:t>
            </a:r>
          </a:p>
          <a:p>
            <a:pPr>
              <a:buClr>
                <a:schemeClr val="accent2">
                  <a:lumMod val="50000"/>
                </a:schemeClr>
              </a:buClr>
              <a:buFont typeface="Arial" panose="020B0604020202020204" pitchFamily="34" charset="0"/>
              <a:buChar char="•"/>
            </a:pPr>
            <a:r>
              <a:rPr lang="en-US" sz="3200" dirty="0"/>
              <a:t>Have a page on your website for your author videos.</a:t>
            </a:r>
          </a:p>
          <a:p>
            <a:pPr>
              <a:buClr>
                <a:schemeClr val="accent2">
                  <a:lumMod val="50000"/>
                </a:schemeClr>
              </a:buClr>
              <a:buFont typeface="Arial" panose="020B0604020202020204" pitchFamily="34" charset="0"/>
              <a:buChar char="•"/>
            </a:pPr>
            <a:r>
              <a:rPr lang="en-US" sz="3200" dirty="0"/>
              <a:t>Get your author videos to your street team to share. </a:t>
            </a:r>
          </a:p>
          <a:p>
            <a:pPr>
              <a:buClr>
                <a:schemeClr val="accent2">
                  <a:lumMod val="50000"/>
                </a:schemeClr>
              </a:buClr>
              <a:buFont typeface="Arial" panose="020B0604020202020204" pitchFamily="34" charset="0"/>
              <a:buChar char="•"/>
            </a:pPr>
            <a:endParaRPr lang="en-US" sz="3200" dirty="0"/>
          </a:p>
          <a:p>
            <a:endParaRPr lang="en-US" dirty="0"/>
          </a:p>
        </p:txBody>
      </p:sp>
    </p:spTree>
    <p:extLst>
      <p:ext uri="{BB962C8B-B14F-4D97-AF65-F5344CB8AC3E}">
        <p14:creationId xmlns:p14="http://schemas.microsoft.com/office/powerpoint/2010/main" val="1659452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Author Videos </a:t>
            </a:r>
          </a:p>
        </p:txBody>
      </p:sp>
      <p:sp>
        <p:nvSpPr>
          <p:cNvPr id="3" name="Content Placeholder 2"/>
          <p:cNvSpPr>
            <a:spLocks noGrp="1"/>
          </p:cNvSpPr>
          <p:nvPr>
            <p:ph idx="1"/>
          </p:nvPr>
        </p:nvSpPr>
        <p:spPr>
          <a:xfrm>
            <a:off x="457200" y="1676400"/>
            <a:ext cx="8229600" cy="5029200"/>
          </a:xfrm>
        </p:spPr>
        <p:txBody>
          <a:bodyPr>
            <a:normAutofit fontScale="85000" lnSpcReduction="20000"/>
          </a:bodyPr>
          <a:lstStyle/>
          <a:p>
            <a:pPr marL="0" indent="0">
              <a:buClr>
                <a:schemeClr val="accent2">
                  <a:lumMod val="50000"/>
                </a:schemeClr>
              </a:buClr>
              <a:buNone/>
            </a:pPr>
            <a:r>
              <a:rPr lang="en-US" sz="3200" dirty="0"/>
              <a:t>Samples of BQB/WriteLife Author videos:</a:t>
            </a:r>
          </a:p>
          <a:p>
            <a:pPr>
              <a:buClr>
                <a:schemeClr val="accent2">
                  <a:lumMod val="50000"/>
                </a:schemeClr>
              </a:buClr>
              <a:buFont typeface="Arial" panose="020B0604020202020204" pitchFamily="34" charset="0"/>
              <a:buChar char="•"/>
            </a:pPr>
            <a:r>
              <a:rPr lang="en-US" sz="3200" dirty="0"/>
              <a:t>Be Your Own Medical Intuitive by Tina Zion </a:t>
            </a:r>
            <a:r>
              <a:rPr lang="en-US" sz="3200" dirty="0">
                <a:hlinkClick r:id="rId2"/>
              </a:rPr>
              <a:t>https://www.dropbox.com/s/vcan2wi9fdhn421/Be%20Your%20Own%20Medical%20Intuitive.mp4?dl=0</a:t>
            </a:r>
            <a:endParaRPr lang="en-US" sz="3200" dirty="0"/>
          </a:p>
          <a:p>
            <a:pPr>
              <a:buClr>
                <a:schemeClr val="accent2">
                  <a:lumMod val="50000"/>
                </a:schemeClr>
              </a:buClr>
              <a:buFont typeface="Arial" panose="020B0604020202020204" pitchFamily="34" charset="0"/>
              <a:buChar char="•"/>
            </a:pPr>
            <a:r>
              <a:rPr lang="en-US" sz="3200" dirty="0"/>
              <a:t>The Hitchhike by Mark Paul Smith - </a:t>
            </a:r>
            <a:r>
              <a:rPr lang="en-US" sz="3200" dirty="0">
                <a:hlinkClick r:id="rId3"/>
              </a:rPr>
              <a:t>https://www.dropbox.com/s/3zq9x9eaa3j21h6/Mark%20Paul%20Smith%20-%20The%20Hitchhike.mp4?dl=0</a:t>
            </a:r>
            <a:endParaRPr lang="en-US" sz="3200" dirty="0"/>
          </a:p>
          <a:p>
            <a:pPr>
              <a:buClr>
                <a:schemeClr val="accent2">
                  <a:lumMod val="50000"/>
                </a:schemeClr>
              </a:buClr>
              <a:buFont typeface="Arial" panose="020B0604020202020204" pitchFamily="34" charset="0"/>
              <a:buChar char="•"/>
            </a:pPr>
            <a:r>
              <a:rPr lang="en-US" sz="3200" dirty="0"/>
              <a:t>Surviving Hiroshima by Anthony Drago and Douglas Wellman - </a:t>
            </a:r>
            <a:r>
              <a:rPr lang="en-US" sz="3200" dirty="0">
                <a:hlinkClick r:id="rId4"/>
              </a:rPr>
              <a:t>https://www.dropbox.com/s/i4a2yxj1m95g1nt/Surviving%20Hiroshima%20-%20Anthony%20Drago%20and%20Douglass%20Wellman.mp4?dl=0</a:t>
            </a:r>
            <a:endParaRPr lang="en-US" sz="3200" dirty="0"/>
          </a:p>
          <a:p>
            <a:pPr>
              <a:buClr>
                <a:schemeClr val="accent2">
                  <a:lumMod val="50000"/>
                </a:schemeClr>
              </a:buClr>
              <a:buFont typeface="Arial" panose="020B0604020202020204" pitchFamily="34" charset="0"/>
              <a:buChar char="•"/>
            </a:pPr>
            <a:endParaRPr lang="en-US" sz="3200" dirty="0"/>
          </a:p>
          <a:p>
            <a:pPr>
              <a:buClr>
                <a:schemeClr val="accent2">
                  <a:lumMod val="50000"/>
                </a:schemeClr>
              </a:buClr>
              <a:buFont typeface="Arial" panose="020B0604020202020204" pitchFamily="34" charset="0"/>
              <a:buChar char="•"/>
            </a:pPr>
            <a:endParaRPr lang="en-US" sz="3200" dirty="0"/>
          </a:p>
          <a:p>
            <a:pPr>
              <a:buClr>
                <a:schemeClr val="accent2">
                  <a:lumMod val="50000"/>
                </a:schemeClr>
              </a:buClr>
              <a:buFont typeface="Arial" panose="020B0604020202020204" pitchFamily="34" charset="0"/>
              <a:buChar char="•"/>
            </a:pPr>
            <a:endParaRPr lang="en-US" sz="3200" dirty="0"/>
          </a:p>
          <a:p>
            <a:pPr>
              <a:buClr>
                <a:schemeClr val="accent2">
                  <a:lumMod val="50000"/>
                </a:schemeClr>
              </a:buClr>
            </a:pPr>
            <a:endParaRPr lang="en-US" sz="3200" dirty="0"/>
          </a:p>
          <a:p>
            <a:pPr>
              <a:buClr>
                <a:schemeClr val="accent2">
                  <a:lumMod val="50000"/>
                </a:schemeClr>
              </a:buClr>
            </a:pPr>
            <a:endParaRPr lang="en-US" sz="3200" dirty="0"/>
          </a:p>
          <a:p>
            <a:pPr>
              <a:buClr>
                <a:schemeClr val="accent2">
                  <a:lumMod val="50000"/>
                </a:schemeClr>
              </a:buClr>
            </a:pPr>
            <a:endParaRPr lang="en-US" sz="3200" dirty="0"/>
          </a:p>
          <a:p>
            <a:pPr marL="0" indent="0">
              <a:buClr>
                <a:schemeClr val="accent2">
                  <a:lumMod val="50000"/>
                </a:schemeClr>
              </a:buClr>
              <a:buNone/>
            </a:pPr>
            <a:endParaRPr lang="en-US" sz="3200" dirty="0"/>
          </a:p>
          <a:p>
            <a:pPr marL="0" lvl="0" indent="0">
              <a:buClr>
                <a:schemeClr val="accent2">
                  <a:lumMod val="50000"/>
                </a:schemeClr>
              </a:buClr>
              <a:buNone/>
            </a:pPr>
            <a:endParaRPr lang="en-US" sz="3200" dirty="0"/>
          </a:p>
          <a:p>
            <a:endParaRPr lang="en-US" dirty="0"/>
          </a:p>
        </p:txBody>
      </p:sp>
    </p:spTree>
    <p:extLst>
      <p:ext uri="{BB962C8B-B14F-4D97-AF65-F5344CB8AC3E}">
        <p14:creationId xmlns:p14="http://schemas.microsoft.com/office/powerpoint/2010/main" val="37065017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sz="4400" b="1" dirty="0"/>
              <a:t>Interview Videos </a:t>
            </a:r>
            <a:r>
              <a:rPr lang="en-US" b="1" dirty="0"/>
              <a:t>	</a:t>
            </a:r>
          </a:p>
        </p:txBody>
      </p:sp>
      <p:sp>
        <p:nvSpPr>
          <p:cNvPr id="3" name="Content Placeholder 2"/>
          <p:cNvSpPr>
            <a:spLocks noGrp="1"/>
          </p:cNvSpPr>
          <p:nvPr>
            <p:ph idx="1"/>
          </p:nvPr>
        </p:nvSpPr>
        <p:spPr>
          <a:xfrm>
            <a:off x="457200" y="1676400"/>
            <a:ext cx="8229600" cy="5029200"/>
          </a:xfrm>
        </p:spPr>
        <p:txBody>
          <a:bodyPr>
            <a:normAutofit fontScale="92500"/>
          </a:bodyPr>
          <a:lstStyle/>
          <a:p>
            <a:pPr marL="0" lvl="0" indent="0">
              <a:buClr>
                <a:schemeClr val="accent2">
                  <a:lumMod val="50000"/>
                </a:schemeClr>
              </a:buClr>
              <a:buNone/>
            </a:pPr>
            <a:r>
              <a:rPr lang="en-US" sz="2800" dirty="0"/>
              <a:t>Some of you have been interviewed on Podcasts or online programs. Each one of those usually come with a link that can be shared. </a:t>
            </a:r>
          </a:p>
          <a:p>
            <a:pPr>
              <a:buClr>
                <a:schemeClr val="accent2">
                  <a:lumMod val="50000"/>
                </a:schemeClr>
              </a:buClr>
              <a:buFont typeface="Arial" panose="020B0604020202020204" pitchFamily="34" charset="0"/>
              <a:buChar char="•"/>
            </a:pPr>
            <a:r>
              <a:rPr lang="en-US" sz="2800" dirty="0"/>
              <a:t>Share your interview videos through your social media accounts (If BQB/WriteLife follow you, we’ll share them as well).</a:t>
            </a:r>
          </a:p>
          <a:p>
            <a:pPr>
              <a:buClr>
                <a:schemeClr val="accent2">
                  <a:lumMod val="50000"/>
                </a:schemeClr>
              </a:buClr>
              <a:buFont typeface="Arial" panose="020B0604020202020204" pitchFamily="34" charset="0"/>
              <a:buChar char="•"/>
            </a:pPr>
            <a:r>
              <a:rPr lang="en-US" sz="2800" dirty="0"/>
              <a:t>Create a YouTube account and have your interview videos on it. </a:t>
            </a:r>
          </a:p>
          <a:p>
            <a:pPr>
              <a:buClr>
                <a:schemeClr val="accent2">
                  <a:lumMod val="50000"/>
                </a:schemeClr>
              </a:buClr>
              <a:buFont typeface="Arial" panose="020B0604020202020204" pitchFamily="34" charset="0"/>
              <a:buChar char="•"/>
            </a:pPr>
            <a:r>
              <a:rPr lang="en-US" sz="2800" dirty="0"/>
              <a:t>Have a page on your website for all of your video links. </a:t>
            </a:r>
          </a:p>
          <a:p>
            <a:pPr>
              <a:buClr>
                <a:schemeClr val="accent2">
                  <a:lumMod val="50000"/>
                </a:schemeClr>
              </a:buClr>
              <a:buFont typeface="Arial" panose="020B0604020202020204" pitchFamily="34" charset="0"/>
              <a:buChar char="•"/>
            </a:pPr>
            <a:r>
              <a:rPr lang="en-US" sz="2800" dirty="0"/>
              <a:t>Share the link in your newsletter or blog with info about the interview shortly after it was broadcast. </a:t>
            </a:r>
          </a:p>
          <a:p>
            <a:pPr marL="0" lvl="0" indent="0">
              <a:buClr>
                <a:schemeClr val="accent2">
                  <a:lumMod val="50000"/>
                </a:schemeClr>
              </a:buClr>
              <a:buNone/>
            </a:pPr>
            <a:endParaRPr lang="en-US" sz="2800" dirty="0"/>
          </a:p>
        </p:txBody>
      </p:sp>
    </p:spTree>
    <p:extLst>
      <p:ext uri="{BB962C8B-B14F-4D97-AF65-F5344CB8AC3E}">
        <p14:creationId xmlns:p14="http://schemas.microsoft.com/office/powerpoint/2010/main" val="33245117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sz="4400" b="1" dirty="0"/>
              <a:t>Interview Videos </a:t>
            </a:r>
            <a:r>
              <a:rPr lang="en-US" b="1" dirty="0"/>
              <a:t>	</a:t>
            </a:r>
          </a:p>
        </p:txBody>
      </p:sp>
      <p:sp>
        <p:nvSpPr>
          <p:cNvPr id="3" name="Content Placeholder 2"/>
          <p:cNvSpPr>
            <a:spLocks noGrp="1"/>
          </p:cNvSpPr>
          <p:nvPr>
            <p:ph idx="1"/>
          </p:nvPr>
        </p:nvSpPr>
        <p:spPr>
          <a:xfrm>
            <a:off x="457200" y="1676400"/>
            <a:ext cx="8229600" cy="5029200"/>
          </a:xfrm>
        </p:spPr>
        <p:txBody>
          <a:bodyPr>
            <a:normAutofit/>
          </a:bodyPr>
          <a:lstStyle/>
          <a:p>
            <a:pPr marL="0" indent="0">
              <a:buClr>
                <a:schemeClr val="accent2">
                  <a:lumMod val="50000"/>
                </a:schemeClr>
              </a:buClr>
              <a:buNone/>
            </a:pPr>
            <a:r>
              <a:rPr lang="en-US" sz="2800" dirty="0"/>
              <a:t>Samples of interview videos with BQB/WriteLife authors:</a:t>
            </a:r>
          </a:p>
          <a:p>
            <a:pPr>
              <a:buClr>
                <a:schemeClr val="accent2">
                  <a:lumMod val="50000"/>
                </a:schemeClr>
              </a:buClr>
              <a:buFont typeface="Arial" panose="020B0604020202020204" pitchFamily="34" charset="0"/>
              <a:buChar char="•"/>
            </a:pPr>
            <a:r>
              <a:rPr lang="en-US" sz="2800" dirty="0"/>
              <a:t>Mark Loewen – What Does a Princess Really Look Like - </a:t>
            </a:r>
            <a:r>
              <a:rPr lang="en-US" sz="2800" dirty="0">
                <a:hlinkClick r:id="rId2"/>
              </a:rPr>
              <a:t>https://www.dropbox.com/s/rnn1yc6yf2ol63h/CBS%206%20News%20-%20Mark%20Loewen%20-%20What%20Does%20a%20Princess%20Really%20Look%20Like.mp4?dl=0</a:t>
            </a:r>
            <a:endParaRPr lang="en-US" sz="2800" dirty="0"/>
          </a:p>
          <a:p>
            <a:pPr>
              <a:buClr>
                <a:schemeClr val="accent2">
                  <a:lumMod val="50000"/>
                </a:schemeClr>
              </a:buClr>
              <a:buFont typeface="Arial" panose="020B0604020202020204" pitchFamily="34" charset="0"/>
              <a:buChar char="•"/>
            </a:pPr>
            <a:r>
              <a:rPr lang="en-US" sz="2800" dirty="0"/>
              <a:t>John Daly – From a Dead Sleep - </a:t>
            </a:r>
            <a:r>
              <a:rPr lang="en-US" sz="2800" dirty="0">
                <a:hlinkClick r:id="rId3"/>
              </a:rPr>
              <a:t>https://www.dropbox.com/s/f1ryftq897v1le5/FromADeadSleepInterview.mp4?dl=0</a:t>
            </a:r>
            <a:endParaRPr lang="en-US" sz="2800" dirty="0"/>
          </a:p>
          <a:p>
            <a:pPr>
              <a:buClr>
                <a:schemeClr val="accent2">
                  <a:lumMod val="50000"/>
                </a:schemeClr>
              </a:buClr>
              <a:buFont typeface="Arial" panose="020B0604020202020204" pitchFamily="34" charset="0"/>
              <a:buChar char="•"/>
            </a:pPr>
            <a:endParaRPr lang="en-US" sz="2800" dirty="0"/>
          </a:p>
          <a:p>
            <a:pPr>
              <a:buClr>
                <a:schemeClr val="accent2">
                  <a:lumMod val="50000"/>
                </a:schemeClr>
              </a:buClr>
              <a:buFont typeface="Arial" panose="020B0604020202020204" pitchFamily="34" charset="0"/>
              <a:buChar char="•"/>
            </a:pPr>
            <a:endParaRPr lang="en-US" sz="2800" dirty="0"/>
          </a:p>
        </p:txBody>
      </p:sp>
    </p:spTree>
    <p:extLst>
      <p:ext uri="{BB962C8B-B14F-4D97-AF65-F5344CB8AC3E}">
        <p14:creationId xmlns:p14="http://schemas.microsoft.com/office/powerpoint/2010/main" val="8922347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Summary 	</a:t>
            </a:r>
          </a:p>
        </p:txBody>
      </p:sp>
      <p:sp>
        <p:nvSpPr>
          <p:cNvPr id="3" name="Content Placeholder 2"/>
          <p:cNvSpPr>
            <a:spLocks noGrp="1"/>
          </p:cNvSpPr>
          <p:nvPr>
            <p:ph idx="1"/>
          </p:nvPr>
        </p:nvSpPr>
        <p:spPr>
          <a:xfrm>
            <a:off x="457200" y="1676400"/>
            <a:ext cx="8229600" cy="5029200"/>
          </a:xfrm>
        </p:spPr>
        <p:txBody>
          <a:bodyPr>
            <a:normAutofit fontScale="85000" lnSpcReduction="10000"/>
          </a:bodyPr>
          <a:lstStyle/>
          <a:p>
            <a:pPr marL="393192" lvl="1" indent="0">
              <a:buClr>
                <a:schemeClr val="accent2">
                  <a:lumMod val="50000"/>
                </a:schemeClr>
              </a:buClr>
              <a:buNone/>
            </a:pPr>
            <a:endParaRPr lang="en-US" sz="2900" dirty="0"/>
          </a:p>
          <a:p>
            <a:pPr marL="393192" lvl="1" indent="0">
              <a:buClr>
                <a:schemeClr val="accent2">
                  <a:lumMod val="50000"/>
                </a:schemeClr>
              </a:buClr>
              <a:buNone/>
            </a:pPr>
            <a:r>
              <a:rPr lang="en-US" sz="4000" dirty="0">
                <a:latin typeface="+mj-lt"/>
              </a:rPr>
              <a:t>Videos have impact. Use them to help create a buzz for your book – whether your book is an upcoming release or has been on the market for quite some time.</a:t>
            </a:r>
          </a:p>
          <a:p>
            <a:pPr marL="393192" lvl="1" indent="0">
              <a:buClr>
                <a:schemeClr val="accent2">
                  <a:lumMod val="50000"/>
                </a:schemeClr>
              </a:buClr>
              <a:buNone/>
            </a:pPr>
            <a:endParaRPr lang="en-US" sz="4000" dirty="0">
              <a:latin typeface="+mj-lt"/>
            </a:endParaRPr>
          </a:p>
          <a:p>
            <a:pPr marL="393192" lvl="1" indent="0">
              <a:buClr>
                <a:schemeClr val="accent2">
                  <a:lumMod val="50000"/>
                </a:schemeClr>
              </a:buClr>
              <a:buNone/>
            </a:pPr>
            <a:endParaRPr lang="en-US" sz="1600" dirty="0"/>
          </a:p>
          <a:p>
            <a:pPr marL="393192" lvl="1" indent="0">
              <a:buClr>
                <a:schemeClr val="accent2">
                  <a:lumMod val="50000"/>
                </a:schemeClr>
              </a:buClr>
              <a:buNone/>
            </a:pPr>
            <a:endParaRPr lang="en-US" sz="1600" dirty="0"/>
          </a:p>
          <a:p>
            <a:pPr lvl="1">
              <a:buClr>
                <a:schemeClr val="accent2">
                  <a:lumMod val="50000"/>
                </a:schemeClr>
              </a:buClr>
              <a:buFont typeface="Wingdings" panose="05000000000000000000" pitchFamily="2" charset="2"/>
              <a:buChar char="§"/>
            </a:pPr>
            <a:endParaRPr lang="en-US" sz="1800" dirty="0"/>
          </a:p>
          <a:p>
            <a:pPr marL="667512" lvl="2" indent="0">
              <a:buClr>
                <a:schemeClr val="accent2">
                  <a:lumMod val="50000"/>
                </a:schemeClr>
              </a:buClr>
              <a:buNone/>
            </a:pPr>
            <a:endParaRPr lang="en-US" sz="1800" dirty="0"/>
          </a:p>
          <a:p>
            <a:pPr lvl="2">
              <a:buClr>
                <a:schemeClr val="accent2">
                  <a:lumMod val="50000"/>
                </a:schemeClr>
              </a:buClr>
              <a:buFont typeface="Courier New" panose="02070309020205020404" pitchFamily="49" charset="0"/>
              <a:buChar char="o"/>
            </a:pPr>
            <a:endParaRPr lang="en-US" sz="1800" dirty="0"/>
          </a:p>
          <a:p>
            <a:pPr marL="0" lvl="0" indent="0">
              <a:buClr>
                <a:schemeClr val="accent2">
                  <a:lumMod val="50000"/>
                </a:schemeClr>
              </a:buClr>
              <a:buNone/>
            </a:pPr>
            <a:r>
              <a:rPr lang="en-US" sz="4000" dirty="0"/>
              <a:t> </a:t>
            </a:r>
          </a:p>
          <a:p>
            <a:pPr lvl="0">
              <a:buClr>
                <a:schemeClr val="accent2">
                  <a:lumMod val="50000"/>
                </a:schemeClr>
              </a:buClr>
              <a:buFont typeface="Arial" pitchFamily="34" charset="0"/>
              <a:buChar char="•"/>
            </a:pPr>
            <a:endParaRPr lang="en-US" sz="4000" dirty="0"/>
          </a:p>
          <a:p>
            <a:endParaRPr lang="en-US" dirty="0"/>
          </a:p>
        </p:txBody>
      </p:sp>
    </p:spTree>
    <p:extLst>
      <p:ext uri="{BB962C8B-B14F-4D97-AF65-F5344CB8AC3E}">
        <p14:creationId xmlns:p14="http://schemas.microsoft.com/office/powerpoint/2010/main" val="34564577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905000"/>
            <a:ext cx="9144000" cy="510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b="1" dirty="0"/>
              <a:t>Thanks for joining us!</a:t>
            </a:r>
          </a:p>
        </p:txBody>
      </p:sp>
      <p:sp>
        <p:nvSpPr>
          <p:cNvPr id="3" name="Content Placeholder 2"/>
          <p:cNvSpPr>
            <a:spLocks noGrp="1"/>
          </p:cNvSpPr>
          <p:nvPr>
            <p:ph idx="1"/>
          </p:nvPr>
        </p:nvSpPr>
        <p:spPr>
          <a:xfrm>
            <a:off x="914400" y="2011680"/>
            <a:ext cx="7467600" cy="4693920"/>
          </a:xfrm>
        </p:spPr>
        <p:txBody>
          <a:bodyPr>
            <a:normAutofit lnSpcReduction="10000"/>
          </a:bodyPr>
          <a:lstStyle/>
          <a:p>
            <a:pPr marL="0" indent="0" algn="ctr">
              <a:buNone/>
            </a:pPr>
            <a:r>
              <a:rPr lang="en-US" dirty="0"/>
              <a:t>Have a great weekend!</a:t>
            </a:r>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dirty="0"/>
              <a:t>Bqbpublishing.com</a:t>
            </a:r>
          </a:p>
          <a:p>
            <a:pPr marL="0" indent="0" algn="ctr">
              <a:buNone/>
            </a:pPr>
            <a:r>
              <a:rPr lang="en-US" dirty="0"/>
              <a:t>Writelife.com</a:t>
            </a:r>
          </a:p>
        </p:txBody>
      </p:sp>
      <p:pic>
        <p:nvPicPr>
          <p:cNvPr id="4" name="Picture 3"/>
          <p:cNvPicPr>
            <a:picLocks noChangeAspect="1"/>
          </p:cNvPicPr>
          <p:nvPr/>
        </p:nvPicPr>
        <p:blipFill>
          <a:blip r:embed="rId2" cstate="print"/>
          <a:stretch>
            <a:fillRect/>
          </a:stretch>
        </p:blipFill>
        <p:spPr>
          <a:xfrm>
            <a:off x="2514600" y="3009261"/>
            <a:ext cx="4191000" cy="2357437"/>
          </a:xfrm>
          <a:prstGeom prst="rect">
            <a:avLst/>
          </a:prstGeom>
        </p:spPr>
      </p:pic>
    </p:spTree>
    <p:extLst>
      <p:ext uri="{BB962C8B-B14F-4D97-AF65-F5344CB8AC3E}">
        <p14:creationId xmlns:p14="http://schemas.microsoft.com/office/powerpoint/2010/main" val="158206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Overview	</a:t>
            </a:r>
          </a:p>
        </p:txBody>
      </p:sp>
      <p:sp>
        <p:nvSpPr>
          <p:cNvPr id="3" name="Content Placeholder 2"/>
          <p:cNvSpPr>
            <a:spLocks noGrp="1"/>
          </p:cNvSpPr>
          <p:nvPr>
            <p:ph idx="1"/>
          </p:nvPr>
        </p:nvSpPr>
        <p:spPr>
          <a:xfrm>
            <a:off x="457200" y="1676400"/>
            <a:ext cx="8229600" cy="5029200"/>
          </a:xfrm>
        </p:spPr>
        <p:txBody>
          <a:bodyPr>
            <a:normAutofit fontScale="92500" lnSpcReduction="10000"/>
          </a:bodyPr>
          <a:lstStyle/>
          <a:p>
            <a:pPr marL="393192" lvl="1" indent="0">
              <a:buClr>
                <a:schemeClr val="accent2">
                  <a:lumMod val="50000"/>
                </a:schemeClr>
              </a:buClr>
              <a:buNone/>
            </a:pPr>
            <a:endParaRPr lang="en-US" sz="2900" dirty="0"/>
          </a:p>
          <a:p>
            <a:pPr marL="393192" lvl="1" indent="0">
              <a:buClr>
                <a:schemeClr val="accent2">
                  <a:lumMod val="50000"/>
                </a:schemeClr>
              </a:buClr>
              <a:buNone/>
            </a:pPr>
            <a:r>
              <a:rPr lang="en-US" sz="4000" dirty="0">
                <a:latin typeface="+mj-lt"/>
              </a:rPr>
              <a:t>Three categories of videos</a:t>
            </a:r>
          </a:p>
          <a:p>
            <a:pPr marL="1136142" lvl="1" indent="-742950">
              <a:buClr>
                <a:schemeClr val="accent2">
                  <a:lumMod val="50000"/>
                </a:schemeClr>
              </a:buClr>
              <a:buFont typeface="+mj-lt"/>
              <a:buAutoNum type="arabicPeriod"/>
            </a:pPr>
            <a:r>
              <a:rPr lang="en-US" sz="4000" dirty="0">
                <a:latin typeface="+mj-lt"/>
              </a:rPr>
              <a:t>Book Trailers</a:t>
            </a:r>
          </a:p>
          <a:p>
            <a:pPr marL="1136142" lvl="1" indent="-742950">
              <a:buClr>
                <a:schemeClr val="accent2">
                  <a:lumMod val="50000"/>
                </a:schemeClr>
              </a:buClr>
              <a:buFont typeface="+mj-lt"/>
              <a:buAutoNum type="arabicPeriod"/>
            </a:pPr>
            <a:r>
              <a:rPr lang="en-US" sz="4000" dirty="0">
                <a:latin typeface="+mj-lt"/>
              </a:rPr>
              <a:t>Authors Videos </a:t>
            </a:r>
          </a:p>
          <a:p>
            <a:pPr marL="1136142" lvl="1" indent="-742950">
              <a:buClr>
                <a:schemeClr val="accent2">
                  <a:lumMod val="50000"/>
                </a:schemeClr>
              </a:buClr>
              <a:buFont typeface="+mj-lt"/>
              <a:buAutoNum type="arabicPeriod"/>
            </a:pPr>
            <a:r>
              <a:rPr lang="en-US" sz="4000" dirty="0">
                <a:latin typeface="+mj-lt"/>
              </a:rPr>
              <a:t>Interview Videos</a:t>
            </a:r>
          </a:p>
          <a:p>
            <a:pPr marL="393192" lvl="1" indent="0">
              <a:buClr>
                <a:schemeClr val="accent2">
                  <a:lumMod val="50000"/>
                </a:schemeClr>
              </a:buClr>
              <a:buNone/>
            </a:pPr>
            <a:endParaRPr lang="en-US" sz="1600" dirty="0"/>
          </a:p>
          <a:p>
            <a:pPr marL="393192" lvl="1" indent="0">
              <a:buClr>
                <a:schemeClr val="accent2">
                  <a:lumMod val="50000"/>
                </a:schemeClr>
              </a:buClr>
              <a:buNone/>
            </a:pPr>
            <a:endParaRPr lang="en-US" sz="1600" dirty="0"/>
          </a:p>
          <a:p>
            <a:pPr lvl="1">
              <a:buClr>
                <a:schemeClr val="accent2">
                  <a:lumMod val="50000"/>
                </a:schemeClr>
              </a:buClr>
              <a:buFont typeface="Wingdings" panose="05000000000000000000" pitchFamily="2" charset="2"/>
              <a:buChar char="§"/>
            </a:pPr>
            <a:endParaRPr lang="en-US" sz="1800" dirty="0"/>
          </a:p>
          <a:p>
            <a:pPr marL="667512" lvl="2" indent="0">
              <a:buClr>
                <a:schemeClr val="accent2">
                  <a:lumMod val="50000"/>
                </a:schemeClr>
              </a:buClr>
              <a:buNone/>
            </a:pPr>
            <a:endParaRPr lang="en-US" sz="1800" dirty="0"/>
          </a:p>
          <a:p>
            <a:pPr lvl="2">
              <a:buClr>
                <a:schemeClr val="accent2">
                  <a:lumMod val="50000"/>
                </a:schemeClr>
              </a:buClr>
              <a:buFont typeface="Courier New" panose="02070309020205020404" pitchFamily="49" charset="0"/>
              <a:buChar char="o"/>
            </a:pPr>
            <a:endParaRPr lang="en-US" sz="1800" dirty="0"/>
          </a:p>
          <a:p>
            <a:pPr marL="0" lvl="0" indent="0">
              <a:buClr>
                <a:schemeClr val="accent2">
                  <a:lumMod val="50000"/>
                </a:schemeClr>
              </a:buClr>
              <a:buNone/>
            </a:pPr>
            <a:r>
              <a:rPr lang="en-US" sz="4000" dirty="0"/>
              <a:t> </a:t>
            </a:r>
          </a:p>
          <a:p>
            <a:pPr lvl="0">
              <a:buClr>
                <a:schemeClr val="accent2">
                  <a:lumMod val="50000"/>
                </a:schemeClr>
              </a:buClr>
              <a:buFont typeface="Arial" pitchFamily="34" charset="0"/>
              <a:buChar char="•"/>
            </a:pPr>
            <a:endParaRPr lang="en-US" sz="4000" dirty="0"/>
          </a:p>
          <a:p>
            <a:endParaRPr lang="en-US" dirty="0"/>
          </a:p>
        </p:txBody>
      </p:sp>
    </p:spTree>
    <p:extLst>
      <p:ext uri="{BB962C8B-B14F-4D97-AF65-F5344CB8AC3E}">
        <p14:creationId xmlns:p14="http://schemas.microsoft.com/office/powerpoint/2010/main" val="4077101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a:t>
            </a:r>
          </a:p>
        </p:txBody>
      </p:sp>
      <p:sp>
        <p:nvSpPr>
          <p:cNvPr id="3" name="Content Placeholder 2"/>
          <p:cNvSpPr>
            <a:spLocks noGrp="1"/>
          </p:cNvSpPr>
          <p:nvPr>
            <p:ph idx="1"/>
          </p:nvPr>
        </p:nvSpPr>
        <p:spPr>
          <a:xfrm>
            <a:off x="457200" y="1524000"/>
            <a:ext cx="8229600" cy="5181600"/>
          </a:xfrm>
        </p:spPr>
        <p:txBody>
          <a:bodyPr>
            <a:normAutofit fontScale="70000" lnSpcReduction="20000"/>
          </a:bodyPr>
          <a:lstStyle/>
          <a:p>
            <a:pPr marL="0" lvl="0" indent="0">
              <a:buClr>
                <a:schemeClr val="accent2">
                  <a:lumMod val="50000"/>
                </a:schemeClr>
              </a:buClr>
              <a:buNone/>
            </a:pPr>
            <a:r>
              <a:rPr lang="en-US" sz="3200" dirty="0"/>
              <a:t>A book trailer is a short promotional video that gives readers a unique way to be introduced to your book and marketing message other than a traditional book summary or review. </a:t>
            </a:r>
          </a:p>
          <a:p>
            <a:pPr marL="0" lvl="0" indent="0">
              <a:buClr>
                <a:schemeClr val="accent2">
                  <a:lumMod val="50000"/>
                </a:schemeClr>
              </a:buClr>
              <a:buNone/>
            </a:pPr>
            <a:endParaRPr lang="en-US" sz="3200" dirty="0"/>
          </a:p>
          <a:p>
            <a:pPr marL="0" lvl="0" indent="0">
              <a:buClr>
                <a:schemeClr val="accent2">
                  <a:lumMod val="50000"/>
                </a:schemeClr>
              </a:buClr>
              <a:buNone/>
            </a:pPr>
            <a:r>
              <a:rPr lang="en-US" sz="3200" dirty="0"/>
              <a:t>Book trailers have a set format</a:t>
            </a:r>
          </a:p>
          <a:p>
            <a:pPr>
              <a:buClr>
                <a:schemeClr val="accent2">
                  <a:lumMod val="50000"/>
                </a:schemeClr>
              </a:buClr>
            </a:pPr>
            <a:r>
              <a:rPr lang="en-US" sz="3200" dirty="0"/>
              <a:t>Target your audience</a:t>
            </a:r>
          </a:p>
          <a:p>
            <a:pPr>
              <a:buClr>
                <a:schemeClr val="accent2">
                  <a:lumMod val="50000"/>
                </a:schemeClr>
              </a:buClr>
            </a:pPr>
            <a:r>
              <a:rPr lang="en-US" sz="3200" dirty="0"/>
              <a:t>Highlight your book’s hook</a:t>
            </a:r>
          </a:p>
          <a:p>
            <a:pPr>
              <a:buClr>
                <a:schemeClr val="accent2">
                  <a:lumMod val="50000"/>
                </a:schemeClr>
              </a:buClr>
            </a:pPr>
            <a:r>
              <a:rPr lang="en-US" sz="3200" dirty="0"/>
              <a:t>An effective book trailer is 30 to 90 seconds (if it’s strong it can go up to 2 minutes)</a:t>
            </a:r>
          </a:p>
          <a:p>
            <a:pPr>
              <a:buClr>
                <a:schemeClr val="accent2">
                  <a:lumMod val="50000"/>
                </a:schemeClr>
              </a:buClr>
            </a:pPr>
            <a:r>
              <a:rPr lang="en-US" sz="3200" dirty="0"/>
              <a:t>Powerful imagery is important</a:t>
            </a:r>
          </a:p>
          <a:p>
            <a:pPr>
              <a:buClr>
                <a:schemeClr val="accent2">
                  <a:lumMod val="50000"/>
                </a:schemeClr>
              </a:buClr>
            </a:pPr>
            <a:r>
              <a:rPr lang="en-US" sz="3200" dirty="0"/>
              <a:t>Audio is needed, either music that pulls it all together or the right voice for your book (dark, soothing, energetic, etc.)</a:t>
            </a:r>
          </a:p>
          <a:p>
            <a:pPr>
              <a:buClr>
                <a:schemeClr val="accent2">
                  <a:lumMod val="50000"/>
                </a:schemeClr>
              </a:buClr>
            </a:pPr>
            <a:r>
              <a:rPr lang="en-US" sz="3200" dirty="0"/>
              <a:t>Close with a call to action </a:t>
            </a:r>
          </a:p>
          <a:p>
            <a:pPr>
              <a:buClr>
                <a:schemeClr val="accent2">
                  <a:lumMod val="50000"/>
                </a:schemeClr>
              </a:buClr>
            </a:pPr>
            <a:r>
              <a:rPr lang="en-US" sz="3200" dirty="0"/>
              <a:t>Strong distribution can be key </a:t>
            </a:r>
            <a:endParaRPr lang="en-US" sz="4000" dirty="0"/>
          </a:p>
          <a:p>
            <a:pPr lvl="0">
              <a:buClr>
                <a:schemeClr val="accent2">
                  <a:lumMod val="50000"/>
                </a:schemeClr>
              </a:buClr>
              <a:buFont typeface="Arial" pitchFamily="34" charset="0"/>
              <a:buChar char="•"/>
            </a:pPr>
            <a:endParaRPr lang="en-US" sz="4000" dirty="0"/>
          </a:p>
          <a:p>
            <a:endParaRPr lang="en-US" dirty="0"/>
          </a:p>
        </p:txBody>
      </p:sp>
    </p:spTree>
    <p:extLst>
      <p:ext uri="{BB962C8B-B14F-4D97-AF65-F5344CB8AC3E}">
        <p14:creationId xmlns:p14="http://schemas.microsoft.com/office/powerpoint/2010/main" val="1256893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cont’d	</a:t>
            </a:r>
          </a:p>
        </p:txBody>
      </p:sp>
      <p:sp>
        <p:nvSpPr>
          <p:cNvPr id="3" name="Content Placeholder 2"/>
          <p:cNvSpPr>
            <a:spLocks noGrp="1"/>
          </p:cNvSpPr>
          <p:nvPr>
            <p:ph idx="1"/>
          </p:nvPr>
        </p:nvSpPr>
        <p:spPr>
          <a:xfrm>
            <a:off x="457200" y="1524000"/>
            <a:ext cx="8229600" cy="5181600"/>
          </a:xfrm>
        </p:spPr>
        <p:txBody>
          <a:bodyPr>
            <a:normAutofit/>
          </a:bodyPr>
          <a:lstStyle/>
          <a:p>
            <a:pPr marL="0" indent="0">
              <a:buClr>
                <a:schemeClr val="accent2">
                  <a:lumMod val="50000"/>
                </a:schemeClr>
              </a:buClr>
              <a:buNone/>
            </a:pPr>
            <a:r>
              <a:rPr lang="en-US" sz="3200" dirty="0"/>
              <a:t>Target your audience</a:t>
            </a:r>
          </a:p>
          <a:p>
            <a:pPr lvl="0">
              <a:buClr>
                <a:schemeClr val="accent2">
                  <a:lumMod val="50000"/>
                </a:schemeClr>
              </a:buClr>
              <a:buFont typeface="Arial" pitchFamily="34" charset="0"/>
              <a:buChar char="•"/>
            </a:pPr>
            <a:r>
              <a:rPr lang="en-US" sz="3200" dirty="0"/>
              <a:t>The better you know your potential readers, the more targeted your message can be.</a:t>
            </a:r>
          </a:p>
          <a:p>
            <a:pPr lvl="0">
              <a:buClr>
                <a:schemeClr val="accent2">
                  <a:lumMod val="50000"/>
                </a:schemeClr>
              </a:buClr>
              <a:buFont typeface="Arial" pitchFamily="34" charset="0"/>
              <a:buChar char="•"/>
            </a:pPr>
            <a:r>
              <a:rPr lang="en-US" sz="3200" dirty="0"/>
              <a:t>What motivates them?</a:t>
            </a:r>
          </a:p>
          <a:p>
            <a:pPr lvl="0">
              <a:buClr>
                <a:schemeClr val="accent2">
                  <a:lumMod val="50000"/>
                </a:schemeClr>
              </a:buClr>
              <a:buFont typeface="Arial" pitchFamily="34" charset="0"/>
              <a:buChar char="•"/>
            </a:pPr>
            <a:r>
              <a:rPr lang="en-US" sz="3200" dirty="0"/>
              <a:t>What inspires them?</a:t>
            </a:r>
          </a:p>
          <a:p>
            <a:pPr lvl="0">
              <a:buClr>
                <a:schemeClr val="accent2">
                  <a:lumMod val="50000"/>
                </a:schemeClr>
              </a:buClr>
              <a:buFont typeface="Arial" pitchFamily="34" charset="0"/>
              <a:buChar char="•"/>
            </a:pPr>
            <a:r>
              <a:rPr lang="en-US" sz="3200" dirty="0"/>
              <a:t>What will draw them to your book? </a:t>
            </a:r>
          </a:p>
          <a:p>
            <a:endParaRPr lang="en-US" dirty="0"/>
          </a:p>
        </p:txBody>
      </p:sp>
    </p:spTree>
    <p:extLst>
      <p:ext uri="{BB962C8B-B14F-4D97-AF65-F5344CB8AC3E}">
        <p14:creationId xmlns:p14="http://schemas.microsoft.com/office/powerpoint/2010/main" val="2268670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cont’d	</a:t>
            </a:r>
          </a:p>
        </p:txBody>
      </p:sp>
      <p:sp>
        <p:nvSpPr>
          <p:cNvPr id="3" name="Content Placeholder 2"/>
          <p:cNvSpPr>
            <a:spLocks noGrp="1"/>
          </p:cNvSpPr>
          <p:nvPr>
            <p:ph idx="1"/>
          </p:nvPr>
        </p:nvSpPr>
        <p:spPr>
          <a:xfrm>
            <a:off x="457200" y="1524000"/>
            <a:ext cx="8229600" cy="5181600"/>
          </a:xfrm>
        </p:spPr>
        <p:txBody>
          <a:bodyPr>
            <a:normAutofit/>
          </a:bodyPr>
          <a:lstStyle/>
          <a:p>
            <a:pPr marL="0" indent="0">
              <a:buClr>
                <a:schemeClr val="accent2">
                  <a:lumMod val="50000"/>
                </a:schemeClr>
              </a:buClr>
              <a:buNone/>
            </a:pPr>
            <a:r>
              <a:rPr lang="en-US" sz="3200" dirty="0"/>
              <a:t>Highlight Your Book’s Hook </a:t>
            </a:r>
          </a:p>
          <a:p>
            <a:pPr lvl="0">
              <a:buClr>
                <a:schemeClr val="accent2">
                  <a:lumMod val="50000"/>
                </a:schemeClr>
              </a:buClr>
              <a:buFont typeface="Arial" pitchFamily="34" charset="0"/>
              <a:buChar char="•"/>
            </a:pPr>
            <a:r>
              <a:rPr lang="en-US" sz="3200" dirty="0"/>
              <a:t>What makes your book unique?</a:t>
            </a:r>
          </a:p>
          <a:p>
            <a:pPr lvl="0">
              <a:buClr>
                <a:schemeClr val="accent2">
                  <a:lumMod val="50000"/>
                </a:schemeClr>
              </a:buClr>
              <a:buFont typeface="Arial" pitchFamily="34" charset="0"/>
              <a:buChar char="•"/>
            </a:pPr>
            <a:r>
              <a:rPr lang="en-US" sz="3200" dirty="0"/>
              <a:t>Define your hook in a brief sentence or headline.</a:t>
            </a:r>
          </a:p>
          <a:p>
            <a:pPr lvl="0">
              <a:buClr>
                <a:schemeClr val="accent2">
                  <a:lumMod val="50000"/>
                </a:schemeClr>
              </a:buClr>
              <a:buFont typeface="Arial" pitchFamily="34" charset="0"/>
              <a:buChar char="•"/>
            </a:pPr>
            <a:r>
              <a:rPr lang="en-US" sz="3200" dirty="0"/>
              <a:t>You don’t need to summarize your entire novel or express the lesson of each chapter.</a:t>
            </a:r>
          </a:p>
          <a:p>
            <a:pPr lvl="0">
              <a:buClr>
                <a:schemeClr val="accent2">
                  <a:lumMod val="50000"/>
                </a:schemeClr>
              </a:buClr>
              <a:buFont typeface="Arial" pitchFamily="34" charset="0"/>
              <a:buChar char="•"/>
            </a:pPr>
            <a:r>
              <a:rPr lang="en-US" sz="3200" dirty="0"/>
              <a:t>A strong hook creates the foundation for a great book trailer.</a:t>
            </a:r>
          </a:p>
          <a:p>
            <a:endParaRPr lang="en-US" dirty="0"/>
          </a:p>
        </p:txBody>
      </p:sp>
    </p:spTree>
    <p:extLst>
      <p:ext uri="{BB962C8B-B14F-4D97-AF65-F5344CB8AC3E}">
        <p14:creationId xmlns:p14="http://schemas.microsoft.com/office/powerpoint/2010/main" val="126033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cont’d	</a:t>
            </a:r>
          </a:p>
        </p:txBody>
      </p:sp>
      <p:sp>
        <p:nvSpPr>
          <p:cNvPr id="3" name="Content Placeholder 2"/>
          <p:cNvSpPr>
            <a:spLocks noGrp="1"/>
          </p:cNvSpPr>
          <p:nvPr>
            <p:ph idx="1"/>
          </p:nvPr>
        </p:nvSpPr>
        <p:spPr>
          <a:xfrm>
            <a:off x="457200" y="1524000"/>
            <a:ext cx="8229600" cy="5181600"/>
          </a:xfrm>
        </p:spPr>
        <p:txBody>
          <a:bodyPr>
            <a:normAutofit/>
          </a:bodyPr>
          <a:lstStyle/>
          <a:p>
            <a:pPr marL="0" indent="0">
              <a:buClr>
                <a:schemeClr val="accent2">
                  <a:lumMod val="50000"/>
                </a:schemeClr>
              </a:buClr>
              <a:buNone/>
            </a:pPr>
            <a:r>
              <a:rPr lang="en-US" sz="3200" dirty="0"/>
              <a:t>Keep it Short </a:t>
            </a:r>
          </a:p>
          <a:p>
            <a:pPr lvl="0">
              <a:buClr>
                <a:schemeClr val="accent2">
                  <a:lumMod val="50000"/>
                </a:schemeClr>
              </a:buClr>
              <a:buFont typeface="Arial" pitchFamily="34" charset="0"/>
              <a:buChar char="•"/>
            </a:pPr>
            <a:r>
              <a:rPr lang="en-US" sz="3200" dirty="0"/>
              <a:t>Attention spans for videos can be short.</a:t>
            </a:r>
          </a:p>
          <a:p>
            <a:pPr lvl="0">
              <a:buClr>
                <a:schemeClr val="accent2">
                  <a:lumMod val="50000"/>
                </a:schemeClr>
              </a:buClr>
              <a:buFont typeface="Arial" pitchFamily="34" charset="0"/>
              <a:buChar char="•"/>
            </a:pPr>
            <a:r>
              <a:rPr lang="en-US" sz="3200" dirty="0"/>
              <a:t>Grab your audience in a brief amount of time. </a:t>
            </a:r>
          </a:p>
          <a:p>
            <a:pPr lvl="0">
              <a:buClr>
                <a:schemeClr val="accent2">
                  <a:lumMod val="50000"/>
                </a:schemeClr>
              </a:buClr>
              <a:buFont typeface="Arial" pitchFamily="34" charset="0"/>
              <a:buChar char="•"/>
            </a:pPr>
            <a:r>
              <a:rPr lang="en-US" sz="3200" dirty="0"/>
              <a:t>Having a strong hook will help keep your book trailer short and impactful. </a:t>
            </a:r>
          </a:p>
          <a:p>
            <a:endParaRPr lang="en-US" dirty="0"/>
          </a:p>
        </p:txBody>
      </p:sp>
    </p:spTree>
    <p:extLst>
      <p:ext uri="{BB962C8B-B14F-4D97-AF65-F5344CB8AC3E}">
        <p14:creationId xmlns:p14="http://schemas.microsoft.com/office/powerpoint/2010/main" val="367279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cont’d	</a:t>
            </a:r>
          </a:p>
        </p:txBody>
      </p:sp>
      <p:sp>
        <p:nvSpPr>
          <p:cNvPr id="3" name="Content Placeholder 2"/>
          <p:cNvSpPr>
            <a:spLocks noGrp="1"/>
          </p:cNvSpPr>
          <p:nvPr>
            <p:ph idx="1"/>
          </p:nvPr>
        </p:nvSpPr>
        <p:spPr>
          <a:xfrm>
            <a:off x="457200" y="1524000"/>
            <a:ext cx="8229600" cy="5181600"/>
          </a:xfrm>
        </p:spPr>
        <p:txBody>
          <a:bodyPr>
            <a:normAutofit fontScale="92500"/>
          </a:bodyPr>
          <a:lstStyle/>
          <a:p>
            <a:pPr marL="0" indent="0">
              <a:buClr>
                <a:schemeClr val="accent2">
                  <a:lumMod val="50000"/>
                </a:schemeClr>
              </a:buClr>
              <a:buNone/>
            </a:pPr>
            <a:r>
              <a:rPr lang="en-US" sz="3200" dirty="0"/>
              <a:t>Powerful Imagery is Important </a:t>
            </a:r>
          </a:p>
          <a:p>
            <a:pPr lvl="0">
              <a:buClr>
                <a:schemeClr val="accent2">
                  <a:lumMod val="50000"/>
                </a:schemeClr>
              </a:buClr>
              <a:buFont typeface="Arial" pitchFamily="34" charset="0"/>
              <a:buChar char="•"/>
            </a:pPr>
            <a:r>
              <a:rPr lang="en-US" sz="3200" dirty="0"/>
              <a:t>Imagery can relay the tone of your book.</a:t>
            </a:r>
          </a:p>
          <a:p>
            <a:pPr lvl="0">
              <a:buClr>
                <a:schemeClr val="accent2">
                  <a:lumMod val="50000"/>
                </a:schemeClr>
              </a:buClr>
              <a:buFont typeface="Arial" pitchFamily="34" charset="0"/>
              <a:buChar char="•"/>
            </a:pPr>
            <a:r>
              <a:rPr lang="en-US" sz="3200" dirty="0"/>
              <a:t>Use high-quality photos, graphics, and videos.</a:t>
            </a:r>
          </a:p>
          <a:p>
            <a:pPr lvl="0">
              <a:buClr>
                <a:schemeClr val="accent2">
                  <a:lumMod val="50000"/>
                </a:schemeClr>
              </a:buClr>
              <a:buFont typeface="Arial" pitchFamily="34" charset="0"/>
              <a:buChar char="•"/>
            </a:pPr>
            <a:r>
              <a:rPr lang="en-US" sz="3200" dirty="0"/>
              <a:t>Make sure you are setting the right tone for your book. </a:t>
            </a:r>
          </a:p>
          <a:p>
            <a:pPr lvl="0">
              <a:buClr>
                <a:schemeClr val="accent2">
                  <a:lumMod val="50000"/>
                </a:schemeClr>
              </a:buClr>
              <a:buFont typeface="Arial" pitchFamily="34" charset="0"/>
              <a:buChar char="•"/>
            </a:pPr>
            <a:r>
              <a:rPr lang="en-US" sz="3200" dirty="0"/>
              <a:t>If you want to be featured, be aware of how you appear on camera, what you wear, how you speak, etc.  You may be better off using a personal appearance for an author video instead of a book trailer. </a:t>
            </a:r>
          </a:p>
          <a:p>
            <a:endParaRPr lang="en-US" dirty="0"/>
          </a:p>
        </p:txBody>
      </p:sp>
    </p:spTree>
    <p:extLst>
      <p:ext uri="{BB962C8B-B14F-4D97-AF65-F5344CB8AC3E}">
        <p14:creationId xmlns:p14="http://schemas.microsoft.com/office/powerpoint/2010/main" val="2116229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Book Trailers, cont’d	</a:t>
            </a:r>
          </a:p>
        </p:txBody>
      </p:sp>
      <p:sp>
        <p:nvSpPr>
          <p:cNvPr id="3" name="Content Placeholder 2"/>
          <p:cNvSpPr>
            <a:spLocks noGrp="1"/>
          </p:cNvSpPr>
          <p:nvPr>
            <p:ph idx="1"/>
          </p:nvPr>
        </p:nvSpPr>
        <p:spPr>
          <a:xfrm>
            <a:off x="457200" y="1524000"/>
            <a:ext cx="8229600" cy="5181600"/>
          </a:xfrm>
        </p:spPr>
        <p:txBody>
          <a:bodyPr>
            <a:normAutofit fontScale="92500"/>
          </a:bodyPr>
          <a:lstStyle/>
          <a:p>
            <a:pPr marL="0" indent="0">
              <a:buClr>
                <a:schemeClr val="accent2">
                  <a:lumMod val="50000"/>
                </a:schemeClr>
              </a:buClr>
              <a:buNone/>
            </a:pPr>
            <a:r>
              <a:rPr lang="en-US" sz="3200" dirty="0"/>
              <a:t>Audio is imperative </a:t>
            </a:r>
          </a:p>
          <a:p>
            <a:pPr lvl="0">
              <a:buClr>
                <a:schemeClr val="accent2">
                  <a:lumMod val="50000"/>
                </a:schemeClr>
              </a:buClr>
              <a:buFont typeface="Arial" pitchFamily="34" charset="0"/>
              <a:buChar char="•"/>
            </a:pPr>
            <a:r>
              <a:rPr lang="en-US" sz="3200" dirty="0"/>
              <a:t>Music can pull together imagery and text.</a:t>
            </a:r>
          </a:p>
          <a:p>
            <a:pPr lvl="0">
              <a:buClr>
                <a:schemeClr val="accent2">
                  <a:lumMod val="50000"/>
                </a:schemeClr>
              </a:buClr>
              <a:buFont typeface="Arial" pitchFamily="34" charset="0"/>
              <a:buChar char="•"/>
            </a:pPr>
            <a:r>
              <a:rPr lang="en-US" sz="3200" dirty="0"/>
              <a:t>A voiceover can be effective for some book trailers.</a:t>
            </a:r>
          </a:p>
          <a:p>
            <a:pPr lvl="0">
              <a:buClr>
                <a:schemeClr val="accent2">
                  <a:lumMod val="50000"/>
                </a:schemeClr>
              </a:buClr>
              <a:buFont typeface="Arial" pitchFamily="34" charset="0"/>
              <a:buChar char="•"/>
            </a:pPr>
            <a:r>
              <a:rPr lang="en-US" sz="3200" dirty="0"/>
              <a:t>The key to an effective voiceover is not only what is said, but how it’s said. Seriously consider before you do your own voiceover.</a:t>
            </a:r>
          </a:p>
          <a:p>
            <a:pPr lvl="0">
              <a:buClr>
                <a:schemeClr val="accent2">
                  <a:lumMod val="50000"/>
                </a:schemeClr>
              </a:buClr>
              <a:buFont typeface="Arial" pitchFamily="34" charset="0"/>
              <a:buChar char="•"/>
            </a:pPr>
            <a:r>
              <a:rPr lang="en-US" sz="3200" dirty="0"/>
              <a:t>If you read words from a script, viewers can tell. They can forgive that in an author video, but for a book trailer, they are looking for powerful. </a:t>
            </a:r>
          </a:p>
          <a:p>
            <a:endParaRPr lang="en-US" dirty="0"/>
          </a:p>
        </p:txBody>
      </p:sp>
    </p:spTree>
    <p:extLst>
      <p:ext uri="{BB962C8B-B14F-4D97-AF65-F5344CB8AC3E}">
        <p14:creationId xmlns:p14="http://schemas.microsoft.com/office/powerpoint/2010/main" val="34716953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ysClr val="windowText" lastClr="000000"/>
      </a:dk1>
      <a:lt1>
        <a:sysClr val="window" lastClr="FFFFFF"/>
      </a:lt1>
      <a:dk2>
        <a:srgbClr val="666666"/>
      </a:dk2>
      <a:lt2>
        <a:srgbClr val="D2D2D2"/>
      </a:lt2>
      <a:accent1>
        <a:srgbClr val="FF388C"/>
      </a:accent1>
      <a:accent2>
        <a:srgbClr val="E40059"/>
      </a:accent2>
      <a:accent3>
        <a:srgbClr val="FFFFFF"/>
      </a:accent3>
      <a:accent4>
        <a:srgbClr val="68007F"/>
      </a:accent4>
      <a:accent5>
        <a:srgbClr val="005BD3"/>
      </a:accent5>
      <a:accent6>
        <a:srgbClr val="00349E"/>
      </a:accent6>
      <a:hlink>
        <a:srgbClr val="17BBFD"/>
      </a:hlink>
      <a:folHlink>
        <a:srgbClr val="751D5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19997</TotalTime>
  <Words>1692</Words>
  <Application>Microsoft Office PowerPoint</Application>
  <PresentationFormat>On-screen Show (4:3)</PresentationFormat>
  <Paragraphs>196</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Cambria</vt:lpstr>
      <vt:lpstr>Constantia</vt:lpstr>
      <vt:lpstr>Courier New</vt:lpstr>
      <vt:lpstr>Wingdings</vt:lpstr>
      <vt:lpstr>Wingdings 2</vt:lpstr>
      <vt:lpstr>Flow</vt:lpstr>
      <vt:lpstr>Using Videos to Create Buzz  for Your Book(s)</vt:lpstr>
      <vt:lpstr>Overview </vt:lpstr>
      <vt:lpstr>Overview </vt:lpstr>
      <vt:lpstr>Book Trailers </vt:lpstr>
      <vt:lpstr>Book Trailers, cont’d </vt:lpstr>
      <vt:lpstr>Book Trailers, cont’d </vt:lpstr>
      <vt:lpstr>Book Trailers, cont’d </vt:lpstr>
      <vt:lpstr>Book Trailers, cont’d </vt:lpstr>
      <vt:lpstr>Book Trailers, cont’d </vt:lpstr>
      <vt:lpstr>Book Trailers, cont’d </vt:lpstr>
      <vt:lpstr>Book Trailers, cont’d </vt:lpstr>
      <vt:lpstr>Book Trailers, cont’d </vt:lpstr>
      <vt:lpstr>Book Trailers, cont’d </vt:lpstr>
      <vt:lpstr>Book Trailers, cont’d </vt:lpstr>
      <vt:lpstr>Author Videos </vt:lpstr>
      <vt:lpstr>Author Videos </vt:lpstr>
      <vt:lpstr>Author Videos </vt:lpstr>
      <vt:lpstr>Author Videos </vt:lpstr>
      <vt:lpstr>Author Videos </vt:lpstr>
      <vt:lpstr>Sharing Your Author Videos  </vt:lpstr>
      <vt:lpstr>Sharing Your Author Videos  </vt:lpstr>
      <vt:lpstr>Author Videos </vt:lpstr>
      <vt:lpstr>Interview Videos  </vt:lpstr>
      <vt:lpstr>Interview Videos  </vt:lpstr>
      <vt:lpstr>Summary  </vt:lpstr>
      <vt:lpstr>Thanks for joining us!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&amp; Marc</dc:creator>
  <cp:lastModifiedBy>Terri Leidich</cp:lastModifiedBy>
  <cp:revision>718</cp:revision>
  <cp:lastPrinted>2021-04-22T22:54:48Z</cp:lastPrinted>
  <dcterms:created xsi:type="dcterms:W3CDTF">2013-04-11T21:57:35Z</dcterms:created>
  <dcterms:modified xsi:type="dcterms:W3CDTF">2021-04-23T11:46:41Z</dcterms:modified>
</cp:coreProperties>
</file>