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4" r:id="rId3"/>
    <p:sldId id="257" r:id="rId4"/>
    <p:sldId id="272" r:id="rId5"/>
    <p:sldId id="261" r:id="rId6"/>
    <p:sldId id="287" r:id="rId7"/>
    <p:sldId id="266" r:id="rId8"/>
    <p:sldId id="260" r:id="rId9"/>
    <p:sldId id="267" r:id="rId10"/>
    <p:sldId id="264" r:id="rId11"/>
    <p:sldId id="280" r:id="rId12"/>
    <p:sldId id="269" r:id="rId13"/>
    <p:sldId id="274" r:id="rId14"/>
    <p:sldId id="270" r:id="rId15"/>
    <p:sldId id="258" r:id="rId16"/>
    <p:sldId id="278" r:id="rId17"/>
    <p:sldId id="281" r:id="rId18"/>
    <p:sldId id="285" r:id="rId19"/>
    <p:sldId id="286" r:id="rId20"/>
    <p:sldId id="271" r:id="rId21"/>
    <p:sldId id="262" r:id="rId22"/>
    <p:sldId id="276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7/29/21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7/29/21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4" b="1994"/>
          <a:stretch>
            <a:fillRect/>
          </a:stretch>
        </p:blipFill>
        <p:spPr>
          <a:xfrm>
            <a:off x="0" y="-143786"/>
            <a:ext cx="9144000" cy="701179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1050891"/>
            <a:ext cx="6515100" cy="332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600" y="4822399"/>
            <a:ext cx="35941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5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793183"/>
            <a:ext cx="8042276" cy="434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“Advertising </a:t>
            </a:r>
            <a:r>
              <a:rPr lang="en-US" dirty="0">
                <a:solidFill>
                  <a:srgbClr val="000000"/>
                </a:solidFill>
              </a:rPr>
              <a:t>isn’t dead, it’s just woefully </a:t>
            </a:r>
            <a:r>
              <a:rPr lang="en-US" dirty="0" smtClean="0">
                <a:solidFill>
                  <a:srgbClr val="000000"/>
                </a:solidFill>
              </a:rPr>
              <a:t>overfunded.” </a:t>
            </a:r>
            <a:r>
              <a:rPr lang="en-US" dirty="0">
                <a:solidFill>
                  <a:srgbClr val="000000"/>
                </a:solidFill>
              </a:rPr>
              <a:t>– Chris </a:t>
            </a:r>
            <a:r>
              <a:rPr lang="en-US" dirty="0" err="1">
                <a:solidFill>
                  <a:srgbClr val="000000"/>
                </a:solidFill>
              </a:rPr>
              <a:t>Kneeland</a:t>
            </a:r>
            <a:r>
              <a:rPr lang="en-US" dirty="0">
                <a:solidFill>
                  <a:srgbClr val="000000"/>
                </a:solidFill>
              </a:rPr>
              <a:t>, Cult Collective Audience Engagement </a:t>
            </a:r>
            <a:r>
              <a:rPr lang="en-US" dirty="0" smtClean="0">
                <a:solidFill>
                  <a:srgbClr val="000000"/>
                </a:solidFill>
              </a:rPr>
              <a:t>Firm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Marketing </a:t>
            </a:r>
            <a:r>
              <a:rPr lang="en-US" dirty="0">
                <a:solidFill>
                  <a:srgbClr val="000000"/>
                </a:solidFill>
              </a:rPr>
              <a:t>vs. </a:t>
            </a:r>
            <a:endParaRPr lang="en-US" dirty="0" smtClean="0">
              <a:solidFill>
                <a:srgbClr val="000000"/>
              </a:solidFill>
            </a:endParaRPr>
          </a:p>
          <a:p>
            <a:pPr marL="34925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Mark </a:t>
            </a:r>
            <a:r>
              <a:rPr lang="en-US" dirty="0">
                <a:solidFill>
                  <a:srgbClr val="000000"/>
                </a:solidFill>
              </a:rPr>
              <a:t>Downing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339" y="2235837"/>
            <a:ext cx="3542139" cy="398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5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050015"/>
            <a:ext cx="8221028" cy="4343400"/>
          </a:xfrm>
        </p:spPr>
        <p:txBody>
          <a:bodyPr>
            <a:normAutofit/>
          </a:bodyPr>
          <a:lstStyle/>
          <a:p>
            <a:pPr marL="8064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Make </a:t>
            </a:r>
            <a:r>
              <a:rPr lang="en-US" dirty="0">
                <a:solidFill>
                  <a:srgbClr val="000000"/>
                </a:solidFill>
              </a:rPr>
              <a:t>it super simple for people to find you when they are searching for solutions that you provide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34925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Make </a:t>
            </a:r>
            <a:r>
              <a:rPr lang="en-US" dirty="0">
                <a:solidFill>
                  <a:srgbClr val="000000"/>
                </a:solidFill>
              </a:rPr>
              <a:t>it super obvious why people should choose you over other alternatives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34925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Give a reason </a:t>
            </a:r>
            <a:r>
              <a:rPr lang="en-US" dirty="0">
                <a:solidFill>
                  <a:srgbClr val="000000"/>
                </a:solidFill>
              </a:rPr>
              <a:t>to talk about you to others in their lives.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226644"/>
            <a:ext cx="8042276" cy="1336956"/>
          </a:xfrm>
        </p:spPr>
        <p:txBody>
          <a:bodyPr/>
          <a:lstStyle/>
          <a:p>
            <a:r>
              <a:rPr lang="en-US" sz="6800" b="1" dirty="0" smtClean="0"/>
              <a:t>Rules of Ads</a:t>
            </a:r>
            <a:endParaRPr lang="en-US" sz="6800" b="1" dirty="0"/>
          </a:p>
        </p:txBody>
      </p:sp>
    </p:spTree>
    <p:extLst>
      <p:ext uri="{BB962C8B-B14F-4D97-AF65-F5344CB8AC3E}">
        <p14:creationId xmlns:p14="http://schemas.microsoft.com/office/powerpoint/2010/main" val="169246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6644"/>
            <a:ext cx="8042276" cy="1336956"/>
          </a:xfrm>
        </p:spPr>
        <p:txBody>
          <a:bodyPr/>
          <a:lstStyle/>
          <a:p>
            <a:r>
              <a:rPr lang="en-US" sz="6800" b="1" dirty="0" smtClean="0"/>
              <a:t>The Four Ad Paths</a:t>
            </a:r>
            <a:endParaRPr lang="en-US" sz="6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97094"/>
            <a:ext cx="8042276" cy="4343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Drive Innovation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Deliver Exceptional Value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Enable Unbeatable Convenience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Earn Affinity &amp; Advocacy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7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983867"/>
            <a:ext cx="8042276" cy="43434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Simple to find you, obvious to choose you, fun and relevant to talk about you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Your marketing </a:t>
            </a:r>
            <a:r>
              <a:rPr lang="en-US" dirty="0">
                <a:solidFill>
                  <a:srgbClr val="000000"/>
                </a:solidFill>
              </a:rPr>
              <a:t>team should work hand-in-hand with the people making policy, pricing, and so on because they need to create it together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Building a Brand vs. Building a Business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226644"/>
            <a:ext cx="8042276" cy="1336956"/>
          </a:xfrm>
        </p:spPr>
        <p:txBody>
          <a:bodyPr/>
          <a:lstStyle/>
          <a:p>
            <a:r>
              <a:rPr lang="en-US" sz="6800" b="1" dirty="0" smtClean="0"/>
              <a:t>Key Takeaways</a:t>
            </a:r>
            <a:endParaRPr lang="en-US" sz="6800" b="1" dirty="0"/>
          </a:p>
        </p:txBody>
      </p:sp>
    </p:spTree>
    <p:extLst>
      <p:ext uri="{BB962C8B-B14F-4D97-AF65-F5344CB8AC3E}">
        <p14:creationId xmlns:p14="http://schemas.microsoft.com/office/powerpoint/2010/main" val="4027360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70246"/>
            <a:ext cx="8042276" cy="1336956"/>
          </a:xfrm>
        </p:spPr>
        <p:txBody>
          <a:bodyPr/>
          <a:lstStyle/>
          <a:p>
            <a:r>
              <a:rPr lang="en-US" sz="6800" b="1" dirty="0" smtClean="0"/>
              <a:t>Tips for Creating Ads</a:t>
            </a:r>
            <a:endParaRPr lang="en-US" sz="6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231" y="3164406"/>
            <a:ext cx="3922426" cy="313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9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6" y="793183"/>
            <a:ext cx="4437760" cy="523960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Concise + Direct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Is This Too </a:t>
            </a: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ong???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Experimentation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 Drives Home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Staying True to Branding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Creativity Drives Commerce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Being Open to Brainstorming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Build Trust as a Brand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088" y="1445843"/>
            <a:ext cx="3388075" cy="31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5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4" b="1994"/>
          <a:stretch>
            <a:fillRect/>
          </a:stretch>
        </p:blipFill>
        <p:spPr>
          <a:xfrm>
            <a:off x="0" y="-143786"/>
            <a:ext cx="9144000" cy="70117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059" y="3249785"/>
            <a:ext cx="4789988" cy="3388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60" y="382330"/>
            <a:ext cx="4324183" cy="33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4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4" b="1994"/>
          <a:stretch>
            <a:fillRect/>
          </a:stretch>
        </p:blipFill>
        <p:spPr>
          <a:xfrm>
            <a:off x="0" y="-143786"/>
            <a:ext cx="9144000" cy="70117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87" y="107576"/>
            <a:ext cx="5550226" cy="636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1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4" b="1994"/>
          <a:stretch>
            <a:fillRect/>
          </a:stretch>
        </p:blipFill>
        <p:spPr>
          <a:xfrm>
            <a:off x="0" y="-143786"/>
            <a:ext cx="9144000" cy="701179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560" y="955030"/>
            <a:ext cx="5856456" cy="468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6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4" b="1994"/>
          <a:stretch>
            <a:fillRect/>
          </a:stretch>
        </p:blipFill>
        <p:spPr>
          <a:xfrm>
            <a:off x="0" y="-143786"/>
            <a:ext cx="9144000" cy="70117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833" y="383663"/>
            <a:ext cx="4974772" cy="59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11" y="1798042"/>
            <a:ext cx="8042276" cy="435321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Amy </a:t>
            </a:r>
            <a:r>
              <a:rPr lang="en-US" dirty="0" err="1">
                <a:solidFill>
                  <a:srgbClr val="000000"/>
                </a:solidFill>
              </a:rPr>
              <a:t>Hufft</a:t>
            </a:r>
            <a:r>
              <a:rPr lang="en-US" dirty="0">
                <a:solidFill>
                  <a:srgbClr val="000000"/>
                </a:solidFill>
              </a:rPr>
              <a:t> – Vice President of Global Brand Marketing &amp; Communications SHOPIFY</a:t>
            </a:r>
          </a:p>
          <a:p>
            <a:r>
              <a:rPr lang="en-US" dirty="0">
                <a:solidFill>
                  <a:srgbClr val="000000"/>
                </a:solidFill>
              </a:rPr>
              <a:t>Chris </a:t>
            </a:r>
            <a:r>
              <a:rPr lang="en-US" dirty="0" err="1">
                <a:solidFill>
                  <a:srgbClr val="000000"/>
                </a:solidFill>
              </a:rPr>
              <a:t>Kneeland</a:t>
            </a:r>
            <a:r>
              <a:rPr lang="en-US" dirty="0">
                <a:solidFill>
                  <a:srgbClr val="000000"/>
                </a:solidFill>
              </a:rPr>
              <a:t> – Co-founder &amp; CEO of Cult Collective</a:t>
            </a:r>
          </a:p>
          <a:p>
            <a:r>
              <a:rPr lang="en-US" dirty="0">
                <a:solidFill>
                  <a:srgbClr val="000000"/>
                </a:solidFill>
              </a:rPr>
              <a:t>Matt </a:t>
            </a:r>
            <a:r>
              <a:rPr lang="en-US" dirty="0" err="1">
                <a:solidFill>
                  <a:srgbClr val="000000"/>
                </a:solidFill>
              </a:rPr>
              <a:t>Kerbel</a:t>
            </a:r>
            <a:r>
              <a:rPr lang="en-US" dirty="0">
                <a:solidFill>
                  <a:srgbClr val="000000"/>
                </a:solidFill>
              </a:rPr>
              <a:t> – VP Brand Marketing </a:t>
            </a:r>
            <a:r>
              <a:rPr lang="en-US" dirty="0" err="1">
                <a:solidFill>
                  <a:srgbClr val="000000"/>
                </a:solidFill>
              </a:rPr>
              <a:t>Homie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Ryan Berman – Founder Courageous</a:t>
            </a:r>
          </a:p>
          <a:p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smtClean="0">
                <a:solidFill>
                  <a:srgbClr val="000000"/>
                </a:solidFill>
              </a:rPr>
              <a:t>Also VPs and Execs from Budweiser, Peloton, Netflix, and more!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9275" y="147264"/>
            <a:ext cx="8042276" cy="1336956"/>
          </a:xfrm>
        </p:spPr>
        <p:txBody>
          <a:bodyPr/>
          <a:lstStyle/>
          <a:p>
            <a:r>
              <a:rPr lang="en-US" sz="6800" b="1" dirty="0" smtClean="0"/>
              <a:t>Contributors</a:t>
            </a:r>
            <a:endParaRPr lang="en-US" sz="6800" b="1" dirty="0"/>
          </a:p>
        </p:txBody>
      </p:sp>
    </p:spTree>
    <p:extLst>
      <p:ext uri="{BB962C8B-B14F-4D97-AF65-F5344CB8AC3E}">
        <p14:creationId xmlns:p14="http://schemas.microsoft.com/office/powerpoint/2010/main" val="206015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83476"/>
            <a:ext cx="8042276" cy="1336956"/>
          </a:xfrm>
        </p:spPr>
        <p:txBody>
          <a:bodyPr/>
          <a:lstStyle/>
          <a:p>
            <a:r>
              <a:rPr lang="en-US" sz="6800" b="1" dirty="0" smtClean="0"/>
              <a:t>Crafting a Return on Courage</a:t>
            </a:r>
            <a:endParaRPr lang="en-US" sz="6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231" y="3413289"/>
            <a:ext cx="4706240" cy="264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9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87" y="621197"/>
            <a:ext cx="8042276" cy="4343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Genuine Social Media Connections</a:t>
            </a:r>
          </a:p>
          <a:p>
            <a:r>
              <a:rPr lang="en-US" dirty="0">
                <a:solidFill>
                  <a:srgbClr val="000000"/>
                </a:solidFill>
              </a:rPr>
              <a:t>What are You Afraid of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lvl="0"/>
            <a:r>
              <a:rPr lang="en-US" i="1" dirty="0" smtClean="0">
                <a:solidFill>
                  <a:srgbClr val="000000"/>
                </a:solidFill>
              </a:rPr>
              <a:t>How </a:t>
            </a:r>
            <a:r>
              <a:rPr lang="en-US" i="1" dirty="0">
                <a:solidFill>
                  <a:srgbClr val="000000"/>
                </a:solidFill>
              </a:rPr>
              <a:t>do you eat an </a:t>
            </a:r>
            <a:r>
              <a:rPr lang="en-US" i="1" dirty="0" smtClean="0">
                <a:solidFill>
                  <a:srgbClr val="000000"/>
                </a:solidFill>
              </a:rPr>
              <a:t>elephant? --- With </a:t>
            </a:r>
            <a:r>
              <a:rPr lang="en-US" i="1" dirty="0">
                <a:solidFill>
                  <a:srgbClr val="000000"/>
                </a:solidFill>
              </a:rPr>
              <a:t>a pack of strategic </a:t>
            </a:r>
            <a:r>
              <a:rPr lang="en-US" i="1" dirty="0" smtClean="0">
                <a:solidFill>
                  <a:srgbClr val="000000"/>
                </a:solidFill>
              </a:rPr>
              <a:t>lions.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Watch </a:t>
            </a:r>
            <a:r>
              <a:rPr lang="en-US" dirty="0" smtClean="0">
                <a:solidFill>
                  <a:srgbClr val="000000"/>
                </a:solidFill>
              </a:rPr>
              <a:t>Your Back vs. Got Your Back Culture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Repeaters Make Believers</a:t>
            </a: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Courage vs. Resilience 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524" y="3730805"/>
            <a:ext cx="3786083" cy="241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51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94" b="1994"/>
          <a:stretch>
            <a:fillRect/>
          </a:stretch>
        </p:blipFill>
        <p:spPr>
          <a:xfrm>
            <a:off x="0" y="-143786"/>
            <a:ext cx="9144000" cy="7011798"/>
          </a:xfrm>
        </p:spPr>
      </p:pic>
    </p:spTree>
    <p:extLst>
      <p:ext uri="{BB962C8B-B14F-4D97-AF65-F5344CB8AC3E}">
        <p14:creationId xmlns:p14="http://schemas.microsoft.com/office/powerpoint/2010/main" val="632577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10309"/>
            <a:ext cx="8042276" cy="1336956"/>
          </a:xfrm>
        </p:spPr>
        <p:txBody>
          <a:bodyPr/>
          <a:lstStyle/>
          <a:p>
            <a:r>
              <a:rPr lang="en-US" sz="6800" b="1" dirty="0" smtClean="0"/>
              <a:t>Questions?</a:t>
            </a:r>
            <a:endParaRPr lang="en-US" sz="6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380" y="2701363"/>
            <a:ext cx="4936713" cy="303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4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392596"/>
            <a:ext cx="8042276" cy="1336956"/>
          </a:xfrm>
        </p:spPr>
        <p:txBody>
          <a:bodyPr/>
          <a:lstStyle/>
          <a:p>
            <a:r>
              <a:rPr lang="en-US" sz="6800" b="1" dirty="0" smtClean="0"/>
              <a:t>Understand Your </a:t>
            </a:r>
            <a:br>
              <a:rPr lang="en-US" sz="6800" b="1" dirty="0" smtClean="0"/>
            </a:br>
            <a:r>
              <a:rPr lang="en-US" sz="6800" b="1" dirty="0" smtClean="0"/>
              <a:t>Brand Purpose</a:t>
            </a:r>
            <a:endParaRPr lang="en-US" sz="6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903" y="3452977"/>
            <a:ext cx="4152614" cy="259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68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11" y="621195"/>
            <a:ext cx="8042276" cy="58349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Amy </a:t>
            </a:r>
            <a:r>
              <a:rPr lang="en-US" dirty="0" err="1" smtClean="0">
                <a:solidFill>
                  <a:srgbClr val="000000"/>
                </a:solidFill>
              </a:rPr>
              <a:t>Hufft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– Vice President of Global Brand Marketing &amp; </a:t>
            </a:r>
            <a:r>
              <a:rPr lang="en-US" dirty="0" smtClean="0">
                <a:solidFill>
                  <a:srgbClr val="000000"/>
                </a:solidFill>
              </a:rPr>
              <a:t>Communications, SHOPIFY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Mission vs. Brand Purpose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What are You Teaching People?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Your North </a:t>
            </a:r>
            <a:r>
              <a:rPr lang="en-US" dirty="0" smtClean="0">
                <a:solidFill>
                  <a:srgbClr val="000000"/>
                </a:solidFill>
              </a:rPr>
              <a:t>Star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Mind of the Consumer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Commerce &amp; </a:t>
            </a:r>
            <a:r>
              <a:rPr lang="en-US" dirty="0" smtClean="0">
                <a:solidFill>
                  <a:srgbClr val="000000"/>
                </a:solidFill>
              </a:rPr>
              <a:t>Social </a:t>
            </a:r>
            <a:r>
              <a:rPr lang="en-US" dirty="0" smtClean="0">
                <a:solidFill>
                  <a:srgbClr val="000000"/>
                </a:solidFill>
              </a:rPr>
              <a:t>Impact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994" y="1784481"/>
            <a:ext cx="3392121" cy="3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5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281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5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20" y="584200"/>
            <a:ext cx="3983181" cy="5941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95" y="584200"/>
            <a:ext cx="3929516" cy="590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1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025898"/>
            <a:ext cx="8042276" cy="1336956"/>
          </a:xfrm>
        </p:spPr>
        <p:txBody>
          <a:bodyPr/>
          <a:lstStyle/>
          <a:p>
            <a:r>
              <a:rPr lang="en-US" sz="6400" b="1" dirty="0" smtClean="0"/>
              <a:t>Differentiation, Exploration, &amp; Long-Term Vision</a:t>
            </a:r>
            <a:endParaRPr lang="en-US" sz="6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293" y="3770494"/>
            <a:ext cx="3534153" cy="271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7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6" y="594736"/>
            <a:ext cx="4054141" cy="49485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Run the Other Way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It’s Like Tetris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Marketing Doesn’t Have to Look Like Marketing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Setting up for Long-Term Success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Playing the “Infinite Game”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Future-Proofing Your Strategy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117" y="1067315"/>
            <a:ext cx="3949763" cy="370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5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99068"/>
            <a:ext cx="8042276" cy="1336956"/>
          </a:xfrm>
        </p:spPr>
        <p:txBody>
          <a:bodyPr/>
          <a:lstStyle/>
          <a:p>
            <a:r>
              <a:rPr lang="en-US" sz="6800" b="1" dirty="0" smtClean="0"/>
              <a:t>Lessons of Advertising</a:t>
            </a:r>
            <a:endParaRPr lang="en-US" sz="6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295" y="2846146"/>
            <a:ext cx="3711656" cy="345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71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872</TotalTime>
  <Words>347</Words>
  <Application>Microsoft Macintosh PowerPoint</Application>
  <PresentationFormat>On-screen Show (4:3)</PresentationFormat>
  <Paragraphs>58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Breeze</vt:lpstr>
      <vt:lpstr>PowerPoint Presentation</vt:lpstr>
      <vt:lpstr>Contributors</vt:lpstr>
      <vt:lpstr>Understand Your  Brand Purpose</vt:lpstr>
      <vt:lpstr>PowerPoint Presentation</vt:lpstr>
      <vt:lpstr>PowerPoint Presentation</vt:lpstr>
      <vt:lpstr>PowerPoint Presentation</vt:lpstr>
      <vt:lpstr>Differentiation, Exploration, &amp; Long-Term Vision</vt:lpstr>
      <vt:lpstr>PowerPoint Presentation</vt:lpstr>
      <vt:lpstr>Lessons of Advertising</vt:lpstr>
      <vt:lpstr>PowerPoint Presentation</vt:lpstr>
      <vt:lpstr>Rules of Ads</vt:lpstr>
      <vt:lpstr>The Four Ad Paths</vt:lpstr>
      <vt:lpstr>Key Takeaways</vt:lpstr>
      <vt:lpstr>Tips for Creating 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Crafting a Return on Courage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Brand Like an Entrepreneur</dc:title>
  <dc:creator>G Culbertson</dc:creator>
  <cp:lastModifiedBy>G Culbertson</cp:lastModifiedBy>
  <cp:revision>21</cp:revision>
  <dcterms:created xsi:type="dcterms:W3CDTF">2021-07-29T08:14:08Z</dcterms:created>
  <dcterms:modified xsi:type="dcterms:W3CDTF">2021-07-29T22:47:56Z</dcterms:modified>
</cp:coreProperties>
</file>