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77"/>
  </p:notesMasterIdLst>
  <p:sldIdLst>
    <p:sldId id="256" r:id="rId2"/>
    <p:sldId id="327" r:id="rId3"/>
    <p:sldId id="436" r:id="rId4"/>
    <p:sldId id="474" r:id="rId5"/>
    <p:sldId id="406" r:id="rId6"/>
    <p:sldId id="437" r:id="rId7"/>
    <p:sldId id="438" r:id="rId8"/>
    <p:sldId id="439" r:id="rId9"/>
    <p:sldId id="440" r:id="rId10"/>
    <p:sldId id="441" r:id="rId11"/>
    <p:sldId id="442" r:id="rId12"/>
    <p:sldId id="443" r:id="rId13"/>
    <p:sldId id="444" r:id="rId14"/>
    <p:sldId id="445" r:id="rId15"/>
    <p:sldId id="446" r:id="rId16"/>
    <p:sldId id="447" r:id="rId17"/>
    <p:sldId id="448" r:id="rId18"/>
    <p:sldId id="449" r:id="rId19"/>
    <p:sldId id="450" r:id="rId20"/>
    <p:sldId id="451" r:id="rId21"/>
    <p:sldId id="452" r:id="rId22"/>
    <p:sldId id="453" r:id="rId23"/>
    <p:sldId id="454" r:id="rId24"/>
    <p:sldId id="457" r:id="rId25"/>
    <p:sldId id="473" r:id="rId26"/>
    <p:sldId id="430" r:id="rId27"/>
    <p:sldId id="459" r:id="rId28"/>
    <p:sldId id="460" r:id="rId29"/>
    <p:sldId id="458" r:id="rId30"/>
    <p:sldId id="461" r:id="rId31"/>
    <p:sldId id="462" r:id="rId32"/>
    <p:sldId id="388" r:id="rId33"/>
    <p:sldId id="455" r:id="rId34"/>
    <p:sldId id="410" r:id="rId35"/>
    <p:sldId id="376" r:id="rId36"/>
    <p:sldId id="411" r:id="rId37"/>
    <p:sldId id="456" r:id="rId38"/>
    <p:sldId id="467" r:id="rId39"/>
    <p:sldId id="469" r:id="rId40"/>
    <p:sldId id="470" r:id="rId41"/>
    <p:sldId id="435" r:id="rId42"/>
    <p:sldId id="344" r:id="rId43"/>
    <p:sldId id="468" r:id="rId44"/>
    <p:sldId id="475" r:id="rId45"/>
    <p:sldId id="476" r:id="rId46"/>
    <p:sldId id="477" r:id="rId47"/>
    <p:sldId id="478" r:id="rId48"/>
    <p:sldId id="479" r:id="rId49"/>
    <p:sldId id="480" r:id="rId50"/>
    <p:sldId id="487" r:id="rId51"/>
    <p:sldId id="486" r:id="rId52"/>
    <p:sldId id="483" r:id="rId53"/>
    <p:sldId id="471" r:id="rId54"/>
    <p:sldId id="472" r:id="rId55"/>
    <p:sldId id="391" r:id="rId56"/>
    <p:sldId id="490" r:id="rId57"/>
    <p:sldId id="491" r:id="rId58"/>
    <p:sldId id="488" r:id="rId59"/>
    <p:sldId id="492" r:id="rId60"/>
    <p:sldId id="493" r:id="rId61"/>
    <p:sldId id="415" r:id="rId62"/>
    <p:sldId id="489" r:id="rId63"/>
    <p:sldId id="496" r:id="rId64"/>
    <p:sldId id="484" r:id="rId65"/>
    <p:sldId id="494" r:id="rId66"/>
    <p:sldId id="485" r:id="rId67"/>
    <p:sldId id="427" r:id="rId68"/>
    <p:sldId id="392" r:id="rId69"/>
    <p:sldId id="423" r:id="rId70"/>
    <p:sldId id="379" r:id="rId71"/>
    <p:sldId id="425" r:id="rId72"/>
    <p:sldId id="377" r:id="rId73"/>
    <p:sldId id="422" r:id="rId74"/>
    <p:sldId id="495" r:id="rId75"/>
    <p:sldId id="266" r:id="rId7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748"/>
    <a:srgbClr val="BF3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94671" autoAdjust="0"/>
  </p:normalViewPr>
  <p:slideViewPr>
    <p:cSldViewPr>
      <p:cViewPr varScale="1">
        <p:scale>
          <a:sx n="113" d="100"/>
          <a:sy n="113" d="100"/>
        </p:scale>
        <p:origin x="1590"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69423"/>
          </a:xfrm>
          <a:prstGeom prst="rect">
            <a:avLst/>
          </a:prstGeom>
        </p:spPr>
        <p:txBody>
          <a:bodyPr vert="horz" lIns="93342" tIns="46671" rIns="93342" bIns="46671" rtlCol="0"/>
          <a:lstStyle>
            <a:lvl1pPr algn="l">
              <a:defRPr sz="1200"/>
            </a:lvl1pPr>
          </a:lstStyle>
          <a:p>
            <a:endParaRPr lang="en-US"/>
          </a:p>
        </p:txBody>
      </p:sp>
      <p:sp>
        <p:nvSpPr>
          <p:cNvPr id="3" name="Date Placeholder 2"/>
          <p:cNvSpPr>
            <a:spLocks noGrp="1"/>
          </p:cNvSpPr>
          <p:nvPr>
            <p:ph type="dt" idx="1"/>
          </p:nvPr>
        </p:nvSpPr>
        <p:spPr>
          <a:xfrm>
            <a:off x="4023093" y="0"/>
            <a:ext cx="3077740" cy="469423"/>
          </a:xfrm>
          <a:prstGeom prst="rect">
            <a:avLst/>
          </a:prstGeom>
        </p:spPr>
        <p:txBody>
          <a:bodyPr vert="horz" lIns="93342" tIns="46671" rIns="93342" bIns="46671" rtlCol="0"/>
          <a:lstStyle>
            <a:lvl1pPr algn="r">
              <a:defRPr sz="1200"/>
            </a:lvl1pPr>
          </a:lstStyle>
          <a:p>
            <a:fld id="{9EF8FD45-2721-4728-B638-90B9C2D7E270}" type="datetimeFigureOut">
              <a:rPr lang="en-US" smtClean="0"/>
              <a:pPr/>
              <a:t>9/22/2021</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3342" tIns="46671" rIns="93342" bIns="46671" rtlCol="0" anchor="ctr"/>
          <a:lstStyle/>
          <a:p>
            <a:endParaRPr lang="en-US"/>
          </a:p>
        </p:txBody>
      </p:sp>
      <p:sp>
        <p:nvSpPr>
          <p:cNvPr id="5" name="Notes Placeholder 4"/>
          <p:cNvSpPr>
            <a:spLocks noGrp="1"/>
          </p:cNvSpPr>
          <p:nvPr>
            <p:ph type="body" sz="quarter" idx="3"/>
          </p:nvPr>
        </p:nvSpPr>
        <p:spPr>
          <a:xfrm>
            <a:off x="710248" y="4459527"/>
            <a:ext cx="5681980" cy="4224813"/>
          </a:xfrm>
          <a:prstGeom prst="rect">
            <a:avLst/>
          </a:prstGeom>
        </p:spPr>
        <p:txBody>
          <a:bodyPr vert="horz" lIns="93342" tIns="46671" rIns="93342" bIns="466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40" cy="469423"/>
          </a:xfrm>
          <a:prstGeom prst="rect">
            <a:avLst/>
          </a:prstGeom>
        </p:spPr>
        <p:txBody>
          <a:bodyPr vert="horz" lIns="93342" tIns="46671" rIns="93342" bIns="4667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40" cy="469423"/>
          </a:xfrm>
          <a:prstGeom prst="rect">
            <a:avLst/>
          </a:prstGeom>
        </p:spPr>
        <p:txBody>
          <a:bodyPr vert="horz" lIns="93342" tIns="46671" rIns="93342" bIns="46671" rtlCol="0" anchor="b"/>
          <a:lstStyle>
            <a:lvl1pPr algn="r">
              <a:defRPr sz="1200"/>
            </a:lvl1pPr>
          </a:lstStyle>
          <a:p>
            <a:fld id="{3561CE56-D96B-41DA-9E11-BA5D57E9E4C4}" type="slidenum">
              <a:rPr lang="en-US" smtClean="0"/>
              <a:pPr/>
              <a:t>‹#›</a:t>
            </a:fld>
            <a:endParaRPr lang="en-US"/>
          </a:p>
        </p:txBody>
      </p:sp>
    </p:spTree>
    <p:extLst>
      <p:ext uri="{BB962C8B-B14F-4D97-AF65-F5344CB8AC3E}">
        <p14:creationId xmlns:p14="http://schemas.microsoft.com/office/powerpoint/2010/main" val="2995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A25C68F-927A-403E-ADDD-C3E0B63AE54B}" type="datetimeFigureOut">
              <a:rPr lang="en-US" smtClean="0"/>
              <a:pPr/>
              <a:t>9/22/2021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6DB169C-BB25-4252-86B9-7D17A8AC941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A25C68F-927A-403E-ADDD-C3E0B63AE54B}"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69C-BB25-4252-86B9-7D17A8AC94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A25C68F-927A-403E-ADDD-C3E0B63AE54B}"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69C-BB25-4252-86B9-7D17A8AC94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A25C68F-927A-403E-ADDD-C3E0B63AE54B}"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69C-BB25-4252-86B9-7D17A8AC94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A25C68F-927A-403E-ADDD-C3E0B63AE54B}"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69C-BB25-4252-86B9-7D17A8AC941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A25C68F-927A-403E-ADDD-C3E0B63AE54B}"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69C-BB25-4252-86B9-7D17A8AC94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A25C68F-927A-403E-ADDD-C3E0B63AE54B}" type="datetimeFigureOut">
              <a:rPr lang="en-US" smtClean="0"/>
              <a:pPr/>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B169C-BB25-4252-86B9-7D17A8AC94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A25C68F-927A-403E-ADDD-C3E0B63AE54B}" type="datetimeFigureOut">
              <a:rPr lang="en-US" smtClean="0"/>
              <a:pPr/>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B169C-BB25-4252-86B9-7D17A8AC94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5C68F-927A-403E-ADDD-C3E0B63AE54B}" type="datetimeFigureOut">
              <a:rPr lang="en-US" smtClean="0"/>
              <a:pPr/>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B169C-BB25-4252-86B9-7D17A8AC94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A25C68F-927A-403E-ADDD-C3E0B63AE54B}"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69C-BB25-4252-86B9-7D17A8AC94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A25C68F-927A-403E-ADDD-C3E0B63AE54B}"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D6DB169C-BB25-4252-86B9-7D17A8AC9414}"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A25C68F-927A-403E-ADDD-C3E0B63AE54B}" type="datetimeFigureOut">
              <a:rPr lang="en-US" smtClean="0"/>
              <a:pPr/>
              <a:t>9/22/2021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6DB169C-BB25-4252-86B9-7D17A8AC9414}"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authorcentral.amazon.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docs.google.com/spreadsheets/d/1rM5Tr_BAfySc4aom2Wd4IlgvWdM13iHW9sXWPT5CYw8/edit#gid=0"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ipgbook.us11.list-manage.com/track/click?u=0adb1ab50c4772f074b111843&amp;id=e3fa6ee2df&amp;e=329cf0ed9b"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bookbub.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mailto:glenn@bqbpublishing.com"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scibabooks.org/" TargetMode="External"/><Relationship Id="rId7" Type="http://schemas.openxmlformats.org/officeDocument/2006/relationships/hyperlink" Target="http://www.nciba.com/" TargetMode="External"/><Relationship Id="rId2" Type="http://schemas.openxmlformats.org/officeDocument/2006/relationships/hyperlink" Target="http://www.pnba.org/" TargetMode="External"/><Relationship Id="rId1" Type="http://schemas.openxmlformats.org/officeDocument/2006/relationships/slideLayout" Target="../slideLayouts/slideLayout2.xml"/><Relationship Id="rId6" Type="http://schemas.openxmlformats.org/officeDocument/2006/relationships/hyperlink" Target="http://www.mountainsplains.org/" TargetMode="External"/><Relationship Id="rId5" Type="http://schemas.openxmlformats.org/officeDocument/2006/relationships/hyperlink" Target="http://midwestbooksellers.org/" TargetMode="External"/><Relationship Id="rId4" Type="http://schemas.openxmlformats.org/officeDocument/2006/relationships/hyperlink" Target="http://www.gliba.org/"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9704" y="5791200"/>
            <a:ext cx="7854696" cy="1752600"/>
          </a:xfrm>
        </p:spPr>
        <p:txBody>
          <a:bodyPr/>
          <a:lstStyle/>
          <a:p>
            <a:pPr algn="ctr"/>
            <a:r>
              <a:rPr lang="en-US" dirty="0">
                <a:solidFill>
                  <a:schemeClr val="accent5">
                    <a:lumMod val="20000"/>
                    <a:lumOff val="80000"/>
                  </a:schemeClr>
                </a:solidFill>
              </a:rPr>
              <a:t>Saturday, September 25, 2021</a:t>
            </a:r>
          </a:p>
          <a:p>
            <a:pPr algn="ctr"/>
            <a:r>
              <a:rPr lang="en-US" dirty="0">
                <a:solidFill>
                  <a:schemeClr val="accent5">
                    <a:lumMod val="20000"/>
                    <a:lumOff val="80000"/>
                  </a:schemeClr>
                </a:solidFill>
              </a:rPr>
              <a:t>Noon -  EDT</a:t>
            </a:r>
          </a:p>
        </p:txBody>
      </p:sp>
      <p:sp>
        <p:nvSpPr>
          <p:cNvPr id="5" name="Rectangle 4"/>
          <p:cNvSpPr/>
          <p:nvPr/>
        </p:nvSpPr>
        <p:spPr>
          <a:xfrm>
            <a:off x="-762000" y="990600"/>
            <a:ext cx="10210800" cy="4648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stretch>
            <a:fillRect/>
          </a:stretch>
        </p:blipFill>
        <p:spPr>
          <a:xfrm>
            <a:off x="2667000" y="1828800"/>
            <a:ext cx="3471881" cy="1972147"/>
          </a:xfrm>
          <a:prstGeom prst="rect">
            <a:avLst/>
          </a:prstGeom>
        </p:spPr>
      </p:pic>
      <p:sp>
        <p:nvSpPr>
          <p:cNvPr id="2" name="Title 1"/>
          <p:cNvSpPr>
            <a:spLocks noGrp="1"/>
          </p:cNvSpPr>
          <p:nvPr>
            <p:ph type="ctrTitle"/>
          </p:nvPr>
        </p:nvSpPr>
        <p:spPr>
          <a:xfrm>
            <a:off x="758952" y="3733800"/>
            <a:ext cx="7851648" cy="1828800"/>
          </a:xfrm>
        </p:spPr>
        <p:txBody>
          <a:bodyPr>
            <a:noAutofit/>
          </a:bodyPr>
          <a:lstStyle/>
          <a:p>
            <a:pPr algn="ctr"/>
            <a:r>
              <a:rPr lang="en-US" sz="3600" dirty="0">
                <a:solidFill>
                  <a:schemeClr val="bg1">
                    <a:lumMod val="50000"/>
                    <a:lumOff val="50000"/>
                  </a:schemeClr>
                </a:solidFill>
                <a:latin typeface="Cambria" pitchFamily="18" charset="0"/>
              </a:rPr>
              <a:t>What We Do To Market Your Books and How You Can Help</a:t>
            </a:r>
          </a:p>
        </p:txBody>
      </p:sp>
      <p:sp>
        <p:nvSpPr>
          <p:cNvPr id="7" name="Title 1"/>
          <p:cNvSpPr txBox="1">
            <a:spLocks/>
          </p:cNvSpPr>
          <p:nvPr/>
        </p:nvSpPr>
        <p:spPr>
          <a:xfrm>
            <a:off x="454152" y="35858"/>
            <a:ext cx="7851648" cy="1828800"/>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4800" dirty="0">
                <a:solidFill>
                  <a:srgbClr val="9F3748"/>
                </a:solidFill>
                <a:latin typeface="Cambria" pitchFamily="18" charset="0"/>
              </a:rPr>
              <a:t>Welcome! </a:t>
            </a:r>
          </a:p>
        </p:txBody>
      </p:sp>
    </p:spTree>
    <p:extLst>
      <p:ext uri="{BB962C8B-B14F-4D97-AF65-F5344CB8AC3E}">
        <p14:creationId xmlns:p14="http://schemas.microsoft.com/office/powerpoint/2010/main" val="3248598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5ECB-14DE-4263-8340-1B7099BD85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475829-F699-4E7E-B30E-C8CB06E5C14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064714D-C2C6-4A16-A63A-297B2C0CDB89}"/>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672190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4CB9-0821-433E-A99E-D26643B2C1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BC15F8-AB67-4D7C-8F26-BF0709BDFF2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A728211-A922-46B5-A01C-CA9DF386B4FE}"/>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632444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3B33-9A7E-4DD7-843B-807DA59A13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2658341-B742-4201-AB1C-9F35289458D1}"/>
              </a:ext>
            </a:extLst>
          </p:cNvPr>
          <p:cNvPicPr>
            <a:picLocks noGrp="1" noChangeAspect="1"/>
          </p:cNvPicPr>
          <p:nvPr>
            <p:ph idx="1"/>
          </p:nvPr>
        </p:nvPicPr>
        <p:blipFill>
          <a:blip r:embed="rId2"/>
          <a:stretch>
            <a:fillRect/>
          </a:stretch>
        </p:blipFill>
        <p:spPr>
          <a:xfrm>
            <a:off x="670278" y="990601"/>
            <a:ext cx="7803443" cy="5334000"/>
          </a:xfrm>
        </p:spPr>
      </p:pic>
    </p:spTree>
    <p:extLst>
      <p:ext uri="{BB962C8B-B14F-4D97-AF65-F5344CB8AC3E}">
        <p14:creationId xmlns:p14="http://schemas.microsoft.com/office/powerpoint/2010/main" val="11919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2B03-CD54-4D2F-9153-E6DBE6940B2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57B9437-B5DE-437C-9FFB-1456CD52055C}"/>
              </a:ext>
            </a:extLst>
          </p:cNvPr>
          <p:cNvPicPr>
            <a:picLocks noGrp="1" noChangeAspect="1"/>
          </p:cNvPicPr>
          <p:nvPr>
            <p:ph idx="1"/>
          </p:nvPr>
        </p:nvPicPr>
        <p:blipFill>
          <a:blip r:embed="rId2"/>
          <a:stretch>
            <a:fillRect/>
          </a:stretch>
        </p:blipFill>
        <p:spPr>
          <a:xfrm>
            <a:off x="670278" y="914401"/>
            <a:ext cx="7803443" cy="5410200"/>
          </a:xfrm>
        </p:spPr>
      </p:pic>
    </p:spTree>
    <p:extLst>
      <p:ext uri="{BB962C8B-B14F-4D97-AF65-F5344CB8AC3E}">
        <p14:creationId xmlns:p14="http://schemas.microsoft.com/office/powerpoint/2010/main" val="261949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2FB9-28C6-4A05-AAB1-5A2DAF3B295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1D4A41-50E6-44FB-A4BB-583B223452FF}"/>
              </a:ext>
            </a:extLst>
          </p:cNvPr>
          <p:cNvPicPr>
            <a:picLocks noGrp="1" noChangeAspect="1"/>
          </p:cNvPicPr>
          <p:nvPr>
            <p:ph idx="1"/>
          </p:nvPr>
        </p:nvPicPr>
        <p:blipFill>
          <a:blip r:embed="rId2"/>
          <a:stretch>
            <a:fillRect/>
          </a:stretch>
        </p:blipFill>
        <p:spPr>
          <a:xfrm>
            <a:off x="670278" y="914401"/>
            <a:ext cx="7803443" cy="5410200"/>
          </a:xfrm>
        </p:spPr>
      </p:pic>
    </p:spTree>
    <p:extLst>
      <p:ext uri="{BB962C8B-B14F-4D97-AF65-F5344CB8AC3E}">
        <p14:creationId xmlns:p14="http://schemas.microsoft.com/office/powerpoint/2010/main" val="3268731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9540-182D-4C11-9211-EF0276DDE6B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934458B-34F3-4CCC-88EA-2FA5FE5BC772}"/>
              </a:ext>
            </a:extLst>
          </p:cNvPr>
          <p:cNvPicPr>
            <a:picLocks noGrp="1" noChangeAspect="1"/>
          </p:cNvPicPr>
          <p:nvPr>
            <p:ph idx="1"/>
          </p:nvPr>
        </p:nvPicPr>
        <p:blipFill>
          <a:blip r:embed="rId2"/>
          <a:stretch>
            <a:fillRect/>
          </a:stretch>
        </p:blipFill>
        <p:spPr>
          <a:xfrm>
            <a:off x="670278" y="990601"/>
            <a:ext cx="7803443" cy="5334000"/>
          </a:xfrm>
        </p:spPr>
      </p:pic>
    </p:spTree>
    <p:extLst>
      <p:ext uri="{BB962C8B-B14F-4D97-AF65-F5344CB8AC3E}">
        <p14:creationId xmlns:p14="http://schemas.microsoft.com/office/powerpoint/2010/main" val="3895869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DE9A-ECBC-4520-9EF3-E951225326FF}"/>
              </a:ext>
            </a:extLst>
          </p:cNvPr>
          <p:cNvSpPr>
            <a:spLocks noGrp="1"/>
          </p:cNvSpPr>
          <p:nvPr>
            <p:ph type="title"/>
          </p:nvPr>
        </p:nvSpPr>
        <p:spPr/>
        <p:txBody>
          <a:bodyPr/>
          <a:lstStyle/>
          <a:p>
            <a:r>
              <a:rPr lang="en-US" dirty="0"/>
              <a:t>Edelweiss </a:t>
            </a:r>
          </a:p>
        </p:txBody>
      </p:sp>
      <p:sp>
        <p:nvSpPr>
          <p:cNvPr id="3" name="Content Placeholder 2">
            <a:extLst>
              <a:ext uri="{FF2B5EF4-FFF2-40B4-BE49-F238E27FC236}">
                <a16:creationId xmlns:a16="http://schemas.microsoft.com/office/drawing/2014/main" id="{A8F00386-7BCE-4797-A3F5-EB321D8DBB11}"/>
              </a:ext>
            </a:extLst>
          </p:cNvPr>
          <p:cNvSpPr>
            <a:spLocks noGrp="1"/>
          </p:cNvSpPr>
          <p:nvPr>
            <p:ph idx="1"/>
          </p:nvPr>
        </p:nvSpPr>
        <p:spPr/>
        <p:txBody>
          <a:bodyPr>
            <a:normAutofit/>
          </a:bodyPr>
          <a:lstStyle/>
          <a:p>
            <a:pPr>
              <a:buClrTx/>
              <a:buFont typeface="Arial" panose="020B0604020202020204" pitchFamily="34" charset="0"/>
              <a:buChar char="•"/>
            </a:pPr>
            <a:r>
              <a:rPr lang="en-US" sz="1600" dirty="0"/>
              <a:t>We, as the publisher, have the ability to create collections of different genres, etc. to use for virtual shows or for Julie to provide those Edelweiss links in our bookseller and library newsletter.</a:t>
            </a:r>
          </a:p>
          <a:p>
            <a:pPr>
              <a:buClrTx/>
              <a:buFont typeface="Arial" panose="020B0604020202020204" pitchFamily="34" charset="0"/>
              <a:buChar char="•"/>
            </a:pPr>
            <a:r>
              <a:rPr lang="en-US" sz="1600" dirty="0"/>
              <a:t>We currently have collections for:</a:t>
            </a:r>
          </a:p>
          <a:p>
            <a:pPr lvl="1">
              <a:buClrTx/>
              <a:buFont typeface="Courier New" panose="02070309020205020404" pitchFamily="49" charset="0"/>
              <a:buChar char="o"/>
            </a:pPr>
            <a:r>
              <a:rPr lang="en-US" sz="1600" dirty="0"/>
              <a:t>MPIBA</a:t>
            </a:r>
          </a:p>
          <a:p>
            <a:pPr lvl="1">
              <a:buClrTx/>
              <a:buFont typeface="Courier New" panose="02070309020205020404" pitchFamily="49" charset="0"/>
              <a:buChar char="o"/>
            </a:pPr>
            <a:r>
              <a:rPr lang="en-US" sz="1600" dirty="0"/>
              <a:t>Thriller/Mysteries/Suspense</a:t>
            </a:r>
          </a:p>
          <a:p>
            <a:pPr lvl="1">
              <a:buClrTx/>
              <a:buFont typeface="Courier New" panose="02070309020205020404" pitchFamily="49" charset="0"/>
              <a:buChar char="o"/>
            </a:pPr>
            <a:r>
              <a:rPr lang="en-US" sz="1600" dirty="0"/>
              <a:t>Women’s Fiction</a:t>
            </a:r>
          </a:p>
          <a:p>
            <a:pPr lvl="1">
              <a:buClrTx/>
              <a:buFont typeface="Courier New" panose="02070309020205020404" pitchFamily="49" charset="0"/>
              <a:buChar char="o"/>
            </a:pPr>
            <a:r>
              <a:rPr lang="en-US" sz="1600" dirty="0"/>
              <a:t>Young Adult Fiction</a:t>
            </a:r>
          </a:p>
          <a:p>
            <a:pPr lvl="1">
              <a:buClrTx/>
              <a:buFont typeface="Courier New" panose="02070309020205020404" pitchFamily="49" charset="0"/>
              <a:buChar char="o"/>
            </a:pPr>
            <a:r>
              <a:rPr lang="en-US" sz="1600" dirty="0"/>
              <a:t>Children’s books </a:t>
            </a:r>
          </a:p>
          <a:p>
            <a:pPr lvl="1">
              <a:buClrTx/>
              <a:buFont typeface="Courier New" panose="02070309020205020404" pitchFamily="49" charset="0"/>
              <a:buChar char="o"/>
            </a:pPr>
            <a:r>
              <a:rPr lang="en-US" sz="1600" dirty="0"/>
              <a:t>Memoirs and Biographies </a:t>
            </a:r>
          </a:p>
        </p:txBody>
      </p:sp>
    </p:spTree>
    <p:extLst>
      <p:ext uri="{BB962C8B-B14F-4D97-AF65-F5344CB8AC3E}">
        <p14:creationId xmlns:p14="http://schemas.microsoft.com/office/powerpoint/2010/main" val="1456995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914E-2B8D-464C-9AE9-1D603C38109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9CBE325-F8D9-4929-9DB0-E8A0E5B23DBF}"/>
              </a:ext>
            </a:extLst>
          </p:cNvPr>
          <p:cNvPicPr>
            <a:picLocks noGrp="1" noChangeAspect="1"/>
          </p:cNvPicPr>
          <p:nvPr>
            <p:ph idx="1"/>
          </p:nvPr>
        </p:nvPicPr>
        <p:blipFill>
          <a:blip r:embed="rId2"/>
          <a:stretch>
            <a:fillRect/>
          </a:stretch>
        </p:blipFill>
        <p:spPr>
          <a:xfrm>
            <a:off x="670278" y="762001"/>
            <a:ext cx="7803443" cy="5562600"/>
          </a:xfrm>
        </p:spPr>
      </p:pic>
    </p:spTree>
    <p:extLst>
      <p:ext uri="{BB962C8B-B14F-4D97-AF65-F5344CB8AC3E}">
        <p14:creationId xmlns:p14="http://schemas.microsoft.com/office/powerpoint/2010/main" val="802174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1AC1-3C90-4359-A27E-ACE7E75CEE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12FBE0-0395-4CEF-B182-8560DEFF69B8}"/>
              </a:ext>
            </a:extLst>
          </p:cNvPr>
          <p:cNvPicPr>
            <a:picLocks noGrp="1" noChangeAspect="1"/>
          </p:cNvPicPr>
          <p:nvPr>
            <p:ph idx="1"/>
          </p:nvPr>
        </p:nvPicPr>
        <p:blipFill>
          <a:blip r:embed="rId2"/>
          <a:stretch>
            <a:fillRect/>
          </a:stretch>
        </p:blipFill>
        <p:spPr>
          <a:xfrm>
            <a:off x="670278" y="1143001"/>
            <a:ext cx="7803443" cy="4952999"/>
          </a:xfrm>
        </p:spPr>
      </p:pic>
    </p:spTree>
    <p:extLst>
      <p:ext uri="{BB962C8B-B14F-4D97-AF65-F5344CB8AC3E}">
        <p14:creationId xmlns:p14="http://schemas.microsoft.com/office/powerpoint/2010/main" val="2116071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F170-C274-4DEC-A3F1-9C1C22DB05F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2EE0F90-B0AA-4A0C-BE36-3E69DC8C3AAE}"/>
              </a:ext>
            </a:extLst>
          </p:cNvPr>
          <p:cNvPicPr>
            <a:picLocks noGrp="1" noChangeAspect="1"/>
          </p:cNvPicPr>
          <p:nvPr>
            <p:ph idx="1"/>
          </p:nvPr>
        </p:nvPicPr>
        <p:blipFill>
          <a:blip r:embed="rId2"/>
          <a:stretch>
            <a:fillRect/>
          </a:stretch>
        </p:blipFill>
        <p:spPr>
          <a:xfrm>
            <a:off x="670278" y="1524001"/>
            <a:ext cx="7803443" cy="4800600"/>
          </a:xfrm>
        </p:spPr>
      </p:pic>
    </p:spTree>
    <p:extLst>
      <p:ext uri="{BB962C8B-B14F-4D97-AF65-F5344CB8AC3E}">
        <p14:creationId xmlns:p14="http://schemas.microsoft.com/office/powerpoint/2010/main" val="4144696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b="1" dirty="0"/>
              <a:t>Print Distribution – What We Do 	</a:t>
            </a:r>
          </a:p>
        </p:txBody>
      </p:sp>
      <p:sp>
        <p:nvSpPr>
          <p:cNvPr id="3" name="Content Placeholder 2"/>
          <p:cNvSpPr>
            <a:spLocks noGrp="1"/>
          </p:cNvSpPr>
          <p:nvPr>
            <p:ph idx="1"/>
          </p:nvPr>
        </p:nvSpPr>
        <p:spPr>
          <a:xfrm>
            <a:off x="457200" y="1676400"/>
            <a:ext cx="8229600" cy="5029200"/>
          </a:xfrm>
        </p:spPr>
        <p:txBody>
          <a:bodyPr>
            <a:normAutofit fontScale="25000" lnSpcReduction="20000"/>
          </a:bodyPr>
          <a:lstStyle/>
          <a:p>
            <a:pPr lvl="0">
              <a:buClr>
                <a:schemeClr val="accent2">
                  <a:lumMod val="50000"/>
                </a:schemeClr>
              </a:buClr>
              <a:buFont typeface="Arial" pitchFamily="34" charset="0"/>
              <a:buChar char="•"/>
            </a:pPr>
            <a:r>
              <a:rPr lang="en-US" sz="6400" dirty="0"/>
              <a:t>IPG</a:t>
            </a:r>
          </a:p>
          <a:p>
            <a:pPr lvl="1">
              <a:buClr>
                <a:schemeClr val="accent2">
                  <a:lumMod val="50000"/>
                </a:schemeClr>
              </a:buClr>
              <a:buFont typeface="Wingdings" panose="05000000000000000000" pitchFamily="2" charset="2"/>
              <a:buChar char="§"/>
            </a:pPr>
            <a:r>
              <a:rPr lang="en-US" sz="6400" dirty="0"/>
              <a:t>Our print book distributor (They represent thousands of publishers of all sizes)</a:t>
            </a:r>
          </a:p>
          <a:p>
            <a:pPr lvl="1">
              <a:buClr>
                <a:schemeClr val="accent2">
                  <a:lumMod val="50000"/>
                </a:schemeClr>
              </a:buClr>
              <a:buFont typeface="Wingdings" panose="05000000000000000000" pitchFamily="2" charset="2"/>
              <a:buChar char="§"/>
            </a:pPr>
            <a:r>
              <a:rPr lang="en-US" sz="6400" dirty="0"/>
              <a:t>They sell to </a:t>
            </a:r>
          </a:p>
          <a:p>
            <a:pPr lvl="2">
              <a:buClr>
                <a:schemeClr val="accent2">
                  <a:lumMod val="50000"/>
                </a:schemeClr>
              </a:buClr>
              <a:buFont typeface="Courier New" panose="02070309020205020404" pitchFamily="49" charset="0"/>
              <a:buChar char="o"/>
            </a:pPr>
            <a:r>
              <a:rPr lang="en-US" sz="6400" dirty="0"/>
              <a:t>Amazon</a:t>
            </a:r>
          </a:p>
          <a:p>
            <a:pPr lvl="2">
              <a:buClr>
                <a:schemeClr val="accent2">
                  <a:lumMod val="50000"/>
                </a:schemeClr>
              </a:buClr>
              <a:buFont typeface="Courier New" panose="02070309020205020404" pitchFamily="49" charset="0"/>
              <a:buChar char="o"/>
            </a:pPr>
            <a:r>
              <a:rPr lang="en-US" sz="6400" dirty="0"/>
              <a:t>Wholesalers (Ingram, Baker &amp; Taylor)</a:t>
            </a:r>
          </a:p>
          <a:p>
            <a:pPr lvl="2">
              <a:buClr>
                <a:schemeClr val="accent2">
                  <a:lumMod val="50000"/>
                </a:schemeClr>
              </a:buClr>
              <a:buFont typeface="Courier New" panose="02070309020205020404" pitchFamily="49" charset="0"/>
              <a:buChar char="o"/>
            </a:pPr>
            <a:r>
              <a:rPr lang="en-US" sz="6400" dirty="0"/>
              <a:t>Bookstores (indie bookstores and large entities like B&amp;N)</a:t>
            </a:r>
          </a:p>
          <a:p>
            <a:pPr lvl="2">
              <a:buClr>
                <a:schemeClr val="accent2">
                  <a:lumMod val="50000"/>
                </a:schemeClr>
              </a:buClr>
              <a:buFont typeface="Courier New" panose="02070309020205020404" pitchFamily="49" charset="0"/>
              <a:buChar char="o"/>
            </a:pPr>
            <a:r>
              <a:rPr lang="en-US" sz="6400" dirty="0"/>
              <a:t>Retailers (Target, Walmart)</a:t>
            </a:r>
          </a:p>
          <a:p>
            <a:pPr lvl="2">
              <a:buClr>
                <a:schemeClr val="accent2">
                  <a:lumMod val="50000"/>
                </a:schemeClr>
              </a:buClr>
              <a:buFont typeface="Courier New" panose="02070309020205020404" pitchFamily="49" charset="0"/>
              <a:buChar char="o"/>
            </a:pPr>
            <a:r>
              <a:rPr lang="en-US" sz="6400" dirty="0"/>
              <a:t>Libraries</a:t>
            </a:r>
          </a:p>
          <a:p>
            <a:pPr lvl="2">
              <a:buClr>
                <a:schemeClr val="accent2">
                  <a:lumMod val="50000"/>
                </a:schemeClr>
              </a:buClr>
              <a:buFont typeface="Courier New" panose="02070309020205020404" pitchFamily="49" charset="0"/>
              <a:buChar char="o"/>
            </a:pPr>
            <a:r>
              <a:rPr lang="en-US" sz="6400" dirty="0"/>
              <a:t>Online book sellers</a:t>
            </a:r>
          </a:p>
          <a:p>
            <a:pPr lvl="2">
              <a:buClr>
                <a:schemeClr val="accent2">
                  <a:lumMod val="50000"/>
                </a:schemeClr>
              </a:buClr>
              <a:buFont typeface="Courier New" panose="02070309020205020404" pitchFamily="49" charset="0"/>
              <a:buChar char="o"/>
            </a:pPr>
            <a:r>
              <a:rPr lang="en-US" sz="6400" dirty="0"/>
              <a:t>Etc.</a:t>
            </a:r>
          </a:p>
          <a:p>
            <a:pPr lvl="1">
              <a:buClr>
                <a:schemeClr val="accent2">
                  <a:lumMod val="50000"/>
                </a:schemeClr>
              </a:buClr>
              <a:buFont typeface="Wingdings" panose="05000000000000000000" pitchFamily="2" charset="2"/>
              <a:buChar char="§"/>
            </a:pPr>
            <a:r>
              <a:rPr lang="en-US" sz="6400" dirty="0"/>
              <a:t>We keep print inventory with them.</a:t>
            </a:r>
          </a:p>
          <a:p>
            <a:pPr lvl="1">
              <a:buClr>
                <a:schemeClr val="accent2">
                  <a:lumMod val="50000"/>
                </a:schemeClr>
              </a:buClr>
              <a:buFont typeface="Wingdings" panose="05000000000000000000" pitchFamily="2" charset="2"/>
              <a:buChar char="§"/>
            </a:pPr>
            <a:r>
              <a:rPr lang="en-US" sz="6400" dirty="0"/>
              <a:t>They have both inhouse and field sales reps who present our books three seasons a year.</a:t>
            </a:r>
          </a:p>
          <a:p>
            <a:pPr lvl="2">
              <a:buClr>
                <a:schemeClr val="accent2">
                  <a:lumMod val="50000"/>
                </a:schemeClr>
              </a:buClr>
              <a:buFont typeface="Wingdings" panose="05000000000000000000" pitchFamily="2" charset="2"/>
              <a:buChar char="§"/>
            </a:pPr>
            <a:r>
              <a:rPr lang="en-US" sz="6400" dirty="0"/>
              <a:t>Spring (January – April)</a:t>
            </a:r>
          </a:p>
          <a:p>
            <a:pPr lvl="2">
              <a:buClr>
                <a:schemeClr val="accent2">
                  <a:lumMod val="50000"/>
                </a:schemeClr>
              </a:buClr>
              <a:buFont typeface="Wingdings" panose="05000000000000000000" pitchFamily="2" charset="2"/>
              <a:buChar char="§"/>
            </a:pPr>
            <a:r>
              <a:rPr lang="en-US" sz="6400" dirty="0"/>
              <a:t>Summer (May – August)</a:t>
            </a:r>
          </a:p>
          <a:p>
            <a:pPr lvl="2">
              <a:buClr>
                <a:schemeClr val="accent2">
                  <a:lumMod val="50000"/>
                </a:schemeClr>
              </a:buClr>
              <a:buFont typeface="Wingdings" panose="05000000000000000000" pitchFamily="2" charset="2"/>
              <a:buChar char="§"/>
            </a:pPr>
            <a:r>
              <a:rPr lang="en-US" sz="6400" dirty="0"/>
              <a:t>Fall (September – December)</a:t>
            </a:r>
          </a:p>
          <a:p>
            <a:pPr lvl="1">
              <a:buClr>
                <a:schemeClr val="accent2">
                  <a:lumMod val="50000"/>
                </a:schemeClr>
              </a:buClr>
              <a:buFont typeface="Wingdings" panose="05000000000000000000" pitchFamily="2" charset="2"/>
              <a:buChar char="§"/>
            </a:pPr>
            <a:r>
              <a:rPr lang="en-US" sz="6400" dirty="0"/>
              <a:t>We present our books to them, via webinar, three times a year and are presenting 6-8 months before the book releases.</a:t>
            </a:r>
          </a:p>
          <a:p>
            <a:pPr lvl="1">
              <a:buClr>
                <a:schemeClr val="accent2">
                  <a:lumMod val="50000"/>
                </a:schemeClr>
              </a:buClr>
              <a:buFont typeface="Wingdings" panose="05000000000000000000" pitchFamily="2" charset="2"/>
              <a:buChar char="§"/>
            </a:pPr>
            <a:r>
              <a:rPr lang="en-US" sz="6400" dirty="0"/>
              <a:t>The cover and metadata of your book will begin appearing online at places like Amazon, Barnes &amp; Noble, etc. around 6-8 months before its release.</a:t>
            </a:r>
          </a:p>
          <a:p>
            <a:pPr marL="393192" lvl="1" indent="0">
              <a:buClr>
                <a:schemeClr val="accent2">
                  <a:lumMod val="50000"/>
                </a:schemeClr>
              </a:buClr>
              <a:buNone/>
            </a:pPr>
            <a:endParaRPr lang="en-US" sz="4000" dirty="0"/>
          </a:p>
          <a:p>
            <a:pPr lvl="1">
              <a:buClr>
                <a:schemeClr val="accent2">
                  <a:lumMod val="50000"/>
                </a:schemeClr>
              </a:buClr>
              <a:buFont typeface="Wingdings" panose="05000000000000000000" pitchFamily="2" charset="2"/>
              <a:buChar char="§"/>
            </a:pPr>
            <a:endParaRPr lang="en-US" sz="1800" dirty="0"/>
          </a:p>
          <a:p>
            <a:pPr marL="667512" lvl="2" indent="0">
              <a:buClr>
                <a:schemeClr val="accent2">
                  <a:lumMod val="50000"/>
                </a:schemeClr>
              </a:buClr>
              <a:buNone/>
            </a:pPr>
            <a:endParaRPr lang="en-US" sz="1800" dirty="0"/>
          </a:p>
          <a:p>
            <a:pPr lvl="2">
              <a:buClr>
                <a:schemeClr val="accent2">
                  <a:lumMod val="50000"/>
                </a:schemeClr>
              </a:buClr>
              <a:buFont typeface="Courier New" panose="02070309020205020404" pitchFamily="49" charset="0"/>
              <a:buChar char="o"/>
            </a:pPr>
            <a:endParaRPr lang="en-US" sz="1800" dirty="0"/>
          </a:p>
          <a:p>
            <a:pPr marL="0" lvl="0" indent="0">
              <a:buClr>
                <a:schemeClr val="accent2">
                  <a:lumMod val="50000"/>
                </a:schemeClr>
              </a:buClr>
              <a:buNone/>
            </a:pPr>
            <a:r>
              <a:rPr lang="en-US" sz="4000" dirty="0"/>
              <a:t> </a:t>
            </a:r>
          </a:p>
          <a:p>
            <a:pPr lvl="0">
              <a:buClr>
                <a:schemeClr val="accent2">
                  <a:lumMod val="50000"/>
                </a:schemeClr>
              </a:buClr>
              <a:buFont typeface="Arial" pitchFamily="34" charset="0"/>
              <a:buChar char="•"/>
            </a:pPr>
            <a:endParaRPr lang="en-US" sz="4000" dirty="0"/>
          </a:p>
          <a:p>
            <a:endParaRPr lang="en-US" dirty="0"/>
          </a:p>
        </p:txBody>
      </p:sp>
    </p:spTree>
    <p:extLst>
      <p:ext uri="{BB962C8B-B14F-4D97-AF65-F5344CB8AC3E}">
        <p14:creationId xmlns:p14="http://schemas.microsoft.com/office/powerpoint/2010/main" val="4077101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3D52C-5145-466F-88E5-FD5F964720D2}"/>
              </a:ext>
            </a:extLst>
          </p:cNvPr>
          <p:cNvSpPr>
            <a:spLocks noGrp="1"/>
          </p:cNvSpPr>
          <p:nvPr>
            <p:ph type="title"/>
          </p:nvPr>
        </p:nvSpPr>
        <p:spPr>
          <a:xfrm>
            <a:off x="457200" y="704088"/>
            <a:ext cx="8229600" cy="667512"/>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4AE7B229-4B7A-4626-B73C-9085ED06DBC0}"/>
              </a:ext>
            </a:extLst>
          </p:cNvPr>
          <p:cNvPicPr>
            <a:picLocks noGrp="1" noChangeAspect="1"/>
          </p:cNvPicPr>
          <p:nvPr>
            <p:ph idx="1"/>
          </p:nvPr>
        </p:nvPicPr>
        <p:blipFill>
          <a:blip r:embed="rId2"/>
          <a:stretch>
            <a:fillRect/>
          </a:stretch>
        </p:blipFill>
        <p:spPr>
          <a:xfrm>
            <a:off x="670278" y="1447801"/>
            <a:ext cx="7803443" cy="4876800"/>
          </a:xfrm>
        </p:spPr>
      </p:pic>
    </p:spTree>
    <p:extLst>
      <p:ext uri="{BB962C8B-B14F-4D97-AF65-F5344CB8AC3E}">
        <p14:creationId xmlns:p14="http://schemas.microsoft.com/office/powerpoint/2010/main" val="2107412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A6F7-814C-4B97-B19A-F6B7756015BF}"/>
              </a:ext>
            </a:extLst>
          </p:cNvPr>
          <p:cNvSpPr>
            <a:spLocks noGrp="1"/>
          </p:cNvSpPr>
          <p:nvPr>
            <p:ph type="title"/>
          </p:nvPr>
        </p:nvSpPr>
        <p:spPr>
          <a:xfrm>
            <a:off x="457200" y="704088"/>
            <a:ext cx="8229600" cy="743712"/>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B2B21D98-5940-4192-BDD4-146E5BC968F9}"/>
              </a:ext>
            </a:extLst>
          </p:cNvPr>
          <p:cNvPicPr>
            <a:picLocks noGrp="1" noChangeAspect="1"/>
          </p:cNvPicPr>
          <p:nvPr>
            <p:ph idx="1"/>
          </p:nvPr>
        </p:nvPicPr>
        <p:blipFill>
          <a:blip r:embed="rId2"/>
          <a:stretch>
            <a:fillRect/>
          </a:stretch>
        </p:blipFill>
        <p:spPr>
          <a:xfrm>
            <a:off x="670278" y="1371601"/>
            <a:ext cx="7803443" cy="4953000"/>
          </a:xfrm>
        </p:spPr>
      </p:pic>
    </p:spTree>
    <p:extLst>
      <p:ext uri="{BB962C8B-B14F-4D97-AF65-F5344CB8AC3E}">
        <p14:creationId xmlns:p14="http://schemas.microsoft.com/office/powerpoint/2010/main" val="263370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83A90-EAB3-4AF1-8139-1BE46269E112}"/>
              </a:ext>
            </a:extLst>
          </p:cNvPr>
          <p:cNvSpPr>
            <a:spLocks noGrp="1"/>
          </p:cNvSpPr>
          <p:nvPr>
            <p:ph type="title"/>
          </p:nvPr>
        </p:nvSpPr>
        <p:spPr>
          <a:xfrm>
            <a:off x="457200" y="704088"/>
            <a:ext cx="8229600" cy="438912"/>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8EAFA812-4B7A-4861-8167-BF0A4B03AD83}"/>
              </a:ext>
            </a:extLst>
          </p:cNvPr>
          <p:cNvPicPr>
            <a:picLocks noGrp="1" noChangeAspect="1"/>
          </p:cNvPicPr>
          <p:nvPr>
            <p:ph idx="1"/>
          </p:nvPr>
        </p:nvPicPr>
        <p:blipFill>
          <a:blip r:embed="rId2"/>
          <a:stretch>
            <a:fillRect/>
          </a:stretch>
        </p:blipFill>
        <p:spPr>
          <a:xfrm>
            <a:off x="670278" y="1219201"/>
            <a:ext cx="7803443" cy="5105400"/>
          </a:xfrm>
        </p:spPr>
      </p:pic>
    </p:spTree>
    <p:extLst>
      <p:ext uri="{BB962C8B-B14F-4D97-AF65-F5344CB8AC3E}">
        <p14:creationId xmlns:p14="http://schemas.microsoft.com/office/powerpoint/2010/main" val="1147327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C4DA-43E9-4B4C-93C4-554DCA1F5745}"/>
              </a:ext>
            </a:extLst>
          </p:cNvPr>
          <p:cNvSpPr>
            <a:spLocks noGrp="1"/>
          </p:cNvSpPr>
          <p:nvPr>
            <p:ph type="title"/>
          </p:nvPr>
        </p:nvSpPr>
        <p:spPr/>
        <p:txBody>
          <a:bodyPr/>
          <a:lstStyle/>
          <a:p>
            <a:r>
              <a:rPr lang="en-US" dirty="0"/>
              <a:t>Edelweiss – What You Can Do</a:t>
            </a:r>
          </a:p>
        </p:txBody>
      </p:sp>
      <p:sp>
        <p:nvSpPr>
          <p:cNvPr id="3" name="Content Placeholder 2">
            <a:extLst>
              <a:ext uri="{FF2B5EF4-FFF2-40B4-BE49-F238E27FC236}">
                <a16:creationId xmlns:a16="http://schemas.microsoft.com/office/drawing/2014/main" id="{9A36C0B9-93DE-4856-B182-A50E2A69B706}"/>
              </a:ext>
            </a:extLst>
          </p:cNvPr>
          <p:cNvSpPr>
            <a:spLocks noGrp="1"/>
          </p:cNvSpPr>
          <p:nvPr>
            <p:ph idx="1"/>
          </p:nvPr>
        </p:nvSpPr>
        <p:spPr/>
        <p:txBody>
          <a:bodyPr>
            <a:normAutofit/>
          </a:bodyPr>
          <a:lstStyle/>
          <a:p>
            <a:r>
              <a:rPr lang="en-US" sz="1600" dirty="0"/>
              <a:t>Along with providing us with the information I previously listed, you also have the option to:</a:t>
            </a:r>
          </a:p>
          <a:p>
            <a:pPr>
              <a:buClrTx/>
              <a:buFont typeface="Arial" panose="020B0604020202020204" pitchFamily="34" charset="0"/>
              <a:buChar char="•"/>
            </a:pPr>
            <a:r>
              <a:rPr lang="en-US" sz="1600" dirty="0"/>
              <a:t>Pay BQB/WriteLife $65 to have a preview copy of your book uploaded to Edelweiss</a:t>
            </a:r>
          </a:p>
          <a:p>
            <a:pPr lvl="1">
              <a:buClrTx/>
              <a:buFont typeface="Courier New" panose="02070309020205020404" pitchFamily="49" charset="0"/>
              <a:buChar char="o"/>
            </a:pPr>
            <a:r>
              <a:rPr lang="en-US" sz="1600" dirty="0"/>
              <a:t>There is an extra cost of $65 to upload a preview copy of a book to Edelweiss and BQB/WriteLife isn’t able to do that for every book we publish, so we make the opportunity available to authors.</a:t>
            </a:r>
          </a:p>
          <a:p>
            <a:pPr lvl="1">
              <a:buClrTx/>
              <a:buFont typeface="Courier New" panose="02070309020205020404" pitchFamily="49" charset="0"/>
              <a:buChar char="o"/>
            </a:pPr>
            <a:r>
              <a:rPr lang="en-US" sz="1600" dirty="0"/>
              <a:t>Booksellers, librarians, etc. can then download those preview copies to decide if they want to purchase your book.</a:t>
            </a:r>
          </a:p>
          <a:p>
            <a:pPr lvl="1">
              <a:buClrTx/>
              <a:buFont typeface="Courier New" panose="02070309020205020404" pitchFamily="49" charset="0"/>
              <a:buChar char="o"/>
            </a:pPr>
            <a:r>
              <a:rPr lang="en-US" sz="1600" dirty="0"/>
              <a:t>The preview copy availability stays on Edelweiss for as long as we publish your book. </a:t>
            </a:r>
          </a:p>
          <a:p>
            <a:pPr>
              <a:buClrTx/>
              <a:buFont typeface="Arial" panose="020B0604020202020204" pitchFamily="34" charset="0"/>
              <a:buChar char="•"/>
            </a:pPr>
            <a:r>
              <a:rPr lang="en-US" sz="1600" dirty="0"/>
              <a:t>Pay BQB/WriteLife $240 to have a banner created and uploaded for your book to Edelweiss </a:t>
            </a:r>
          </a:p>
          <a:p>
            <a:pPr lvl="1">
              <a:buClrTx/>
              <a:buFont typeface="Courier New" panose="02070309020205020404" pitchFamily="49" charset="0"/>
              <a:buChar char="o"/>
            </a:pPr>
            <a:r>
              <a:rPr lang="en-US" sz="1600" dirty="0"/>
              <a:t>Banners are also an extra cost that we make the opportunity available for authors.</a:t>
            </a:r>
          </a:p>
          <a:p>
            <a:pPr lvl="1">
              <a:buClrTx/>
              <a:buFont typeface="Courier New" panose="02070309020205020404" pitchFamily="49" charset="0"/>
              <a:buChar char="o"/>
            </a:pPr>
            <a:r>
              <a:rPr lang="en-US" sz="1600" dirty="0"/>
              <a:t>See sample of the banner for Under the Poacher’s Moon that Aaron purchased.</a:t>
            </a:r>
          </a:p>
          <a:p>
            <a:pPr lvl="1">
              <a:buClrTx/>
              <a:buFont typeface="Courier New" panose="02070309020205020404" pitchFamily="49" charset="0"/>
              <a:buChar char="o"/>
            </a:pPr>
            <a:endParaRPr lang="en-US" sz="1600" dirty="0"/>
          </a:p>
        </p:txBody>
      </p:sp>
    </p:spTree>
    <p:extLst>
      <p:ext uri="{BB962C8B-B14F-4D97-AF65-F5344CB8AC3E}">
        <p14:creationId xmlns:p14="http://schemas.microsoft.com/office/powerpoint/2010/main" val="598885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B2EC-CFB6-4A6A-A023-300C5111CCD9}"/>
              </a:ext>
            </a:extLst>
          </p:cNvPr>
          <p:cNvSpPr>
            <a:spLocks noGrp="1"/>
          </p:cNvSpPr>
          <p:nvPr>
            <p:ph type="title"/>
          </p:nvPr>
        </p:nvSpPr>
        <p:spPr/>
        <p:txBody>
          <a:bodyPr>
            <a:normAutofit/>
          </a:bodyPr>
          <a:lstStyle/>
          <a:p>
            <a:r>
              <a:rPr lang="en-US" dirty="0"/>
              <a:t>Amazon – What We Do	</a:t>
            </a:r>
          </a:p>
        </p:txBody>
      </p:sp>
      <p:sp>
        <p:nvSpPr>
          <p:cNvPr id="3" name="Content Placeholder 2">
            <a:extLst>
              <a:ext uri="{FF2B5EF4-FFF2-40B4-BE49-F238E27FC236}">
                <a16:creationId xmlns:a16="http://schemas.microsoft.com/office/drawing/2014/main" id="{D5B697B4-FB1B-4514-A733-0E35D8B755E1}"/>
              </a:ext>
            </a:extLst>
          </p:cNvPr>
          <p:cNvSpPr>
            <a:spLocks noGrp="1"/>
          </p:cNvSpPr>
          <p:nvPr>
            <p:ph idx="1"/>
          </p:nvPr>
        </p:nvSpPr>
        <p:spPr/>
        <p:txBody>
          <a:bodyPr>
            <a:normAutofit/>
          </a:bodyPr>
          <a:lstStyle/>
          <a:p>
            <a:pPr>
              <a:buClrTx/>
              <a:buFont typeface="Arial" panose="020B0604020202020204" pitchFamily="34" charset="0"/>
              <a:buChar char="•"/>
            </a:pPr>
            <a:r>
              <a:rPr lang="en-US" sz="1600" dirty="0"/>
              <a:t>Amazon is the overall largest purchaser of books</a:t>
            </a:r>
          </a:p>
          <a:p>
            <a:pPr>
              <a:buClrTx/>
              <a:buFont typeface="Arial" panose="020B0604020202020204" pitchFamily="34" charset="0"/>
              <a:buChar char="•"/>
            </a:pPr>
            <a:r>
              <a:rPr lang="en-US" sz="1600" dirty="0"/>
              <a:t>We are able to offer your print, eBook, and audiobook all through Amazon on one book page.</a:t>
            </a:r>
          </a:p>
          <a:p>
            <a:pPr>
              <a:buClrTx/>
              <a:buFont typeface="Arial" panose="020B0604020202020204" pitchFamily="34" charset="0"/>
              <a:buChar char="•"/>
            </a:pPr>
            <a:r>
              <a:rPr lang="en-US" sz="1600" dirty="0"/>
              <a:t>Amazon creates opportunities for publishers and authors to add additional information for readers</a:t>
            </a:r>
          </a:p>
          <a:p>
            <a:pPr>
              <a:buClrTx/>
              <a:buFont typeface="Arial" panose="020B0604020202020204" pitchFamily="34" charset="0"/>
              <a:buChar char="•"/>
            </a:pPr>
            <a:r>
              <a:rPr lang="en-US" sz="1600" dirty="0"/>
              <a:t>Via IPG, all of our book covers and metadata are uploaded to Amazon about 6-9 months before release</a:t>
            </a:r>
          </a:p>
          <a:p>
            <a:pPr>
              <a:buClrTx/>
              <a:buFont typeface="Arial" panose="020B0604020202020204" pitchFamily="34" charset="0"/>
              <a:buChar char="•"/>
            </a:pPr>
            <a:r>
              <a:rPr lang="en-US" sz="1600" dirty="0"/>
              <a:t>As a publisher, we are also able to create A+ pages for our books, which Julie does for every new book published.</a:t>
            </a:r>
          </a:p>
          <a:p>
            <a:pPr lvl="1">
              <a:buClrTx/>
              <a:buFont typeface="Courier New" panose="02070309020205020404" pitchFamily="49" charset="0"/>
              <a:buChar char="o"/>
            </a:pPr>
            <a:r>
              <a:rPr lang="en-US" sz="1600" dirty="0"/>
              <a:t>This feature has not always been available so Julie is catching up with A+ pages for backlist titles as well. </a:t>
            </a:r>
          </a:p>
          <a:p>
            <a:pPr>
              <a:buClrTx/>
              <a:buFont typeface="Arial" panose="020B0604020202020204" pitchFamily="34" charset="0"/>
              <a:buChar char="•"/>
            </a:pPr>
            <a:r>
              <a:rPr lang="en-US" sz="1600" dirty="0"/>
              <a:t>As a publisher, we are also able upload videos to IPG that then get uploaded to Amazon for featuring on the book page. </a:t>
            </a:r>
          </a:p>
          <a:p>
            <a:pPr lvl="1">
              <a:buClrTx/>
              <a:buFont typeface="Courier New" panose="02070309020205020404" pitchFamily="49" charset="0"/>
              <a:buChar char="o"/>
            </a:pPr>
            <a:r>
              <a:rPr lang="en-US" sz="1600" dirty="0"/>
              <a:t>These videos do not automatically post on author profile pages.</a:t>
            </a:r>
          </a:p>
        </p:txBody>
      </p:sp>
    </p:spTree>
    <p:extLst>
      <p:ext uri="{BB962C8B-B14F-4D97-AF65-F5344CB8AC3E}">
        <p14:creationId xmlns:p14="http://schemas.microsoft.com/office/powerpoint/2010/main" val="945910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465F-517D-40CC-A104-C9C4FACD3D62}"/>
              </a:ext>
            </a:extLst>
          </p:cNvPr>
          <p:cNvSpPr>
            <a:spLocks noGrp="1"/>
          </p:cNvSpPr>
          <p:nvPr>
            <p:ph type="title"/>
          </p:nvPr>
        </p:nvSpPr>
        <p:spPr>
          <a:xfrm>
            <a:off x="457200" y="704088"/>
            <a:ext cx="8229600" cy="286512"/>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5FB3431C-251D-44A4-A179-AF4C4531D63A}"/>
              </a:ext>
            </a:extLst>
          </p:cNvPr>
          <p:cNvPicPr>
            <a:picLocks noGrp="1" noChangeAspect="1"/>
          </p:cNvPicPr>
          <p:nvPr>
            <p:ph idx="1"/>
          </p:nvPr>
        </p:nvPicPr>
        <p:blipFill>
          <a:blip r:embed="rId2"/>
          <a:stretch>
            <a:fillRect/>
          </a:stretch>
        </p:blipFill>
        <p:spPr>
          <a:xfrm>
            <a:off x="457200" y="1381125"/>
            <a:ext cx="8229600" cy="4629150"/>
          </a:xfrm>
        </p:spPr>
      </p:pic>
    </p:spTree>
    <p:extLst>
      <p:ext uri="{BB962C8B-B14F-4D97-AF65-F5344CB8AC3E}">
        <p14:creationId xmlns:p14="http://schemas.microsoft.com/office/powerpoint/2010/main" val="217791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83C2-CCF3-46D5-BCD0-F745B6EEA25F}"/>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58CD108-75EE-4395-9A04-A300B6829708}"/>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6B2934C-004F-430D-8B44-FA8AF264E33D}"/>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009095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1DEA-6905-44C2-B0CC-C64334F16915}"/>
              </a:ext>
            </a:extLst>
          </p:cNvPr>
          <p:cNvSpPr>
            <a:spLocks noGrp="1"/>
          </p:cNvSpPr>
          <p:nvPr>
            <p:ph type="title"/>
          </p:nvPr>
        </p:nvSpPr>
        <p:spPr>
          <a:xfrm>
            <a:off x="457200" y="704088"/>
            <a:ext cx="8229600" cy="210312"/>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4F797168-BDFE-4EC7-9CD3-6BFAD18E7ACE}"/>
              </a:ext>
            </a:extLst>
          </p:cNvPr>
          <p:cNvPicPr>
            <a:picLocks noGrp="1" noChangeAspect="1"/>
          </p:cNvPicPr>
          <p:nvPr>
            <p:ph idx="1"/>
          </p:nvPr>
        </p:nvPicPr>
        <p:blipFill>
          <a:blip r:embed="rId2"/>
          <a:stretch>
            <a:fillRect/>
          </a:stretch>
        </p:blipFill>
        <p:spPr>
          <a:xfrm>
            <a:off x="670278" y="1066801"/>
            <a:ext cx="7803443" cy="5257800"/>
          </a:xfrm>
        </p:spPr>
      </p:pic>
    </p:spTree>
    <p:extLst>
      <p:ext uri="{BB962C8B-B14F-4D97-AF65-F5344CB8AC3E}">
        <p14:creationId xmlns:p14="http://schemas.microsoft.com/office/powerpoint/2010/main" val="1574323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6600-E0A0-4C6D-83FC-82023AA435D2}"/>
              </a:ext>
            </a:extLst>
          </p:cNvPr>
          <p:cNvSpPr>
            <a:spLocks noGrp="1"/>
          </p:cNvSpPr>
          <p:nvPr>
            <p:ph type="title"/>
          </p:nvPr>
        </p:nvSpPr>
        <p:spPr>
          <a:xfrm>
            <a:off x="457200" y="704088"/>
            <a:ext cx="8229600" cy="210312"/>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E07DF5E7-E755-4A29-AA43-362E3D57DC83}"/>
              </a:ext>
            </a:extLst>
          </p:cNvPr>
          <p:cNvPicPr>
            <a:picLocks noGrp="1" noChangeAspect="1"/>
          </p:cNvPicPr>
          <p:nvPr>
            <p:ph idx="1"/>
          </p:nvPr>
        </p:nvPicPr>
        <p:blipFill>
          <a:blip r:embed="rId2"/>
          <a:stretch>
            <a:fillRect/>
          </a:stretch>
        </p:blipFill>
        <p:spPr>
          <a:xfrm>
            <a:off x="457200" y="1304925"/>
            <a:ext cx="8229600" cy="4629150"/>
          </a:xfrm>
        </p:spPr>
      </p:pic>
    </p:spTree>
    <p:extLst>
      <p:ext uri="{BB962C8B-B14F-4D97-AF65-F5344CB8AC3E}">
        <p14:creationId xmlns:p14="http://schemas.microsoft.com/office/powerpoint/2010/main" val="3172813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B2EC-CFB6-4A6A-A023-300C5111CCD9}"/>
              </a:ext>
            </a:extLst>
          </p:cNvPr>
          <p:cNvSpPr>
            <a:spLocks noGrp="1"/>
          </p:cNvSpPr>
          <p:nvPr>
            <p:ph type="title"/>
          </p:nvPr>
        </p:nvSpPr>
        <p:spPr/>
        <p:txBody>
          <a:bodyPr>
            <a:normAutofit/>
          </a:bodyPr>
          <a:lstStyle/>
          <a:p>
            <a:r>
              <a:rPr lang="en-US" dirty="0"/>
              <a:t>Amazon – What You Can Do 	</a:t>
            </a:r>
          </a:p>
        </p:txBody>
      </p:sp>
      <p:sp>
        <p:nvSpPr>
          <p:cNvPr id="3" name="Content Placeholder 2">
            <a:extLst>
              <a:ext uri="{FF2B5EF4-FFF2-40B4-BE49-F238E27FC236}">
                <a16:creationId xmlns:a16="http://schemas.microsoft.com/office/drawing/2014/main" id="{D5B697B4-FB1B-4514-A733-0E35D8B755E1}"/>
              </a:ext>
            </a:extLst>
          </p:cNvPr>
          <p:cNvSpPr>
            <a:spLocks noGrp="1"/>
          </p:cNvSpPr>
          <p:nvPr>
            <p:ph idx="1"/>
          </p:nvPr>
        </p:nvSpPr>
        <p:spPr/>
        <p:txBody>
          <a:bodyPr>
            <a:normAutofit/>
          </a:bodyPr>
          <a:lstStyle/>
          <a:p>
            <a:pPr>
              <a:buClrTx/>
              <a:buFont typeface="Arial" panose="020B0604020202020204" pitchFamily="34" charset="0"/>
              <a:buChar char="•"/>
            </a:pPr>
            <a:r>
              <a:rPr lang="en-US" sz="1600" dirty="0"/>
              <a:t>As soon as your book is up on Amazon, create an author profile page by going to: </a:t>
            </a:r>
            <a:r>
              <a:rPr lang="en-US" sz="1600" dirty="0">
                <a:hlinkClick r:id="rId2"/>
              </a:rPr>
              <a:t>https://authorcentral.amazon.com</a:t>
            </a:r>
            <a:r>
              <a:rPr lang="en-US" sz="1600" dirty="0"/>
              <a:t> and follow directions to set up the page.</a:t>
            </a:r>
          </a:p>
          <a:p>
            <a:pPr>
              <a:buClrTx/>
              <a:buFont typeface="Arial" panose="020B0604020202020204" pitchFamily="34" charset="0"/>
              <a:buChar char="•"/>
            </a:pPr>
            <a:r>
              <a:rPr lang="en-US" sz="1600" dirty="0"/>
              <a:t>Upload your videos to your author profile page.</a:t>
            </a:r>
          </a:p>
          <a:p>
            <a:pPr>
              <a:buClrTx/>
              <a:buFont typeface="Arial" panose="020B0604020202020204" pitchFamily="34" charset="0"/>
              <a:buChar char="•"/>
            </a:pPr>
            <a:r>
              <a:rPr lang="en-US" sz="1600" dirty="0"/>
              <a:t>If you create a blog or newsletter, make sure it feeds to your author profile page.</a:t>
            </a:r>
          </a:p>
          <a:p>
            <a:pPr>
              <a:buClrTx/>
              <a:buFont typeface="Arial" panose="020B0604020202020204" pitchFamily="34" charset="0"/>
              <a:buChar char="•"/>
            </a:pPr>
            <a:r>
              <a:rPr lang="en-US" sz="1600" dirty="0"/>
              <a:t>Keep your author profile page updated and make changes once a quarter. </a:t>
            </a:r>
          </a:p>
          <a:p>
            <a:pPr>
              <a:buClrTx/>
              <a:buFont typeface="Arial" panose="020B0604020202020204" pitchFamily="34" charset="0"/>
              <a:buChar char="•"/>
            </a:pPr>
            <a:r>
              <a:rPr lang="en-US" sz="1600" dirty="0"/>
              <a:t>When we release a new book for you, ensure that the book is connecting to your author profile.</a:t>
            </a:r>
          </a:p>
        </p:txBody>
      </p:sp>
    </p:spTree>
    <p:extLst>
      <p:ext uri="{BB962C8B-B14F-4D97-AF65-F5344CB8AC3E}">
        <p14:creationId xmlns:p14="http://schemas.microsoft.com/office/powerpoint/2010/main" val="3625507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2533-909C-42D6-9F13-C78B0FFB1D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276DE8-58E3-4829-ADDB-7EC42069DD6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DC04505-8F57-464E-BEC1-3A5A28DA12D8}"/>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754774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CA5B-3367-47A7-9653-055D9F1F140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D740F03-7CF9-42A4-AF64-65CB26467227}"/>
              </a:ext>
            </a:extLst>
          </p:cNvPr>
          <p:cNvPicPr>
            <a:picLocks noGrp="1" noChangeAspect="1"/>
          </p:cNvPicPr>
          <p:nvPr>
            <p:ph idx="1"/>
          </p:nvPr>
        </p:nvPicPr>
        <p:blipFill>
          <a:blip r:embed="rId2"/>
          <a:stretch>
            <a:fillRect/>
          </a:stretch>
        </p:blipFill>
        <p:spPr>
          <a:xfrm>
            <a:off x="457200" y="1143000"/>
            <a:ext cx="8229600" cy="4714875"/>
          </a:xfrm>
        </p:spPr>
      </p:pic>
    </p:spTree>
    <p:extLst>
      <p:ext uri="{BB962C8B-B14F-4D97-AF65-F5344CB8AC3E}">
        <p14:creationId xmlns:p14="http://schemas.microsoft.com/office/powerpoint/2010/main" val="37253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C70FF96-D770-4708-834B-1ED48EC13589}"/>
              </a:ext>
            </a:extLst>
          </p:cNvPr>
          <p:cNvPicPr>
            <a:picLocks noGrp="1" noChangeAspect="1"/>
          </p:cNvPicPr>
          <p:nvPr>
            <p:ph idx="1"/>
          </p:nvPr>
        </p:nvPicPr>
        <p:blipFill>
          <a:blip r:embed="rId2"/>
          <a:stretch>
            <a:fillRect/>
          </a:stretch>
        </p:blipFill>
        <p:spPr>
          <a:xfrm>
            <a:off x="457200" y="914400"/>
            <a:ext cx="8229600" cy="5172075"/>
          </a:xfrm>
        </p:spPr>
      </p:pic>
    </p:spTree>
    <p:extLst>
      <p:ext uri="{BB962C8B-B14F-4D97-AF65-F5344CB8AC3E}">
        <p14:creationId xmlns:p14="http://schemas.microsoft.com/office/powerpoint/2010/main" val="1938935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b="1" dirty="0"/>
              <a:t>ARCs (Advance Review Copies)	</a:t>
            </a:r>
          </a:p>
        </p:txBody>
      </p:sp>
      <p:sp>
        <p:nvSpPr>
          <p:cNvPr id="3" name="Content Placeholder 2"/>
          <p:cNvSpPr>
            <a:spLocks noGrp="1"/>
          </p:cNvSpPr>
          <p:nvPr>
            <p:ph idx="1"/>
          </p:nvPr>
        </p:nvSpPr>
        <p:spPr>
          <a:xfrm>
            <a:off x="457200" y="1676400"/>
            <a:ext cx="8229600" cy="5029200"/>
          </a:xfrm>
        </p:spPr>
        <p:txBody>
          <a:bodyPr>
            <a:normAutofit/>
          </a:bodyPr>
          <a:lstStyle/>
          <a:p>
            <a:pPr>
              <a:buClr>
                <a:schemeClr val="accent2">
                  <a:lumMod val="50000"/>
                </a:schemeClr>
              </a:buClr>
              <a:buFont typeface="Arial" pitchFamily="34" charset="0"/>
              <a:buChar char="•"/>
            </a:pPr>
            <a:r>
              <a:rPr lang="en-US" sz="1800" dirty="0"/>
              <a:t>About six months before your book releases, we create an ARC (Advance Review Copy) pdf, which Julie sends to you for sending out for reviews. </a:t>
            </a:r>
          </a:p>
          <a:p>
            <a:pPr>
              <a:buClr>
                <a:schemeClr val="accent2">
                  <a:lumMod val="50000"/>
                </a:schemeClr>
              </a:buClr>
              <a:buFont typeface="Arial" pitchFamily="34" charset="0"/>
              <a:buChar char="•"/>
            </a:pPr>
            <a:r>
              <a:rPr lang="en-US" sz="1800" dirty="0"/>
              <a:t>We can also print a copy with a cover that has a banner that says “Not For Sale . Uncorrected Proof - Advance Reading Copy” that authors can purchase.</a:t>
            </a:r>
          </a:p>
          <a:p>
            <a:pPr>
              <a:buClr>
                <a:schemeClr val="accent2">
                  <a:lumMod val="50000"/>
                </a:schemeClr>
              </a:buClr>
              <a:buFont typeface="Arial" pitchFamily="34" charset="0"/>
              <a:buChar char="•"/>
            </a:pPr>
            <a:r>
              <a:rPr lang="en-US" sz="1800" dirty="0"/>
              <a:t>The back cover will contain the book blurb as well as an overview of the marketing campaign for your book </a:t>
            </a:r>
          </a:p>
          <a:p>
            <a:pPr>
              <a:buClr>
                <a:schemeClr val="accent2">
                  <a:lumMod val="50000"/>
                </a:schemeClr>
              </a:buClr>
              <a:buFont typeface="Arial" pitchFamily="34" charset="0"/>
              <a:buChar char="•"/>
            </a:pPr>
            <a:r>
              <a:rPr lang="en-US" sz="1800" dirty="0"/>
              <a:t>Since Covid, most reviewers prefer pdfs, but some now want print again  </a:t>
            </a:r>
          </a:p>
          <a:p>
            <a:pPr>
              <a:buClr>
                <a:schemeClr val="accent2">
                  <a:lumMod val="50000"/>
                </a:schemeClr>
              </a:buClr>
              <a:buFont typeface="Arial" pitchFamily="34" charset="0"/>
              <a:buChar char="•"/>
            </a:pPr>
            <a:r>
              <a:rPr lang="en-US" sz="1800" dirty="0"/>
              <a:t>About 3-4 months before release, we send ARCs to top reviewers such as:</a:t>
            </a:r>
          </a:p>
          <a:p>
            <a:pPr lvl="1">
              <a:buClr>
                <a:schemeClr val="accent2">
                  <a:lumMod val="50000"/>
                </a:schemeClr>
              </a:buClr>
              <a:buFont typeface="Arial" pitchFamily="34" charset="0"/>
              <a:buChar char="•"/>
            </a:pPr>
            <a:r>
              <a:rPr lang="en-US" sz="1600" dirty="0"/>
              <a:t>Publisher’s Weekly</a:t>
            </a:r>
          </a:p>
          <a:p>
            <a:pPr lvl="1">
              <a:buClr>
                <a:schemeClr val="accent2">
                  <a:lumMod val="50000"/>
                </a:schemeClr>
              </a:buClr>
              <a:buFont typeface="Arial" pitchFamily="34" charset="0"/>
              <a:buChar char="•"/>
            </a:pPr>
            <a:r>
              <a:rPr lang="en-US" sz="1600" dirty="0" err="1"/>
              <a:t>Kirkus</a:t>
            </a:r>
            <a:endParaRPr lang="en-US" sz="1600" dirty="0"/>
          </a:p>
          <a:p>
            <a:pPr lvl="1">
              <a:buClr>
                <a:schemeClr val="accent2">
                  <a:lumMod val="50000"/>
                </a:schemeClr>
              </a:buClr>
              <a:buFont typeface="Arial" pitchFamily="34" charset="0"/>
              <a:buChar char="•"/>
            </a:pPr>
            <a:r>
              <a:rPr lang="en-US" sz="1600" dirty="0"/>
              <a:t>Library Journal</a:t>
            </a:r>
          </a:p>
          <a:p>
            <a:pPr>
              <a:buClr>
                <a:schemeClr val="accent2">
                  <a:lumMod val="50000"/>
                </a:schemeClr>
              </a:buClr>
              <a:buFont typeface="Arial" pitchFamily="34" charset="0"/>
              <a:buChar char="•"/>
            </a:pPr>
            <a:r>
              <a:rPr lang="en-US" sz="1800" dirty="0"/>
              <a:t>While we send to these reviewers, it is very rare that these top reviewers review our books because they have a limited number of spots and those usually go to the larger publishers. But we keep trying.</a:t>
            </a:r>
          </a:p>
          <a:p>
            <a:endParaRPr lang="en-US" dirty="0"/>
          </a:p>
        </p:txBody>
      </p:sp>
    </p:spTree>
    <p:extLst>
      <p:ext uri="{BB962C8B-B14F-4D97-AF65-F5344CB8AC3E}">
        <p14:creationId xmlns:p14="http://schemas.microsoft.com/office/powerpoint/2010/main" val="2839519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24B5-4F43-412C-B1F7-9B228BEB8BC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8F39425-B013-4AE6-9725-ABB24667E4C5}"/>
              </a:ext>
            </a:extLst>
          </p:cNvPr>
          <p:cNvPicPr>
            <a:picLocks noGrp="1" noChangeAspect="1"/>
          </p:cNvPicPr>
          <p:nvPr>
            <p:ph idx="1"/>
          </p:nvPr>
        </p:nvPicPr>
        <p:blipFill>
          <a:blip r:embed="rId2"/>
          <a:stretch>
            <a:fillRect/>
          </a:stretch>
        </p:blipFill>
        <p:spPr>
          <a:xfrm>
            <a:off x="670278" y="1524001"/>
            <a:ext cx="7803443" cy="4800600"/>
          </a:xfrm>
        </p:spPr>
      </p:pic>
    </p:spTree>
    <p:extLst>
      <p:ext uri="{BB962C8B-B14F-4D97-AF65-F5344CB8AC3E}">
        <p14:creationId xmlns:p14="http://schemas.microsoft.com/office/powerpoint/2010/main" val="3089001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sz="4000" b="1" dirty="0">
                <a:solidFill>
                  <a:schemeClr val="tx1"/>
                </a:solidFill>
              </a:rPr>
              <a:t>ARCs– What You Can Do</a:t>
            </a:r>
            <a:r>
              <a:rPr lang="en-US" b="1" dirty="0">
                <a:solidFill>
                  <a:schemeClr val="tx1"/>
                </a:solidFill>
              </a:rPr>
              <a:t>	</a:t>
            </a:r>
          </a:p>
        </p:txBody>
      </p:sp>
      <p:sp>
        <p:nvSpPr>
          <p:cNvPr id="3" name="Content Placeholder 2"/>
          <p:cNvSpPr>
            <a:spLocks noGrp="1"/>
          </p:cNvSpPr>
          <p:nvPr>
            <p:ph idx="1"/>
          </p:nvPr>
        </p:nvSpPr>
        <p:spPr>
          <a:xfrm>
            <a:off x="457200" y="1676400"/>
            <a:ext cx="8229600" cy="5257800"/>
          </a:xfrm>
        </p:spPr>
        <p:txBody>
          <a:bodyPr>
            <a:normAutofit fontScale="40000" lnSpcReduction="20000"/>
          </a:bodyPr>
          <a:lstStyle/>
          <a:p>
            <a:pPr lvl="0">
              <a:buClr>
                <a:schemeClr val="accent2">
                  <a:lumMod val="50000"/>
                </a:schemeClr>
              </a:buClr>
              <a:buFont typeface="Arial" pitchFamily="34" charset="0"/>
              <a:buChar char="•"/>
            </a:pPr>
            <a:r>
              <a:rPr lang="en-US" sz="4500" dirty="0"/>
              <a:t>Create your own review list of entities and people of influence that you can send ARCs to.</a:t>
            </a:r>
          </a:p>
          <a:p>
            <a:pPr lvl="0">
              <a:buClr>
                <a:schemeClr val="accent2">
                  <a:lumMod val="50000"/>
                </a:schemeClr>
              </a:buClr>
              <a:buFont typeface="Arial" pitchFamily="34" charset="0"/>
              <a:buChar char="•"/>
            </a:pPr>
            <a:r>
              <a:rPr lang="en-US" sz="4500" dirty="0"/>
              <a:t>ARCs can be used for obtaining reviews from influencers (authors, bloggers, paid reviewers, experts in your field, etc.)</a:t>
            </a:r>
          </a:p>
          <a:p>
            <a:pPr lvl="0">
              <a:buClr>
                <a:schemeClr val="accent2">
                  <a:lumMod val="50000"/>
                </a:schemeClr>
              </a:buClr>
              <a:buFont typeface="Arial" pitchFamily="34" charset="0"/>
              <a:buChar char="•"/>
            </a:pPr>
            <a:r>
              <a:rPr lang="en-US" sz="4500" dirty="0"/>
              <a:t>When an author engages entities like Publishers Weekly, </a:t>
            </a:r>
            <a:r>
              <a:rPr lang="en-US" sz="4500" dirty="0" err="1"/>
              <a:t>Kirkus</a:t>
            </a:r>
            <a:r>
              <a:rPr lang="en-US" sz="4500" dirty="0"/>
              <a:t>, etc. to review a book, authors pay for those reviews and therefore a review is guaranteed.</a:t>
            </a:r>
          </a:p>
          <a:p>
            <a:pPr lvl="0">
              <a:buClr>
                <a:schemeClr val="accent2">
                  <a:lumMod val="50000"/>
                </a:schemeClr>
              </a:buClr>
              <a:buFont typeface="Arial" pitchFamily="34" charset="0"/>
              <a:buChar char="•"/>
            </a:pPr>
            <a:r>
              <a:rPr lang="en-US" sz="4500" dirty="0"/>
              <a:t>I’m not crazy about </a:t>
            </a:r>
            <a:r>
              <a:rPr lang="en-US" sz="4500" dirty="0" err="1"/>
              <a:t>Kirkus</a:t>
            </a:r>
            <a:r>
              <a:rPr lang="en-US" sz="4500" dirty="0"/>
              <a:t> paid reviews because the reviewers do not seem to be that high quality. But, they are always an option.</a:t>
            </a:r>
          </a:p>
          <a:p>
            <a:pPr lvl="0">
              <a:buClr>
                <a:schemeClr val="accent2">
                  <a:lumMod val="50000"/>
                </a:schemeClr>
              </a:buClr>
              <a:buFont typeface="Arial" pitchFamily="34" charset="0"/>
              <a:buChar char="•"/>
            </a:pPr>
            <a:r>
              <a:rPr lang="en-US" sz="4500" dirty="0"/>
              <a:t>Author Dan Meier’s wife, Teeja, has created an extensive list of reviewers that she sends Dan’s books to and she has been willing to share that list with BQB/WriteLife authors. </a:t>
            </a:r>
          </a:p>
          <a:p>
            <a:pPr lvl="1">
              <a:buClr>
                <a:schemeClr val="accent2">
                  <a:lumMod val="50000"/>
                </a:schemeClr>
              </a:buClr>
              <a:buFont typeface="Courier New" panose="02070309020205020404" pitchFamily="49" charset="0"/>
              <a:buChar char="o"/>
            </a:pPr>
            <a:r>
              <a:rPr lang="en-US" sz="4500" dirty="0"/>
              <a:t>Reach out to her using the author interactive form on Google </a:t>
            </a:r>
            <a:r>
              <a:rPr lang="en-US" sz="4500" dirty="0">
                <a:hlinkClick r:id="rId2"/>
              </a:rPr>
              <a:t>https://docs.google.com/spreadsheets/d/1rM5Tr_BAfySc4aom2Wd4IlgvWdM13iHW9sXWPT5CYw8/edit#gid=0</a:t>
            </a:r>
            <a:endParaRPr lang="en-US" sz="4500" dirty="0"/>
          </a:p>
          <a:p>
            <a:pPr lvl="1">
              <a:buClr>
                <a:schemeClr val="accent2">
                  <a:lumMod val="50000"/>
                </a:schemeClr>
              </a:buClr>
              <a:buFont typeface="Courier New" panose="02070309020205020404" pitchFamily="49" charset="0"/>
              <a:buChar char="o"/>
            </a:pPr>
            <a:endParaRPr lang="en-US" sz="1800" dirty="0"/>
          </a:p>
          <a:p>
            <a:pPr lvl="1">
              <a:buClr>
                <a:schemeClr val="accent2">
                  <a:lumMod val="50000"/>
                </a:schemeClr>
              </a:buClr>
              <a:buFont typeface="Courier New" panose="02070309020205020404" pitchFamily="49" charset="0"/>
              <a:buChar char="o"/>
            </a:pPr>
            <a:endParaRPr lang="en-US" sz="1800" dirty="0"/>
          </a:p>
          <a:p>
            <a:pPr marL="0" lvl="0" indent="0">
              <a:buClr>
                <a:schemeClr val="accent2">
                  <a:lumMod val="50000"/>
                </a:schemeClr>
              </a:buClr>
              <a:buNone/>
            </a:pPr>
            <a:endParaRPr lang="en-US" sz="2000" dirty="0"/>
          </a:p>
          <a:p>
            <a:pPr lvl="0">
              <a:buClr>
                <a:schemeClr val="accent2">
                  <a:lumMod val="50000"/>
                </a:schemeClr>
              </a:buClr>
              <a:buFont typeface="Arial" pitchFamily="34" charset="0"/>
              <a:buChar char="•"/>
            </a:pPr>
            <a:endParaRPr lang="en-US" sz="2000" dirty="0">
              <a:solidFill>
                <a:srgbClr val="9F3748"/>
              </a:solidFill>
            </a:endParaRPr>
          </a:p>
          <a:p>
            <a:pPr lvl="0">
              <a:buClr>
                <a:schemeClr val="accent2">
                  <a:lumMod val="50000"/>
                </a:schemeClr>
              </a:buClr>
              <a:buFont typeface="Arial" pitchFamily="34" charset="0"/>
              <a:buChar char="•"/>
            </a:pPr>
            <a:endParaRPr lang="en-US" sz="2000" dirty="0">
              <a:solidFill>
                <a:srgbClr val="9F3748"/>
              </a:solidFill>
            </a:endParaRPr>
          </a:p>
          <a:p>
            <a:pPr lvl="0">
              <a:buClr>
                <a:schemeClr val="accent2">
                  <a:lumMod val="50000"/>
                </a:schemeClr>
              </a:buClr>
              <a:buFont typeface="Arial" pitchFamily="34" charset="0"/>
              <a:buChar char="•"/>
            </a:pPr>
            <a:endParaRPr lang="en-US" sz="2000" dirty="0">
              <a:solidFill>
                <a:srgbClr val="9F3748"/>
              </a:solidFill>
            </a:endParaRPr>
          </a:p>
          <a:p>
            <a:pPr marL="667512" lvl="2" indent="0">
              <a:buClr>
                <a:schemeClr val="accent2">
                  <a:lumMod val="50000"/>
                </a:schemeClr>
              </a:buClr>
              <a:buNone/>
            </a:pPr>
            <a:endParaRPr lang="en-US" sz="2000" dirty="0"/>
          </a:p>
          <a:p>
            <a:pPr lvl="2">
              <a:buClr>
                <a:schemeClr val="accent2">
                  <a:lumMod val="50000"/>
                </a:schemeClr>
              </a:buClr>
              <a:buFont typeface="Courier New" panose="02070309020205020404" pitchFamily="49" charset="0"/>
              <a:buChar char="o"/>
            </a:pPr>
            <a:endParaRPr lang="en-US" sz="2000" dirty="0"/>
          </a:p>
          <a:p>
            <a:pPr marL="0" lvl="0" indent="0">
              <a:buClr>
                <a:schemeClr val="accent2">
                  <a:lumMod val="50000"/>
                </a:schemeClr>
              </a:buClr>
              <a:buNone/>
            </a:pPr>
            <a:r>
              <a:rPr lang="en-US" sz="2000" dirty="0"/>
              <a:t> </a:t>
            </a:r>
          </a:p>
          <a:p>
            <a:pPr lvl="0">
              <a:buClr>
                <a:schemeClr val="accent2">
                  <a:lumMod val="50000"/>
                </a:schemeClr>
              </a:buClr>
              <a:buFont typeface="Arial" pitchFamily="34" charset="0"/>
              <a:buChar char="•"/>
            </a:pPr>
            <a:endParaRPr lang="en-US" sz="4000" dirty="0"/>
          </a:p>
          <a:p>
            <a:endParaRPr lang="en-US" dirty="0"/>
          </a:p>
        </p:txBody>
      </p:sp>
    </p:spTree>
    <p:extLst>
      <p:ext uri="{BB962C8B-B14F-4D97-AF65-F5344CB8AC3E}">
        <p14:creationId xmlns:p14="http://schemas.microsoft.com/office/powerpoint/2010/main" val="397251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sz="4400" b="1" dirty="0"/>
              <a:t>Reviews – What We Do With Them</a:t>
            </a:r>
            <a:r>
              <a:rPr lang="en-US" b="1" dirty="0"/>
              <a:t>	</a:t>
            </a:r>
          </a:p>
        </p:txBody>
      </p:sp>
      <p:sp>
        <p:nvSpPr>
          <p:cNvPr id="3" name="Content Placeholder 2"/>
          <p:cNvSpPr>
            <a:spLocks noGrp="1"/>
          </p:cNvSpPr>
          <p:nvPr>
            <p:ph idx="1"/>
          </p:nvPr>
        </p:nvSpPr>
        <p:spPr>
          <a:xfrm>
            <a:off x="457200" y="1676400"/>
            <a:ext cx="8229600" cy="5029200"/>
          </a:xfrm>
        </p:spPr>
        <p:txBody>
          <a:bodyPr>
            <a:normAutofit/>
          </a:bodyPr>
          <a:lstStyle/>
          <a:p>
            <a:pPr marL="0" lvl="0" indent="0">
              <a:buClr>
                <a:schemeClr val="accent2">
                  <a:lumMod val="50000"/>
                </a:schemeClr>
              </a:buClr>
              <a:buNone/>
            </a:pPr>
            <a:r>
              <a:rPr lang="en-US" sz="2800" dirty="0"/>
              <a:t>When reviews come in, we use them in various ways:</a:t>
            </a:r>
          </a:p>
          <a:p>
            <a:pPr lvl="0">
              <a:buClr>
                <a:schemeClr val="accent2">
                  <a:lumMod val="50000"/>
                </a:schemeClr>
              </a:buClr>
              <a:buFont typeface="Arial" panose="020B0604020202020204" pitchFamily="34" charset="0"/>
              <a:buChar char="•"/>
            </a:pPr>
            <a:r>
              <a:rPr lang="en-US" sz="2800" dirty="0"/>
              <a:t>If your book isn’t published yet, some are used for the front cover, back cover, or interior first few pages of your finished book.</a:t>
            </a:r>
          </a:p>
          <a:p>
            <a:pPr lvl="0">
              <a:buClr>
                <a:schemeClr val="accent2">
                  <a:lumMod val="50000"/>
                </a:schemeClr>
              </a:buClr>
              <a:buFont typeface="Arial" panose="020B0604020202020204" pitchFamily="34" charset="0"/>
              <a:buChar char="•"/>
            </a:pPr>
            <a:r>
              <a:rPr lang="en-US" sz="2800" dirty="0"/>
              <a:t>They are posted on our social media.</a:t>
            </a:r>
          </a:p>
          <a:p>
            <a:pPr lvl="0">
              <a:buClr>
                <a:schemeClr val="accent2">
                  <a:lumMod val="50000"/>
                </a:schemeClr>
              </a:buClr>
              <a:buFont typeface="Arial" panose="020B0604020202020204" pitchFamily="34" charset="0"/>
              <a:buChar char="•"/>
            </a:pPr>
            <a:r>
              <a:rPr lang="en-US" sz="2800" dirty="0"/>
              <a:t>They are sent to IPG for the sales reps to use</a:t>
            </a:r>
          </a:p>
        </p:txBody>
      </p:sp>
    </p:spTree>
    <p:extLst>
      <p:ext uri="{BB962C8B-B14F-4D97-AF65-F5344CB8AC3E}">
        <p14:creationId xmlns:p14="http://schemas.microsoft.com/office/powerpoint/2010/main" val="3324511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sz="4000" b="1" dirty="0">
                <a:solidFill>
                  <a:schemeClr val="tx1"/>
                </a:solidFill>
              </a:rPr>
              <a:t>Reviews – What You Can Do With Them</a:t>
            </a:r>
            <a:r>
              <a:rPr lang="en-US" b="1" dirty="0"/>
              <a:t>	</a:t>
            </a:r>
          </a:p>
        </p:txBody>
      </p:sp>
      <p:sp>
        <p:nvSpPr>
          <p:cNvPr id="3" name="Content Placeholder 2"/>
          <p:cNvSpPr>
            <a:spLocks noGrp="1"/>
          </p:cNvSpPr>
          <p:nvPr>
            <p:ph idx="1"/>
          </p:nvPr>
        </p:nvSpPr>
        <p:spPr>
          <a:xfrm>
            <a:off x="457200" y="1676400"/>
            <a:ext cx="8229600" cy="5029200"/>
          </a:xfrm>
        </p:spPr>
        <p:txBody>
          <a:bodyPr>
            <a:normAutofit fontScale="77500" lnSpcReduction="20000"/>
          </a:bodyPr>
          <a:lstStyle/>
          <a:p>
            <a:pPr marL="0" lvl="0" indent="0">
              <a:buClr>
                <a:schemeClr val="accent2">
                  <a:lumMod val="50000"/>
                </a:schemeClr>
              </a:buClr>
              <a:buNone/>
            </a:pPr>
            <a:r>
              <a:rPr lang="en-US" sz="1900" dirty="0"/>
              <a:t>Post them on:</a:t>
            </a:r>
          </a:p>
          <a:p>
            <a:pPr lvl="0">
              <a:buClr>
                <a:schemeClr val="accent2">
                  <a:lumMod val="50000"/>
                </a:schemeClr>
              </a:buClr>
              <a:buFont typeface="Arial" pitchFamily="34" charset="0"/>
              <a:buChar char="•"/>
            </a:pPr>
            <a:r>
              <a:rPr lang="en-US" sz="1900" dirty="0"/>
              <a:t>Your Website</a:t>
            </a:r>
          </a:p>
          <a:p>
            <a:pPr lvl="0">
              <a:buClr>
                <a:schemeClr val="accent2">
                  <a:lumMod val="50000"/>
                </a:schemeClr>
              </a:buClr>
              <a:buFont typeface="Arial" pitchFamily="34" charset="0"/>
              <a:buChar char="•"/>
            </a:pPr>
            <a:r>
              <a:rPr lang="en-US" sz="1900" dirty="0"/>
              <a:t>Goodreads</a:t>
            </a:r>
          </a:p>
          <a:p>
            <a:pPr lvl="0">
              <a:buClr>
                <a:schemeClr val="accent2">
                  <a:lumMod val="50000"/>
                </a:schemeClr>
              </a:buClr>
              <a:buFont typeface="Arial" pitchFamily="34" charset="0"/>
              <a:buChar char="•"/>
            </a:pPr>
            <a:r>
              <a:rPr lang="en-US" sz="1900" dirty="0"/>
              <a:t>Your Blog </a:t>
            </a:r>
          </a:p>
          <a:p>
            <a:pPr lvl="0">
              <a:buClr>
                <a:schemeClr val="accent2">
                  <a:lumMod val="50000"/>
                </a:schemeClr>
              </a:buClr>
              <a:buFont typeface="Arial" pitchFamily="34" charset="0"/>
              <a:buChar char="•"/>
            </a:pPr>
            <a:r>
              <a:rPr lang="en-US" sz="1900" dirty="0"/>
              <a:t>Facebook</a:t>
            </a:r>
          </a:p>
          <a:p>
            <a:pPr lvl="0">
              <a:buClr>
                <a:schemeClr val="accent2">
                  <a:lumMod val="50000"/>
                </a:schemeClr>
              </a:buClr>
              <a:buFont typeface="Arial" pitchFamily="34" charset="0"/>
              <a:buChar char="•"/>
            </a:pPr>
            <a:r>
              <a:rPr lang="en-US" sz="1900" dirty="0"/>
              <a:t>Instagram</a:t>
            </a:r>
          </a:p>
          <a:p>
            <a:pPr lvl="0">
              <a:buClr>
                <a:schemeClr val="accent2">
                  <a:lumMod val="50000"/>
                </a:schemeClr>
              </a:buClr>
              <a:buFont typeface="Arial" pitchFamily="34" charset="0"/>
              <a:buChar char="•"/>
            </a:pPr>
            <a:r>
              <a:rPr lang="en-US" sz="1900" dirty="0"/>
              <a:t>Twitter</a:t>
            </a:r>
          </a:p>
          <a:p>
            <a:pPr lvl="0">
              <a:buClr>
                <a:schemeClr val="accent2">
                  <a:lumMod val="50000"/>
                </a:schemeClr>
              </a:buClr>
              <a:buFont typeface="Arial" pitchFamily="34" charset="0"/>
              <a:buChar char="•"/>
            </a:pPr>
            <a:r>
              <a:rPr lang="en-US" sz="1900" dirty="0"/>
              <a:t>YouTube</a:t>
            </a:r>
          </a:p>
          <a:p>
            <a:pPr lvl="0">
              <a:buClr>
                <a:schemeClr val="accent2">
                  <a:lumMod val="50000"/>
                </a:schemeClr>
              </a:buClr>
              <a:buFont typeface="Arial" pitchFamily="34" charset="0"/>
              <a:buChar char="•"/>
            </a:pPr>
            <a:r>
              <a:rPr lang="en-US" sz="1900" dirty="0"/>
              <a:t>Post influencer reviews via your profile on Amazon under Editorial Reviews</a:t>
            </a:r>
          </a:p>
          <a:p>
            <a:pPr marL="0" lvl="0" indent="0">
              <a:buClr>
                <a:schemeClr val="accent2">
                  <a:lumMod val="50000"/>
                </a:schemeClr>
              </a:buClr>
              <a:buNone/>
            </a:pPr>
            <a:endParaRPr lang="en-US" sz="1900" dirty="0"/>
          </a:p>
          <a:p>
            <a:pPr marL="0" lvl="0" indent="0">
              <a:buClr>
                <a:schemeClr val="accent2">
                  <a:lumMod val="50000"/>
                </a:schemeClr>
              </a:buClr>
              <a:buNone/>
            </a:pPr>
            <a:r>
              <a:rPr lang="en-US" sz="1900" dirty="0"/>
              <a:t>For reviews in general:</a:t>
            </a:r>
          </a:p>
          <a:p>
            <a:pPr lvl="0">
              <a:buClr>
                <a:schemeClr val="accent2">
                  <a:lumMod val="50000"/>
                </a:schemeClr>
              </a:buClr>
              <a:buFont typeface="Arial" pitchFamily="34" charset="0"/>
              <a:buChar char="•"/>
            </a:pPr>
            <a:r>
              <a:rPr lang="en-US" sz="1900" dirty="0"/>
              <a:t>Keep asking for them, even after your book is in the marketplace or has been for some time</a:t>
            </a:r>
          </a:p>
          <a:p>
            <a:pPr lvl="1">
              <a:buClr>
                <a:schemeClr val="accent2">
                  <a:lumMod val="50000"/>
                </a:schemeClr>
              </a:buClr>
              <a:buFont typeface="Wingdings" panose="05000000000000000000" pitchFamily="2" charset="2"/>
              <a:buChar char="§"/>
            </a:pPr>
            <a:r>
              <a:rPr lang="en-US" sz="1900" dirty="0"/>
              <a:t>A review posted on social media can retrigger interest in your book.</a:t>
            </a:r>
          </a:p>
          <a:p>
            <a:pPr lvl="1">
              <a:buClr>
                <a:schemeClr val="accent2">
                  <a:lumMod val="50000"/>
                </a:schemeClr>
              </a:buClr>
              <a:buFont typeface="Wingdings" panose="05000000000000000000" pitchFamily="2" charset="2"/>
              <a:buChar char="§"/>
            </a:pPr>
            <a:r>
              <a:rPr lang="en-US" sz="1900" dirty="0"/>
              <a:t>Reviews on your website can help trigger SEOs which get you listed in searches </a:t>
            </a:r>
          </a:p>
          <a:p>
            <a:pPr lvl="0">
              <a:buClr>
                <a:schemeClr val="accent2">
                  <a:lumMod val="50000"/>
                </a:schemeClr>
              </a:buClr>
              <a:buFont typeface="Arial" pitchFamily="34" charset="0"/>
              <a:buChar char="•"/>
            </a:pPr>
            <a:r>
              <a:rPr lang="en-US" sz="1900" dirty="0"/>
              <a:t>Reviews on Amazon are important</a:t>
            </a:r>
          </a:p>
          <a:p>
            <a:pPr lvl="1">
              <a:buClr>
                <a:schemeClr val="accent2">
                  <a:lumMod val="50000"/>
                </a:schemeClr>
              </a:buClr>
              <a:buFont typeface="Wingdings" panose="05000000000000000000" pitchFamily="2" charset="2"/>
              <a:buChar char="§"/>
            </a:pPr>
            <a:r>
              <a:rPr lang="en-US" sz="1900" dirty="0"/>
              <a:t>People who buy in other places still look for reviews and author profiles on Amazon.</a:t>
            </a:r>
          </a:p>
          <a:p>
            <a:pPr lvl="1">
              <a:buClr>
                <a:schemeClr val="accent2">
                  <a:lumMod val="50000"/>
                </a:schemeClr>
              </a:buClr>
              <a:buFont typeface="Wingdings" panose="05000000000000000000" pitchFamily="2" charset="2"/>
              <a:buChar char="§"/>
            </a:pPr>
            <a:r>
              <a:rPr lang="en-US" sz="1900" dirty="0"/>
              <a:t>Reviews on Amazon impact the number of your books they stock and act in triggering the marketing features (people who bought this, bought these, etc.)</a:t>
            </a:r>
          </a:p>
          <a:p>
            <a:pPr lvl="1">
              <a:buClr>
                <a:schemeClr val="accent2">
                  <a:lumMod val="50000"/>
                </a:schemeClr>
              </a:buClr>
              <a:buFont typeface="Wingdings" panose="05000000000000000000" pitchFamily="2" charset="2"/>
              <a:buChar char="§"/>
            </a:pPr>
            <a:r>
              <a:rPr lang="en-US" sz="1900" dirty="0"/>
              <a:t>You need at least 10 reviews on Amazon for their algorithms to recognize your book</a:t>
            </a:r>
          </a:p>
          <a:p>
            <a:pPr lvl="1">
              <a:buClr>
                <a:schemeClr val="accent2">
                  <a:lumMod val="50000"/>
                </a:schemeClr>
              </a:buClr>
              <a:buFont typeface="Wingdings" panose="05000000000000000000" pitchFamily="2" charset="2"/>
              <a:buChar char="§"/>
            </a:pPr>
            <a:r>
              <a:rPr lang="en-US" sz="1900" dirty="0"/>
              <a:t>Amazon requires from 30-50 reviews on a book for me to nominate a book for their eBook promotions. </a:t>
            </a:r>
          </a:p>
          <a:p>
            <a:pPr lvl="1">
              <a:buClr>
                <a:schemeClr val="accent2">
                  <a:lumMod val="50000"/>
                </a:schemeClr>
              </a:buClr>
              <a:buFont typeface="Wingdings" panose="05000000000000000000" pitchFamily="2" charset="2"/>
              <a:buChar char="§"/>
            </a:pPr>
            <a:r>
              <a:rPr lang="en-US" sz="1900" dirty="0"/>
              <a:t>It takes 100 reviews on Amazon for all marketing features to kick in</a:t>
            </a:r>
          </a:p>
          <a:p>
            <a:pPr marL="393192" lvl="1" indent="0">
              <a:buClr>
                <a:schemeClr val="accent2">
                  <a:lumMod val="50000"/>
                </a:schemeClr>
              </a:buClr>
              <a:buNone/>
            </a:pPr>
            <a:endParaRPr lang="en-US" sz="1800" dirty="0">
              <a:solidFill>
                <a:srgbClr val="9F3748"/>
              </a:solidFill>
            </a:endParaRPr>
          </a:p>
          <a:p>
            <a:pPr lvl="0">
              <a:buClr>
                <a:schemeClr val="accent2">
                  <a:lumMod val="50000"/>
                </a:schemeClr>
              </a:buClr>
              <a:buFont typeface="Arial" pitchFamily="34" charset="0"/>
              <a:buChar char="•"/>
            </a:pPr>
            <a:endParaRPr lang="en-US" sz="3200" dirty="0"/>
          </a:p>
          <a:p>
            <a:endParaRPr lang="en-US" dirty="0"/>
          </a:p>
        </p:txBody>
      </p:sp>
    </p:spTree>
    <p:extLst>
      <p:ext uri="{BB962C8B-B14F-4D97-AF65-F5344CB8AC3E}">
        <p14:creationId xmlns:p14="http://schemas.microsoft.com/office/powerpoint/2010/main" val="2298293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D65E-4D05-4A70-8B06-53EF7CCEAF01}"/>
              </a:ext>
            </a:extLst>
          </p:cNvPr>
          <p:cNvSpPr>
            <a:spLocks noGrp="1"/>
          </p:cNvSpPr>
          <p:nvPr>
            <p:ph type="title"/>
          </p:nvPr>
        </p:nvSpPr>
        <p:spPr>
          <a:xfrm>
            <a:off x="457200" y="704088"/>
            <a:ext cx="8229600" cy="210312"/>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B0B08DF1-FE38-49C5-AE0D-28EFCCF9CB11}"/>
              </a:ext>
            </a:extLst>
          </p:cNvPr>
          <p:cNvPicPr>
            <a:picLocks noGrp="1" noChangeAspect="1"/>
          </p:cNvPicPr>
          <p:nvPr>
            <p:ph idx="1"/>
          </p:nvPr>
        </p:nvPicPr>
        <p:blipFill>
          <a:blip r:embed="rId2"/>
          <a:stretch>
            <a:fillRect/>
          </a:stretch>
        </p:blipFill>
        <p:spPr>
          <a:xfrm>
            <a:off x="670278" y="1066800"/>
            <a:ext cx="8168922" cy="5257801"/>
          </a:xfrm>
        </p:spPr>
      </p:pic>
    </p:spTree>
    <p:extLst>
      <p:ext uri="{BB962C8B-B14F-4D97-AF65-F5344CB8AC3E}">
        <p14:creationId xmlns:p14="http://schemas.microsoft.com/office/powerpoint/2010/main" val="711892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b="1" dirty="0"/>
              <a:t>eBook Distribution – What We Do 	</a:t>
            </a:r>
          </a:p>
        </p:txBody>
      </p:sp>
      <p:sp>
        <p:nvSpPr>
          <p:cNvPr id="3" name="Content Placeholder 2"/>
          <p:cNvSpPr>
            <a:spLocks noGrp="1"/>
          </p:cNvSpPr>
          <p:nvPr>
            <p:ph idx="1"/>
          </p:nvPr>
        </p:nvSpPr>
        <p:spPr>
          <a:xfrm>
            <a:off x="457200" y="1676400"/>
            <a:ext cx="8229600" cy="5029200"/>
          </a:xfrm>
        </p:spPr>
        <p:txBody>
          <a:bodyPr>
            <a:normAutofit fontScale="25000" lnSpcReduction="20000"/>
          </a:bodyPr>
          <a:lstStyle/>
          <a:p>
            <a:pPr lvl="0">
              <a:buClr>
                <a:schemeClr val="accent2">
                  <a:lumMod val="50000"/>
                </a:schemeClr>
              </a:buClr>
              <a:buFont typeface="Arial" pitchFamily="34" charset="0"/>
              <a:buChar char="•"/>
            </a:pPr>
            <a:r>
              <a:rPr lang="en-US" sz="7200" dirty="0"/>
              <a:t>Inscribe</a:t>
            </a:r>
          </a:p>
          <a:p>
            <a:pPr lvl="1">
              <a:buClr>
                <a:schemeClr val="accent2">
                  <a:lumMod val="50000"/>
                </a:schemeClr>
              </a:buClr>
              <a:buFont typeface="Wingdings" panose="05000000000000000000" pitchFamily="2" charset="2"/>
              <a:buChar char="§"/>
            </a:pPr>
            <a:r>
              <a:rPr lang="en-US" sz="7200" dirty="0"/>
              <a:t>Our </a:t>
            </a:r>
            <a:r>
              <a:rPr lang="en-US" sz="7200" dirty="0" err="1"/>
              <a:t>ebook</a:t>
            </a:r>
            <a:r>
              <a:rPr lang="en-US" sz="7200" dirty="0"/>
              <a:t> distributor</a:t>
            </a:r>
          </a:p>
          <a:p>
            <a:pPr lvl="1">
              <a:buClr>
                <a:schemeClr val="accent2">
                  <a:lumMod val="50000"/>
                </a:schemeClr>
              </a:buClr>
              <a:buFont typeface="Wingdings" panose="05000000000000000000" pitchFamily="2" charset="2"/>
              <a:buChar char="§"/>
            </a:pPr>
            <a:r>
              <a:rPr lang="en-US" sz="7200" dirty="0"/>
              <a:t>They sell to eBook retailers all over the world</a:t>
            </a:r>
          </a:p>
          <a:p>
            <a:pPr lvl="2">
              <a:buClr>
                <a:schemeClr val="accent2">
                  <a:lumMod val="50000"/>
                </a:schemeClr>
              </a:buClr>
              <a:buFont typeface="Courier New" panose="02070309020205020404" pitchFamily="49" charset="0"/>
              <a:buChar char="o"/>
            </a:pPr>
            <a:r>
              <a:rPr lang="en-US" sz="7200" dirty="0"/>
              <a:t>Amazon</a:t>
            </a:r>
          </a:p>
          <a:p>
            <a:pPr lvl="2">
              <a:buClr>
                <a:schemeClr val="accent2">
                  <a:lumMod val="50000"/>
                </a:schemeClr>
              </a:buClr>
              <a:buFont typeface="Courier New" panose="02070309020205020404" pitchFamily="49" charset="0"/>
              <a:buChar char="o"/>
            </a:pPr>
            <a:r>
              <a:rPr lang="en-US" sz="7200" dirty="0"/>
              <a:t>Barnes &amp; Noble</a:t>
            </a:r>
          </a:p>
          <a:p>
            <a:pPr lvl="2">
              <a:buClr>
                <a:schemeClr val="accent2">
                  <a:lumMod val="50000"/>
                </a:schemeClr>
              </a:buClr>
              <a:buFont typeface="Courier New" panose="02070309020205020404" pitchFamily="49" charset="0"/>
              <a:buChar char="o"/>
            </a:pPr>
            <a:r>
              <a:rPr lang="en-US" sz="7200" dirty="0"/>
              <a:t>Kobo</a:t>
            </a:r>
          </a:p>
          <a:p>
            <a:pPr lvl="2">
              <a:buClr>
                <a:schemeClr val="accent2">
                  <a:lumMod val="50000"/>
                </a:schemeClr>
              </a:buClr>
              <a:buFont typeface="Courier New" panose="02070309020205020404" pitchFamily="49" charset="0"/>
              <a:buChar char="o"/>
            </a:pPr>
            <a:r>
              <a:rPr lang="en-US" sz="7200" dirty="0" err="1"/>
              <a:t>iBookstore</a:t>
            </a:r>
            <a:endParaRPr lang="en-US" sz="7200" dirty="0"/>
          </a:p>
          <a:p>
            <a:pPr lvl="2">
              <a:buClr>
                <a:schemeClr val="accent2">
                  <a:lumMod val="50000"/>
                </a:schemeClr>
              </a:buClr>
              <a:buFont typeface="Courier New" panose="02070309020205020404" pitchFamily="49" charset="0"/>
              <a:buChar char="o"/>
            </a:pPr>
            <a:r>
              <a:rPr lang="en-US" sz="7200" dirty="0"/>
              <a:t>Bookazine</a:t>
            </a:r>
          </a:p>
          <a:p>
            <a:pPr lvl="2">
              <a:buClr>
                <a:schemeClr val="accent2">
                  <a:lumMod val="50000"/>
                </a:schemeClr>
              </a:buClr>
              <a:buFont typeface="Courier New" panose="02070309020205020404" pitchFamily="49" charset="0"/>
              <a:buChar char="o"/>
            </a:pPr>
            <a:r>
              <a:rPr lang="en-US" sz="7200" dirty="0"/>
              <a:t>Wheelers</a:t>
            </a:r>
          </a:p>
          <a:p>
            <a:pPr lvl="2">
              <a:buClr>
                <a:schemeClr val="accent2">
                  <a:lumMod val="50000"/>
                </a:schemeClr>
              </a:buClr>
              <a:buFont typeface="Courier New" panose="02070309020205020404" pitchFamily="49" charset="0"/>
              <a:buChar char="o"/>
            </a:pPr>
            <a:r>
              <a:rPr lang="en-US" sz="7200" dirty="0"/>
              <a:t>Libraries via eBook retailers like </a:t>
            </a:r>
            <a:r>
              <a:rPr lang="en-US" sz="7200" dirty="0" err="1"/>
              <a:t>OverDrive</a:t>
            </a:r>
            <a:r>
              <a:rPr lang="en-US" sz="7200" dirty="0"/>
              <a:t>, Hoopla, Baker &amp; Taylor, etc. </a:t>
            </a:r>
          </a:p>
          <a:p>
            <a:pPr lvl="2">
              <a:buClr>
                <a:schemeClr val="accent2">
                  <a:lumMod val="50000"/>
                </a:schemeClr>
              </a:buClr>
              <a:buFont typeface="Courier New" panose="02070309020205020404" pitchFamily="49" charset="0"/>
              <a:buChar char="o"/>
            </a:pPr>
            <a:r>
              <a:rPr lang="en-US" sz="7200" dirty="0"/>
              <a:t>Over 100+ eBook retailers</a:t>
            </a:r>
          </a:p>
          <a:p>
            <a:pPr lvl="1">
              <a:buClr>
                <a:schemeClr val="accent2">
                  <a:lumMod val="50000"/>
                </a:schemeClr>
              </a:buClr>
              <a:buFont typeface="Wingdings" panose="05000000000000000000" pitchFamily="2" charset="2"/>
              <a:buChar char="§"/>
            </a:pPr>
            <a:r>
              <a:rPr lang="en-US" sz="7200" dirty="0"/>
              <a:t>We convert all print books we publish into eBooks and upload them to Inscribe</a:t>
            </a:r>
          </a:p>
          <a:p>
            <a:pPr lvl="1">
              <a:buClr>
                <a:schemeClr val="accent2">
                  <a:lumMod val="50000"/>
                </a:schemeClr>
              </a:buClr>
              <a:buFont typeface="Wingdings" panose="05000000000000000000" pitchFamily="2" charset="2"/>
              <a:buChar char="§"/>
            </a:pPr>
            <a:r>
              <a:rPr lang="en-US" sz="7200" dirty="0"/>
              <a:t>We pay yearly fees to keep your book active on Inscribe</a:t>
            </a:r>
          </a:p>
          <a:p>
            <a:pPr lvl="1">
              <a:buClr>
                <a:schemeClr val="accent2">
                  <a:lumMod val="50000"/>
                </a:schemeClr>
              </a:buClr>
              <a:buFont typeface="Wingdings" panose="05000000000000000000" pitchFamily="2" charset="2"/>
              <a:buChar char="§"/>
            </a:pPr>
            <a:r>
              <a:rPr lang="en-US" sz="7200" dirty="0"/>
              <a:t>We have access to 250 free eBook codes for each iBook we publish (email Julie if you wish to use some of these </a:t>
            </a:r>
            <a:r>
              <a:rPr lang="en-US" sz="7200"/>
              <a:t>codes.</a:t>
            </a:r>
            <a:endParaRPr lang="en-US" sz="7200" dirty="0"/>
          </a:p>
          <a:p>
            <a:pPr marL="393192" lvl="1" indent="0">
              <a:buClr>
                <a:schemeClr val="accent2">
                  <a:lumMod val="50000"/>
                </a:schemeClr>
              </a:buClr>
              <a:buNone/>
            </a:pPr>
            <a:endParaRPr lang="en-US" sz="4000" dirty="0"/>
          </a:p>
          <a:p>
            <a:pPr lvl="1">
              <a:buClr>
                <a:schemeClr val="accent2">
                  <a:lumMod val="50000"/>
                </a:schemeClr>
              </a:buClr>
              <a:buFont typeface="Wingdings" panose="05000000000000000000" pitchFamily="2" charset="2"/>
              <a:buChar char="§"/>
            </a:pPr>
            <a:endParaRPr lang="en-US" sz="1800" dirty="0"/>
          </a:p>
          <a:p>
            <a:pPr marL="667512" lvl="2" indent="0">
              <a:buClr>
                <a:schemeClr val="accent2">
                  <a:lumMod val="50000"/>
                </a:schemeClr>
              </a:buClr>
              <a:buNone/>
            </a:pPr>
            <a:endParaRPr lang="en-US" sz="1800" dirty="0"/>
          </a:p>
          <a:p>
            <a:pPr lvl="2">
              <a:buClr>
                <a:schemeClr val="accent2">
                  <a:lumMod val="50000"/>
                </a:schemeClr>
              </a:buClr>
              <a:buFont typeface="Courier New" panose="02070309020205020404" pitchFamily="49" charset="0"/>
              <a:buChar char="o"/>
            </a:pPr>
            <a:endParaRPr lang="en-US" sz="1800" dirty="0"/>
          </a:p>
          <a:p>
            <a:pPr marL="0" lvl="0" indent="0">
              <a:buClr>
                <a:schemeClr val="accent2">
                  <a:lumMod val="50000"/>
                </a:schemeClr>
              </a:buClr>
              <a:buNone/>
            </a:pPr>
            <a:r>
              <a:rPr lang="en-US" sz="4000" dirty="0"/>
              <a:t> </a:t>
            </a:r>
          </a:p>
          <a:p>
            <a:pPr lvl="0">
              <a:buClr>
                <a:schemeClr val="accent2">
                  <a:lumMod val="50000"/>
                </a:schemeClr>
              </a:buClr>
              <a:buFont typeface="Arial" pitchFamily="34" charset="0"/>
              <a:buChar char="•"/>
            </a:pPr>
            <a:endParaRPr lang="en-US" sz="4000" dirty="0"/>
          </a:p>
          <a:p>
            <a:endParaRPr lang="en-US" dirty="0"/>
          </a:p>
        </p:txBody>
      </p:sp>
    </p:spTree>
    <p:extLst>
      <p:ext uri="{BB962C8B-B14F-4D97-AF65-F5344CB8AC3E}">
        <p14:creationId xmlns:p14="http://schemas.microsoft.com/office/powerpoint/2010/main" val="1898278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15E4-0F9C-4BDC-9DD1-7C9650F41E3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9A8A057-DCB9-4588-A097-EFB58AB97AD1}"/>
              </a:ext>
            </a:extLst>
          </p:cNvPr>
          <p:cNvPicPr>
            <a:picLocks noGrp="1" noChangeAspect="1"/>
          </p:cNvPicPr>
          <p:nvPr>
            <p:ph idx="1"/>
          </p:nvPr>
        </p:nvPicPr>
        <p:blipFill>
          <a:blip r:embed="rId2"/>
          <a:stretch>
            <a:fillRect/>
          </a:stretch>
        </p:blipFill>
        <p:spPr>
          <a:xfrm>
            <a:off x="670278" y="914401"/>
            <a:ext cx="7803443" cy="5410200"/>
          </a:xfrm>
        </p:spPr>
      </p:pic>
    </p:spTree>
    <p:extLst>
      <p:ext uri="{BB962C8B-B14F-4D97-AF65-F5344CB8AC3E}">
        <p14:creationId xmlns:p14="http://schemas.microsoft.com/office/powerpoint/2010/main" val="4047940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b="1" dirty="0"/>
              <a:t>Print Distribution – What We Do 	</a:t>
            </a:r>
          </a:p>
        </p:txBody>
      </p:sp>
      <p:sp>
        <p:nvSpPr>
          <p:cNvPr id="3" name="Content Placeholder 2"/>
          <p:cNvSpPr>
            <a:spLocks noGrp="1"/>
          </p:cNvSpPr>
          <p:nvPr>
            <p:ph idx="1"/>
          </p:nvPr>
        </p:nvSpPr>
        <p:spPr>
          <a:xfrm>
            <a:off x="457200" y="1676400"/>
            <a:ext cx="8229600" cy="5029200"/>
          </a:xfrm>
        </p:spPr>
        <p:txBody>
          <a:bodyPr>
            <a:normAutofit/>
          </a:bodyPr>
          <a:lstStyle/>
          <a:p>
            <a:pPr lvl="0">
              <a:buClr>
                <a:schemeClr val="accent2">
                  <a:lumMod val="50000"/>
                </a:schemeClr>
              </a:buClr>
              <a:buFont typeface="Arial" panose="020B0604020202020204" pitchFamily="34" charset="0"/>
              <a:buChar char="•"/>
            </a:pPr>
            <a:r>
              <a:rPr lang="en-US" sz="1600" dirty="0"/>
              <a:t>We set the SRP (Suggested Retail Price) of each book and it is printed on the book itself.</a:t>
            </a:r>
          </a:p>
          <a:p>
            <a:pPr lvl="0">
              <a:buClr>
                <a:schemeClr val="accent2">
                  <a:lumMod val="50000"/>
                </a:schemeClr>
              </a:buClr>
              <a:buFont typeface="Arial" panose="020B0604020202020204" pitchFamily="34" charset="0"/>
              <a:buChar char="•"/>
            </a:pPr>
            <a:r>
              <a:rPr lang="en-US" sz="1600" dirty="0"/>
              <a:t>Amazon, Barnes &amp; Noble, etc. may sell your book for a different price, but we always receive the wholesale price, no matter what they sell it for.</a:t>
            </a:r>
          </a:p>
          <a:p>
            <a:pPr lvl="0">
              <a:buClr>
                <a:schemeClr val="accent2">
                  <a:lumMod val="50000"/>
                </a:schemeClr>
              </a:buClr>
              <a:buFont typeface="Arial" panose="020B0604020202020204" pitchFamily="34" charset="0"/>
              <a:buChar char="•"/>
            </a:pPr>
            <a:r>
              <a:rPr lang="en-US" sz="1600" dirty="0"/>
              <a:t>Different entities are offered different discounts off the top (i.e. Amazon receives 50% discount off of the SRP, Bookstores generally receive 40% etc.)</a:t>
            </a:r>
          </a:p>
          <a:p>
            <a:pPr lvl="0">
              <a:buClr>
                <a:schemeClr val="accent2">
                  <a:lumMod val="50000"/>
                </a:schemeClr>
              </a:buClr>
              <a:buFont typeface="Arial" panose="020B0604020202020204" pitchFamily="34" charset="0"/>
              <a:buChar char="•"/>
            </a:pPr>
            <a:r>
              <a:rPr lang="en-US" sz="1600" dirty="0"/>
              <a:t>IPG charges us a % fee of the books we sell to cover the costs of all of the sales, etc. they do to help market and sell our books. </a:t>
            </a:r>
          </a:p>
          <a:p>
            <a:pPr marL="393192" lvl="1" indent="0">
              <a:buClr>
                <a:schemeClr val="accent2">
                  <a:lumMod val="50000"/>
                </a:schemeClr>
              </a:buClr>
              <a:buNone/>
            </a:pPr>
            <a:endParaRPr lang="en-US" sz="4000" dirty="0"/>
          </a:p>
          <a:p>
            <a:pPr lvl="1">
              <a:buClr>
                <a:schemeClr val="accent2">
                  <a:lumMod val="50000"/>
                </a:schemeClr>
              </a:buClr>
              <a:buFont typeface="Wingdings" panose="05000000000000000000" pitchFamily="2" charset="2"/>
              <a:buChar char="§"/>
            </a:pPr>
            <a:endParaRPr lang="en-US" sz="1800" dirty="0"/>
          </a:p>
          <a:p>
            <a:pPr marL="667512" lvl="2" indent="0">
              <a:buClr>
                <a:schemeClr val="accent2">
                  <a:lumMod val="50000"/>
                </a:schemeClr>
              </a:buClr>
              <a:buNone/>
            </a:pPr>
            <a:endParaRPr lang="en-US" sz="1800" dirty="0"/>
          </a:p>
          <a:p>
            <a:pPr lvl="2">
              <a:buClr>
                <a:schemeClr val="accent2">
                  <a:lumMod val="50000"/>
                </a:schemeClr>
              </a:buClr>
              <a:buFont typeface="Courier New" panose="02070309020205020404" pitchFamily="49" charset="0"/>
              <a:buChar char="o"/>
            </a:pPr>
            <a:endParaRPr lang="en-US" sz="1800" dirty="0"/>
          </a:p>
          <a:p>
            <a:pPr marL="0" lvl="0" indent="0">
              <a:buClr>
                <a:schemeClr val="accent2">
                  <a:lumMod val="50000"/>
                </a:schemeClr>
              </a:buClr>
              <a:buNone/>
            </a:pPr>
            <a:r>
              <a:rPr lang="en-US" sz="4000" dirty="0"/>
              <a:t> </a:t>
            </a:r>
          </a:p>
          <a:p>
            <a:pPr lvl="0">
              <a:buClr>
                <a:schemeClr val="accent2">
                  <a:lumMod val="50000"/>
                </a:schemeClr>
              </a:buClr>
              <a:buFont typeface="Arial" pitchFamily="34" charset="0"/>
              <a:buChar char="•"/>
            </a:pPr>
            <a:endParaRPr lang="en-US" sz="4000" dirty="0"/>
          </a:p>
          <a:p>
            <a:endParaRPr lang="en-US" dirty="0"/>
          </a:p>
        </p:txBody>
      </p:sp>
    </p:spTree>
    <p:extLst>
      <p:ext uri="{BB962C8B-B14F-4D97-AF65-F5344CB8AC3E}">
        <p14:creationId xmlns:p14="http://schemas.microsoft.com/office/powerpoint/2010/main" val="1836794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FD2CC-AE30-4DED-ACBE-E66177B29B7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B15574E-55BF-4A67-A868-DCCD4C91F7E5}"/>
              </a:ext>
            </a:extLst>
          </p:cNvPr>
          <p:cNvPicPr>
            <a:picLocks noGrp="1" noChangeAspect="1"/>
          </p:cNvPicPr>
          <p:nvPr>
            <p:ph idx="1"/>
          </p:nvPr>
        </p:nvPicPr>
        <p:blipFill>
          <a:blip r:embed="rId2"/>
          <a:stretch>
            <a:fillRect/>
          </a:stretch>
        </p:blipFill>
        <p:spPr>
          <a:xfrm>
            <a:off x="457200" y="914400"/>
            <a:ext cx="8229600" cy="5210175"/>
          </a:xfrm>
        </p:spPr>
      </p:pic>
    </p:spTree>
    <p:extLst>
      <p:ext uri="{BB962C8B-B14F-4D97-AF65-F5344CB8AC3E}">
        <p14:creationId xmlns:p14="http://schemas.microsoft.com/office/powerpoint/2010/main" val="1818512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b="1" dirty="0"/>
              <a:t>eBook Distribution – What We Do 	</a:t>
            </a:r>
          </a:p>
        </p:txBody>
      </p:sp>
      <p:sp>
        <p:nvSpPr>
          <p:cNvPr id="3" name="Content Placeholder 2"/>
          <p:cNvSpPr>
            <a:spLocks noGrp="1"/>
          </p:cNvSpPr>
          <p:nvPr>
            <p:ph idx="1"/>
          </p:nvPr>
        </p:nvSpPr>
        <p:spPr>
          <a:xfrm>
            <a:off x="457200" y="1676400"/>
            <a:ext cx="8229600" cy="5029200"/>
          </a:xfrm>
        </p:spPr>
        <p:txBody>
          <a:bodyPr>
            <a:normAutofit fontScale="40000" lnSpcReduction="20000"/>
          </a:bodyPr>
          <a:lstStyle/>
          <a:p>
            <a:pPr lvl="1">
              <a:buClr>
                <a:schemeClr val="accent2">
                  <a:lumMod val="50000"/>
                </a:schemeClr>
              </a:buClr>
              <a:buFont typeface="Wingdings" panose="05000000000000000000" pitchFamily="2" charset="2"/>
              <a:buChar char="§"/>
            </a:pPr>
            <a:r>
              <a:rPr lang="en-US" sz="5000" dirty="0"/>
              <a:t>Inscribe has a dedicated eBook marketing team that constantly works with eBook sellers on promotions and sales</a:t>
            </a:r>
          </a:p>
          <a:p>
            <a:pPr lvl="1">
              <a:buClr>
                <a:schemeClr val="accent2">
                  <a:lumMod val="50000"/>
                </a:schemeClr>
              </a:buClr>
              <a:buFont typeface="Wingdings" panose="05000000000000000000" pitchFamily="2" charset="2"/>
              <a:buChar char="§"/>
            </a:pPr>
            <a:r>
              <a:rPr lang="en-US" sz="5000" dirty="0"/>
              <a:t>Each month we receive a newsletter outlining the eBook sales campaigns that are occurring in the next few months, specifically with retailers like Amazon, Kobo, Apple, </a:t>
            </a:r>
            <a:r>
              <a:rPr lang="en-US" sz="5000" dirty="0" err="1"/>
              <a:t>OverDrive</a:t>
            </a:r>
            <a:r>
              <a:rPr lang="en-US" sz="5000" dirty="0"/>
              <a:t>, and Hoopla</a:t>
            </a:r>
          </a:p>
          <a:p>
            <a:pPr lvl="1">
              <a:buClr>
                <a:schemeClr val="accent2">
                  <a:lumMod val="50000"/>
                </a:schemeClr>
              </a:buClr>
              <a:buFont typeface="Wingdings" panose="05000000000000000000" pitchFamily="2" charset="2"/>
              <a:buChar char="§"/>
            </a:pPr>
            <a:r>
              <a:rPr lang="en-US" sz="5000" dirty="0"/>
              <a:t>We review the marketing opportunities, check our eBook marketing calendar and submit eBooks that are a good fit for the promotion</a:t>
            </a:r>
          </a:p>
          <a:p>
            <a:pPr lvl="1">
              <a:buClr>
                <a:schemeClr val="accent2">
                  <a:lumMod val="50000"/>
                </a:schemeClr>
              </a:buClr>
              <a:buFont typeface="Wingdings" panose="05000000000000000000" pitchFamily="2" charset="2"/>
              <a:buChar char="§"/>
            </a:pPr>
            <a:r>
              <a:rPr lang="en-US" sz="5000" dirty="0"/>
              <a:t>We market those opportunities through social media, etc. </a:t>
            </a:r>
          </a:p>
          <a:p>
            <a:pPr lvl="1">
              <a:buClr>
                <a:schemeClr val="accent2">
                  <a:lumMod val="50000"/>
                </a:schemeClr>
              </a:buClr>
              <a:buFont typeface="Wingdings" panose="05000000000000000000" pitchFamily="2" charset="2"/>
              <a:buChar char="§"/>
            </a:pPr>
            <a:r>
              <a:rPr lang="en-US" sz="5000" dirty="0"/>
              <a:t>If we know that our sales nominations have been accepted and will be active, we send emails to the authors who are impacted by these sales. </a:t>
            </a:r>
          </a:p>
          <a:p>
            <a:pPr marL="393192" lvl="1" indent="0">
              <a:buClr>
                <a:schemeClr val="accent2">
                  <a:lumMod val="50000"/>
                </a:schemeClr>
              </a:buClr>
              <a:buNone/>
            </a:pPr>
            <a:endParaRPr lang="en-US" sz="4000" dirty="0"/>
          </a:p>
          <a:p>
            <a:pPr lvl="1">
              <a:buClr>
                <a:schemeClr val="accent2">
                  <a:lumMod val="50000"/>
                </a:schemeClr>
              </a:buClr>
              <a:buFont typeface="Wingdings" panose="05000000000000000000" pitchFamily="2" charset="2"/>
              <a:buChar char="§"/>
            </a:pPr>
            <a:endParaRPr lang="en-US" sz="1800" dirty="0"/>
          </a:p>
          <a:p>
            <a:pPr marL="667512" lvl="2" indent="0">
              <a:buClr>
                <a:schemeClr val="accent2">
                  <a:lumMod val="50000"/>
                </a:schemeClr>
              </a:buClr>
              <a:buNone/>
            </a:pPr>
            <a:endParaRPr lang="en-US" sz="1800" dirty="0"/>
          </a:p>
          <a:p>
            <a:pPr lvl="2">
              <a:buClr>
                <a:schemeClr val="accent2">
                  <a:lumMod val="50000"/>
                </a:schemeClr>
              </a:buClr>
              <a:buFont typeface="Courier New" panose="02070309020205020404" pitchFamily="49" charset="0"/>
              <a:buChar char="o"/>
            </a:pPr>
            <a:endParaRPr lang="en-US" sz="1800" dirty="0"/>
          </a:p>
          <a:p>
            <a:pPr marL="0" lvl="0" indent="0">
              <a:buClr>
                <a:schemeClr val="accent2">
                  <a:lumMod val="50000"/>
                </a:schemeClr>
              </a:buClr>
              <a:buNone/>
            </a:pPr>
            <a:r>
              <a:rPr lang="en-US" sz="4000" dirty="0"/>
              <a:t> </a:t>
            </a:r>
          </a:p>
          <a:p>
            <a:pPr lvl="0">
              <a:buClr>
                <a:schemeClr val="accent2">
                  <a:lumMod val="50000"/>
                </a:schemeClr>
              </a:buClr>
              <a:buFont typeface="Arial" pitchFamily="34" charset="0"/>
              <a:buChar char="•"/>
            </a:pPr>
            <a:endParaRPr lang="en-US" sz="4000" dirty="0"/>
          </a:p>
          <a:p>
            <a:endParaRPr lang="en-US" dirty="0"/>
          </a:p>
        </p:txBody>
      </p:sp>
    </p:spTree>
    <p:extLst>
      <p:ext uri="{BB962C8B-B14F-4D97-AF65-F5344CB8AC3E}">
        <p14:creationId xmlns:p14="http://schemas.microsoft.com/office/powerpoint/2010/main" val="464826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b="1" dirty="0"/>
              <a:t>	</a:t>
            </a:r>
          </a:p>
        </p:txBody>
      </p:sp>
      <p:sp>
        <p:nvSpPr>
          <p:cNvPr id="3" name="Content Placeholder 2"/>
          <p:cNvSpPr>
            <a:spLocks noGrp="1"/>
          </p:cNvSpPr>
          <p:nvPr>
            <p:ph idx="1"/>
          </p:nvPr>
        </p:nvSpPr>
        <p:spPr>
          <a:xfrm>
            <a:off x="457200" y="1676400"/>
            <a:ext cx="8229600" cy="5029200"/>
          </a:xfrm>
        </p:spPr>
        <p:txBody>
          <a:bodyPr>
            <a:normAutofit/>
          </a:bodyPr>
          <a:lstStyle/>
          <a:p>
            <a:pPr marL="0" lvl="0" indent="0">
              <a:buClr>
                <a:schemeClr val="accent2">
                  <a:lumMod val="50000"/>
                </a:schemeClr>
              </a:buClr>
              <a:buNone/>
            </a:pPr>
            <a:endParaRPr lang="en-US" sz="3200" dirty="0"/>
          </a:p>
          <a:p>
            <a:endParaRPr lang="en-US" dirty="0"/>
          </a:p>
        </p:txBody>
      </p:sp>
      <p:graphicFrame>
        <p:nvGraphicFramePr>
          <p:cNvPr id="5" name="Table 4">
            <a:extLst>
              <a:ext uri="{FF2B5EF4-FFF2-40B4-BE49-F238E27FC236}">
                <a16:creationId xmlns:a16="http://schemas.microsoft.com/office/drawing/2014/main" id="{0B34813F-333A-4609-BCA9-3D9A368BFDEA}"/>
              </a:ext>
            </a:extLst>
          </p:cNvPr>
          <p:cNvGraphicFramePr>
            <a:graphicFrameLocks noGrp="1"/>
          </p:cNvGraphicFramePr>
          <p:nvPr/>
        </p:nvGraphicFramePr>
        <p:xfrm>
          <a:off x="190500" y="533400"/>
          <a:ext cx="8723142" cy="6172200"/>
        </p:xfrm>
        <a:graphic>
          <a:graphicData uri="http://schemas.openxmlformats.org/drawingml/2006/table">
            <a:tbl>
              <a:tblPr firstRow="1" firstCol="1" bandRow="1">
                <a:tableStyleId>{5C22544A-7EE6-4342-B048-85BDC9FD1C3A}</a:tableStyleId>
              </a:tblPr>
              <a:tblGrid>
                <a:gridCol w="8723142">
                  <a:extLst>
                    <a:ext uri="{9D8B030D-6E8A-4147-A177-3AD203B41FA5}">
                      <a16:colId xmlns:a16="http://schemas.microsoft.com/office/drawing/2014/main" val="1104986385"/>
                    </a:ext>
                  </a:extLst>
                </a:gridCol>
              </a:tblGrid>
              <a:tr h="6172200">
                <a:tc>
                  <a:txBody>
                    <a:bodyPr/>
                    <a:lstStyle/>
                    <a:p>
                      <a:pPr marL="0" marR="0" algn="l">
                        <a:spcBef>
                          <a:spcPts val="0"/>
                        </a:spcBef>
                        <a:spcAft>
                          <a:spcPts val="0"/>
                        </a:spcAft>
                      </a:pPr>
                      <a:br>
                        <a:rPr lang="en-US" sz="1200" dirty="0">
                          <a:effectLst/>
                        </a:rPr>
                      </a:br>
                      <a:r>
                        <a:rPr lang="en-US" sz="1600" u="sng" dirty="0">
                          <a:effectLst/>
                          <a:hlinkClick r:id="rId2" tooltip="Nominate for Kobo Nonfiction Price Promo"/>
                        </a:rPr>
                        <a:t>Nominate for Kobo Nonfiction Price Promo</a:t>
                      </a:r>
                      <a:endParaRPr lang="en-US" sz="1200" dirty="0">
                        <a:effectLst/>
                      </a:endParaRPr>
                    </a:p>
                    <a:p>
                      <a:pPr marL="0" marR="0" algn="ctr">
                        <a:spcBef>
                          <a:spcPts val="0"/>
                        </a:spcBef>
                        <a:spcAft>
                          <a:spcPts val="0"/>
                        </a:spcAft>
                      </a:pPr>
                      <a:endParaRPr lang="en-US" sz="1200" dirty="0">
                        <a:effectLst/>
                      </a:endParaRPr>
                    </a:p>
                    <a:p>
                      <a:pPr marL="0" marR="0" algn="ctr">
                        <a:spcBef>
                          <a:spcPts val="0"/>
                        </a:spcBef>
                        <a:spcAft>
                          <a:spcPts val="0"/>
                        </a:spcAft>
                      </a:pPr>
                      <a:endParaRPr lang="en-US" sz="1400" dirty="0">
                        <a:effectLst/>
                      </a:endParaRPr>
                    </a:p>
                    <a:p>
                      <a:pPr marL="0" marR="0" algn="ctr">
                        <a:spcBef>
                          <a:spcPts val="0"/>
                        </a:spcBef>
                        <a:spcAft>
                          <a:spcPts val="0"/>
                        </a:spcAft>
                      </a:pPr>
                      <a:endParaRPr lang="en-US" sz="1400" dirty="0">
                        <a:effectLst/>
                      </a:endParaRPr>
                    </a:p>
                    <a:p>
                      <a:pPr marL="0" marR="0" algn="ctr">
                        <a:spcBef>
                          <a:spcPts val="0"/>
                        </a:spcBef>
                        <a:spcAft>
                          <a:spcPts val="0"/>
                        </a:spcAft>
                      </a:pPr>
                      <a:r>
                        <a:rPr lang="en-US" sz="1400" dirty="0">
                          <a:effectLst/>
                        </a:rPr>
                        <a:t>Kobo Books CA - DUE THIS WEEK: Nonfiction Price Promo</a:t>
                      </a:r>
                    </a:p>
                    <a:p>
                      <a:pPr marL="0" marR="0" algn="l">
                        <a:spcBef>
                          <a:spcPts val="0"/>
                        </a:spcBef>
                        <a:spcAft>
                          <a:spcPts val="0"/>
                        </a:spcAft>
                      </a:pPr>
                      <a:br>
                        <a:rPr lang="en-US" sz="1400" dirty="0">
                          <a:effectLst/>
                        </a:rPr>
                      </a:br>
                      <a:r>
                        <a:rPr lang="en-US" sz="1400" dirty="0">
                          <a:effectLst/>
                        </a:rPr>
                        <a:t>Price: $4.99 and under </a:t>
                      </a:r>
                    </a:p>
                    <a:p>
                      <a:pPr marL="0" marR="0" algn="l">
                        <a:lnSpc>
                          <a:spcPct val="150000"/>
                        </a:lnSpc>
                        <a:spcBef>
                          <a:spcPts val="750"/>
                        </a:spcBef>
                        <a:spcAft>
                          <a:spcPts val="750"/>
                        </a:spcAft>
                      </a:pPr>
                      <a:r>
                        <a:rPr lang="en-US" sz="1400" dirty="0">
                          <a:effectLst/>
                        </a:rPr>
                        <a:t>Kobo CA will be running a Nonfiction Price Promo, from March 12-16. This sale will focus exclusively on nonfiction titles, promotionally priced at $4.99 and under (excluding free).</a:t>
                      </a:r>
                      <a:br>
                        <a:rPr lang="en-US" sz="1400" dirty="0">
                          <a:effectLst/>
                        </a:rPr>
                      </a:br>
                      <a:br>
                        <a:rPr lang="en-US" sz="1400" dirty="0">
                          <a:effectLst/>
                        </a:rPr>
                      </a:br>
                      <a:r>
                        <a:rPr lang="en-US" sz="1400" dirty="0">
                          <a:effectLst/>
                        </a:rPr>
                        <a:t>Dates:</a:t>
                      </a:r>
                      <a:br>
                        <a:rPr lang="en-US" sz="1400" dirty="0">
                          <a:effectLst/>
                        </a:rPr>
                      </a:br>
                      <a:r>
                        <a:rPr lang="en-US" sz="1400" dirty="0">
                          <a:effectLst/>
                        </a:rPr>
                        <a:t>Mar 12-16, inclusive</a:t>
                      </a:r>
                    </a:p>
                    <a:p>
                      <a:pPr marL="0" marR="0" algn="l">
                        <a:spcBef>
                          <a:spcPts val="0"/>
                        </a:spcBef>
                        <a:spcAft>
                          <a:spcPts val="0"/>
                        </a:spcAft>
                      </a:pPr>
                      <a:br>
                        <a:rPr lang="en-US" sz="1400" dirty="0">
                          <a:effectLst/>
                        </a:rPr>
                      </a:br>
                      <a:r>
                        <a:rPr lang="en-US" sz="1400" dirty="0">
                          <a:effectLst/>
                        </a:rPr>
                        <a:t>Kobo will be supporting the campaign as follows: </a:t>
                      </a:r>
                    </a:p>
                    <a:p>
                      <a:pPr marL="342900" marR="0" lvl="0" indent="-342900" algn="l">
                        <a:spcBef>
                          <a:spcPts val="0"/>
                        </a:spcBef>
                        <a:spcAft>
                          <a:spcPts val="0"/>
                        </a:spcAft>
                        <a:buSzPts val="1000"/>
                        <a:buFont typeface="Symbol" panose="05050102010706020507" pitchFamily="18" charset="2"/>
                        <a:buChar char=""/>
                        <a:tabLst>
                          <a:tab pos="457200" algn="l"/>
                        </a:tabLst>
                      </a:pPr>
                      <a:r>
                        <a:rPr lang="en-US" sz="1400" dirty="0">
                          <a:effectLst/>
                        </a:rPr>
                        <a:t>Standalone email to CA on March 13</a:t>
                      </a:r>
                    </a:p>
                    <a:p>
                      <a:pPr marL="342900" marR="0" lvl="0" indent="-342900" algn="l">
                        <a:spcBef>
                          <a:spcPts val="0"/>
                        </a:spcBef>
                        <a:spcAft>
                          <a:spcPts val="0"/>
                        </a:spcAft>
                        <a:buSzPts val="1000"/>
                        <a:buFont typeface="Symbol" panose="05050102010706020507" pitchFamily="18" charset="2"/>
                        <a:buChar char=""/>
                        <a:tabLst>
                          <a:tab pos="457200" algn="l"/>
                        </a:tabLst>
                      </a:pPr>
                      <a:r>
                        <a:rPr lang="en-US" sz="1400" dirty="0">
                          <a:effectLst/>
                        </a:rPr>
                        <a:t>Carousel on the homepage leading to the sale LP for the duration of the sale</a:t>
                      </a:r>
                    </a:p>
                    <a:p>
                      <a:pPr marL="0" marR="0" algn="l">
                        <a:spcBef>
                          <a:spcPts val="0"/>
                        </a:spcBef>
                        <a:spcAft>
                          <a:spcPts val="0"/>
                        </a:spcAft>
                      </a:pPr>
                      <a:br>
                        <a:rPr lang="en-US" sz="1400" dirty="0">
                          <a:effectLst/>
                        </a:rPr>
                      </a:br>
                      <a:r>
                        <a:rPr lang="en-US" sz="1400" dirty="0">
                          <a:effectLst/>
                        </a:rPr>
                        <a:t>Please assume that all titles submitted will be included in the sale, unless you hear otherwise from us. </a:t>
                      </a:r>
                      <a:br>
                        <a:rPr lang="en-US" sz="1400" dirty="0">
                          <a:effectLst/>
                        </a:rPr>
                      </a:br>
                      <a:br>
                        <a:rPr lang="en-US" sz="1400" dirty="0">
                          <a:effectLst/>
                        </a:rPr>
                      </a:br>
                      <a:r>
                        <a:rPr lang="en-US" sz="1400" dirty="0">
                          <a:effectLst/>
                        </a:rPr>
                        <a:t>The latest date for submissions is End of Day, March 4th</a:t>
                      </a:r>
                      <a:r>
                        <a:rPr lang="en-US" sz="1400" baseline="30000" dirty="0">
                          <a:effectLst/>
                        </a:rPr>
                        <a:t> </a:t>
                      </a:r>
                      <a:r>
                        <a:rPr lang="en-US" sz="1400" dirty="0">
                          <a:effectLst/>
                        </a:rPr>
                        <a:t>.</a:t>
                      </a:r>
                      <a:br>
                        <a:rPr lang="en-US" sz="1400" dirty="0">
                          <a:effectLst/>
                        </a:rPr>
                      </a:br>
                      <a:br>
                        <a:rPr lang="en-US" sz="1400" dirty="0">
                          <a:effectLst/>
                        </a:rPr>
                      </a:br>
                      <a:r>
                        <a:rPr lang="en-US" sz="1400" dirty="0">
                          <a:effectLst/>
                        </a:rPr>
                        <a:t>DUE: 3/4</a:t>
                      </a:r>
                      <a:br>
                        <a:rPr lang="en-US" sz="1400" dirty="0">
                          <a:effectLst/>
                        </a:rPr>
                      </a:br>
                      <a:r>
                        <a:rPr lang="en-US" sz="1400" dirty="0">
                          <a:effectLst/>
                        </a:rPr>
                        <a:t>PRICE: FREE</a:t>
                      </a:r>
                      <a:endParaRPr lang="en-US" sz="1400" dirty="0">
                        <a:effectLst/>
                        <a:latin typeface="Calibri" panose="020F0502020204030204" pitchFamily="34" charset="0"/>
                        <a:ea typeface="Calibri" panose="020F0502020204030204" pitchFamily="34" charset="0"/>
                      </a:endParaRPr>
                    </a:p>
                  </a:txBody>
                  <a:tcPr marL="118361" marR="118361" marT="0" marB="59180"/>
                </a:tc>
                <a:extLst>
                  <a:ext uri="{0D108BD9-81ED-4DB2-BD59-A6C34878D82A}">
                    <a16:rowId xmlns:a16="http://schemas.microsoft.com/office/drawing/2014/main" val="3768006098"/>
                  </a:ext>
                </a:extLst>
              </a:tr>
            </a:tbl>
          </a:graphicData>
        </a:graphic>
      </p:graphicFrame>
      <p:pic>
        <p:nvPicPr>
          <p:cNvPr id="1025" name="Picture 1">
            <a:extLst>
              <a:ext uri="{FF2B5EF4-FFF2-40B4-BE49-F238E27FC236}">
                <a16:creationId xmlns:a16="http://schemas.microsoft.com/office/drawing/2014/main" id="{F763A32D-5904-46C6-9F27-5AF10B503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798" y="114300"/>
            <a:ext cx="4114165"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58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sz="4000" b="1" dirty="0">
                <a:solidFill>
                  <a:schemeClr val="tx1"/>
                </a:solidFill>
              </a:rPr>
              <a:t>eBook Distribution – What You Can Do</a:t>
            </a:r>
            <a:r>
              <a:rPr lang="en-US" b="1" dirty="0">
                <a:solidFill>
                  <a:schemeClr val="tx1"/>
                </a:solidFill>
              </a:rPr>
              <a:t>	</a:t>
            </a:r>
          </a:p>
        </p:txBody>
      </p:sp>
      <p:sp>
        <p:nvSpPr>
          <p:cNvPr id="3" name="Content Placeholder 2"/>
          <p:cNvSpPr>
            <a:spLocks noGrp="1"/>
          </p:cNvSpPr>
          <p:nvPr>
            <p:ph idx="1"/>
          </p:nvPr>
        </p:nvSpPr>
        <p:spPr>
          <a:xfrm>
            <a:off x="381000" y="1828800"/>
            <a:ext cx="8229600" cy="5029200"/>
          </a:xfrm>
        </p:spPr>
        <p:txBody>
          <a:bodyPr>
            <a:normAutofit fontScale="62500" lnSpcReduction="20000"/>
          </a:bodyPr>
          <a:lstStyle/>
          <a:p>
            <a:pPr lvl="0">
              <a:buClr>
                <a:schemeClr val="accent2">
                  <a:lumMod val="50000"/>
                </a:schemeClr>
              </a:buClr>
              <a:buFont typeface="Arial" pitchFamily="34" charset="0"/>
              <a:buChar char="•"/>
            </a:pPr>
            <a:r>
              <a:rPr lang="en-US" sz="3100" dirty="0"/>
              <a:t>Let readers and fans know your eBooks are available through all major eBook sellers</a:t>
            </a:r>
          </a:p>
          <a:p>
            <a:pPr lvl="0">
              <a:buClr>
                <a:schemeClr val="accent2">
                  <a:lumMod val="50000"/>
                </a:schemeClr>
              </a:buClr>
              <a:buFont typeface="Arial" pitchFamily="34" charset="0"/>
              <a:buChar char="•"/>
            </a:pPr>
            <a:r>
              <a:rPr lang="en-US" sz="3100" dirty="0"/>
              <a:t>Have links on your website and social media that readers can click on to go directly to booksellers. (Julie can provide you with a list of links) </a:t>
            </a:r>
          </a:p>
          <a:p>
            <a:pPr lvl="0">
              <a:buClr>
                <a:schemeClr val="accent2">
                  <a:lumMod val="50000"/>
                </a:schemeClr>
              </a:buClr>
              <a:buFont typeface="Arial" pitchFamily="34" charset="0"/>
              <a:buChar char="•"/>
            </a:pPr>
            <a:r>
              <a:rPr lang="en-US" sz="3100" dirty="0"/>
              <a:t>Share purchase links on your newsletters and Blogs</a:t>
            </a:r>
          </a:p>
          <a:p>
            <a:pPr lvl="0">
              <a:buClr>
                <a:schemeClr val="accent2">
                  <a:lumMod val="50000"/>
                </a:schemeClr>
              </a:buClr>
              <a:buFont typeface="Arial" pitchFamily="34" charset="0"/>
              <a:buChar char="•"/>
            </a:pPr>
            <a:r>
              <a:rPr lang="en-US" sz="3100" dirty="0"/>
              <a:t>Watch your metadata, etc. on the different websites and let Julie know if there are typos, etc. so we can get them fixed. </a:t>
            </a:r>
          </a:p>
          <a:p>
            <a:pPr lvl="0">
              <a:buClr>
                <a:schemeClr val="accent2">
                  <a:lumMod val="50000"/>
                </a:schemeClr>
              </a:buClr>
              <a:buFont typeface="Arial" pitchFamily="34" charset="0"/>
              <a:buChar char="•"/>
            </a:pPr>
            <a:r>
              <a:rPr lang="en-US" sz="3100" dirty="0"/>
              <a:t>Build your author brand and promote your book to help drive business to bookstores, wholesalers, IPG. </a:t>
            </a:r>
          </a:p>
          <a:p>
            <a:pPr lvl="0">
              <a:buClr>
                <a:schemeClr val="accent2">
                  <a:lumMod val="50000"/>
                </a:schemeClr>
              </a:buClr>
              <a:buFont typeface="Arial" pitchFamily="34" charset="0"/>
              <a:buChar char="•"/>
            </a:pPr>
            <a:r>
              <a:rPr lang="en-US" sz="3100" dirty="0"/>
              <a:t>Amazon is a top eBook seller so make sure your Amazon profile is set up as soon as your book appears on their site and update it from time to time</a:t>
            </a:r>
          </a:p>
          <a:p>
            <a:pPr lvl="0">
              <a:buClr>
                <a:schemeClr val="accent2">
                  <a:lumMod val="50000"/>
                </a:schemeClr>
              </a:buClr>
              <a:buFont typeface="Arial" pitchFamily="34" charset="0"/>
              <a:buChar char="•"/>
            </a:pPr>
            <a:r>
              <a:rPr lang="en-US" sz="3100" dirty="0"/>
              <a:t>Create marketing campaigns or virtual tours that can use the iBook store codes for your eBook(s).</a:t>
            </a:r>
          </a:p>
          <a:p>
            <a:pPr marL="667512" lvl="2" indent="0">
              <a:buClr>
                <a:schemeClr val="accent2">
                  <a:lumMod val="50000"/>
                </a:schemeClr>
              </a:buClr>
              <a:buNone/>
            </a:pPr>
            <a:endParaRPr lang="en-US" sz="1800" dirty="0"/>
          </a:p>
          <a:p>
            <a:pPr lvl="2">
              <a:buClr>
                <a:schemeClr val="accent2">
                  <a:lumMod val="50000"/>
                </a:schemeClr>
              </a:buClr>
              <a:buFont typeface="Courier New" panose="02070309020205020404" pitchFamily="49" charset="0"/>
              <a:buChar char="o"/>
            </a:pPr>
            <a:endParaRPr lang="en-US" sz="1800" dirty="0"/>
          </a:p>
          <a:p>
            <a:pPr marL="0" lvl="0" indent="0">
              <a:buClr>
                <a:schemeClr val="accent2">
                  <a:lumMod val="50000"/>
                </a:schemeClr>
              </a:buClr>
              <a:buNone/>
            </a:pPr>
            <a:r>
              <a:rPr lang="en-US" sz="4000" dirty="0"/>
              <a:t> </a:t>
            </a:r>
          </a:p>
          <a:p>
            <a:pPr lvl="0">
              <a:buClr>
                <a:schemeClr val="accent2">
                  <a:lumMod val="50000"/>
                </a:schemeClr>
              </a:buClr>
              <a:buFont typeface="Arial" pitchFamily="34" charset="0"/>
              <a:buChar char="•"/>
            </a:pPr>
            <a:endParaRPr lang="en-US" sz="4000" dirty="0"/>
          </a:p>
          <a:p>
            <a:endParaRPr lang="en-US" dirty="0"/>
          </a:p>
        </p:txBody>
      </p:sp>
    </p:spTree>
    <p:extLst>
      <p:ext uri="{BB962C8B-B14F-4D97-AF65-F5344CB8AC3E}">
        <p14:creationId xmlns:p14="http://schemas.microsoft.com/office/powerpoint/2010/main" val="1490556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5BE70-4E83-4C96-9302-9A4250C29FF2}"/>
              </a:ext>
            </a:extLst>
          </p:cNvPr>
          <p:cNvSpPr>
            <a:spLocks noGrp="1"/>
          </p:cNvSpPr>
          <p:nvPr>
            <p:ph type="title"/>
          </p:nvPr>
        </p:nvSpPr>
        <p:spPr/>
        <p:txBody>
          <a:bodyPr>
            <a:normAutofit fontScale="90000"/>
          </a:bodyPr>
          <a:lstStyle/>
          <a:p>
            <a:pPr algn="ctr"/>
            <a:r>
              <a:rPr lang="en-US" sz="4000" b="1" dirty="0"/>
              <a:t>Using BookBub (and similar programs) – They’re all About eBooks</a:t>
            </a:r>
          </a:p>
        </p:txBody>
      </p:sp>
      <p:sp>
        <p:nvSpPr>
          <p:cNvPr id="3" name="Content Placeholder 2">
            <a:extLst>
              <a:ext uri="{FF2B5EF4-FFF2-40B4-BE49-F238E27FC236}">
                <a16:creationId xmlns:a16="http://schemas.microsoft.com/office/drawing/2014/main" id="{211F6D2E-1C1E-4130-9E0A-00D506A9B78A}"/>
              </a:ext>
            </a:extLst>
          </p:cNvPr>
          <p:cNvSpPr>
            <a:spLocks noGrp="1"/>
          </p:cNvSpPr>
          <p:nvPr>
            <p:ph idx="1"/>
          </p:nvPr>
        </p:nvSpPr>
        <p:spPr/>
        <p:txBody>
          <a:bodyPr>
            <a:normAutofit/>
          </a:bodyPr>
          <a:lstStyle/>
          <a:p>
            <a:pPr>
              <a:buClr>
                <a:srgbClr val="9F3748"/>
              </a:buClr>
              <a:buFont typeface="Arial" panose="020B0604020202020204" pitchFamily="34" charset="0"/>
              <a:buChar char="•"/>
            </a:pPr>
            <a:r>
              <a:rPr lang="en-US" sz="2000" dirty="0"/>
              <a:t>There are several sites like BookBub, Free </a:t>
            </a:r>
            <a:r>
              <a:rPr lang="en-US" sz="2000" dirty="0" err="1"/>
              <a:t>Booksie</a:t>
            </a:r>
            <a:r>
              <a:rPr lang="en-US" sz="2000" dirty="0"/>
              <a:t>, etc.  that have newsletters they send out on an ongoing basis to promote sales or giveaways of eBooks. </a:t>
            </a:r>
          </a:p>
          <a:p>
            <a:pPr>
              <a:buClr>
                <a:srgbClr val="9F3748"/>
              </a:buClr>
              <a:buFont typeface="Arial" panose="020B0604020202020204" pitchFamily="34" charset="0"/>
              <a:buChar char="•"/>
            </a:pPr>
            <a:r>
              <a:rPr lang="en-US" sz="2000" dirty="0"/>
              <a:t>BookBub is the most popular one.</a:t>
            </a:r>
          </a:p>
          <a:p>
            <a:pPr>
              <a:buClr>
                <a:srgbClr val="9F3748"/>
              </a:buClr>
              <a:buFont typeface="Arial" panose="020B0604020202020204" pitchFamily="34" charset="0"/>
              <a:buChar char="•"/>
            </a:pPr>
            <a:r>
              <a:rPr lang="en-US" sz="2000" dirty="0"/>
              <a:t>They sell ad space in their newsletters and publishers submit applications for the ad space.</a:t>
            </a:r>
          </a:p>
          <a:p>
            <a:pPr>
              <a:buClr>
                <a:srgbClr val="9F3748"/>
              </a:buClr>
              <a:buFont typeface="Arial" panose="020B0604020202020204" pitchFamily="34" charset="0"/>
              <a:buChar char="•"/>
            </a:pPr>
            <a:r>
              <a:rPr lang="en-US" sz="2000" dirty="0"/>
              <a:t>BQB/WriteLife sends submissions (through Inscribe) on an ongoing basis. When we are accepted, we run a promotion on the book either as a free eBook (if you have a series), a $.99 sale, or a $1.99 sale. The book and genre determine how we submit it.</a:t>
            </a:r>
          </a:p>
          <a:p>
            <a:pPr>
              <a:buClr>
                <a:srgbClr val="9F3748"/>
              </a:buClr>
              <a:buFont typeface="Arial" panose="020B0604020202020204" pitchFamily="34" charset="0"/>
              <a:buChar char="•"/>
            </a:pPr>
            <a:r>
              <a:rPr lang="en-US" sz="2000" dirty="0"/>
              <a:t>Ads in a newsletter like BookBub can really get attention to a book.</a:t>
            </a:r>
          </a:p>
          <a:p>
            <a:pPr>
              <a:buClr>
                <a:srgbClr val="9F3748"/>
              </a:buClr>
              <a:buFont typeface="Arial" panose="020B0604020202020204" pitchFamily="34" charset="0"/>
              <a:buChar char="•"/>
            </a:pPr>
            <a:r>
              <a:rPr lang="en-US" sz="2000" dirty="0"/>
              <a:t>They have newsletters for the US market and for the International market (Canada, UK, Australia, India, etc.)</a:t>
            </a:r>
          </a:p>
          <a:p>
            <a:pPr marL="0" indent="0">
              <a:buClr>
                <a:srgbClr val="9F3748"/>
              </a:buClr>
              <a:buNone/>
            </a:pPr>
            <a:endParaRPr lang="en-US" sz="2000" dirty="0"/>
          </a:p>
        </p:txBody>
      </p:sp>
    </p:spTree>
    <p:extLst>
      <p:ext uri="{BB962C8B-B14F-4D97-AF65-F5344CB8AC3E}">
        <p14:creationId xmlns:p14="http://schemas.microsoft.com/office/powerpoint/2010/main" val="2750691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5BE70-4E83-4C96-9302-9A4250C29FF2}"/>
              </a:ext>
            </a:extLst>
          </p:cNvPr>
          <p:cNvSpPr>
            <a:spLocks noGrp="1"/>
          </p:cNvSpPr>
          <p:nvPr>
            <p:ph type="title"/>
          </p:nvPr>
        </p:nvSpPr>
        <p:spPr/>
        <p:txBody>
          <a:bodyPr>
            <a:normAutofit fontScale="90000"/>
          </a:bodyPr>
          <a:lstStyle/>
          <a:p>
            <a:pPr algn="ctr"/>
            <a:r>
              <a:rPr lang="en-US" sz="4000" b="1" dirty="0"/>
              <a:t>Using BookBub (and similar programs) – They’re all About eBooks- cont’d</a:t>
            </a:r>
          </a:p>
        </p:txBody>
      </p:sp>
      <p:sp>
        <p:nvSpPr>
          <p:cNvPr id="3" name="Content Placeholder 2">
            <a:extLst>
              <a:ext uri="{FF2B5EF4-FFF2-40B4-BE49-F238E27FC236}">
                <a16:creationId xmlns:a16="http://schemas.microsoft.com/office/drawing/2014/main" id="{211F6D2E-1C1E-4130-9E0A-00D506A9B78A}"/>
              </a:ext>
            </a:extLst>
          </p:cNvPr>
          <p:cNvSpPr>
            <a:spLocks noGrp="1"/>
          </p:cNvSpPr>
          <p:nvPr>
            <p:ph idx="1"/>
          </p:nvPr>
        </p:nvSpPr>
        <p:spPr/>
        <p:txBody>
          <a:bodyPr>
            <a:normAutofit/>
          </a:bodyPr>
          <a:lstStyle/>
          <a:p>
            <a:pPr>
              <a:buClr>
                <a:srgbClr val="9F3748"/>
              </a:buClr>
              <a:buFont typeface="Arial" panose="020B0604020202020204" pitchFamily="34" charset="0"/>
              <a:buChar char="•"/>
            </a:pPr>
            <a:r>
              <a:rPr lang="en-US" sz="2000" dirty="0"/>
              <a:t>The category and territory of the ad is determined by BookBub. On other sites, we have some input into that. Once an ad is offered to us, it is up to BQB/WriteLife to either accept or reject. We determine our response by what is offered and the price attached to it. If we feel we will recoup our investment, we say yes. </a:t>
            </a:r>
          </a:p>
          <a:p>
            <a:pPr>
              <a:buClr>
                <a:srgbClr val="9F3748"/>
              </a:buClr>
              <a:buFont typeface="Arial" panose="020B0604020202020204" pitchFamily="34" charset="0"/>
              <a:buChar char="•"/>
            </a:pPr>
            <a:r>
              <a:rPr lang="en-US" sz="2000" dirty="0"/>
              <a:t>Prices on BookBub newsletter promos can cost from $300 - into the thousands depending on the genre category and the territory. </a:t>
            </a:r>
          </a:p>
          <a:p>
            <a:pPr>
              <a:buClr>
                <a:srgbClr val="9F3748"/>
              </a:buClr>
              <a:buFont typeface="Arial" panose="020B0604020202020204" pitchFamily="34" charset="0"/>
              <a:buChar char="•"/>
            </a:pPr>
            <a:r>
              <a:rPr lang="en-US" sz="2000" dirty="0"/>
              <a:t>If we are successful in securing a BookBub, or similar ad, BQB/WriteLife pays for it and then the fee is put into the book royalty report for that particular author and BQB/WriteLife and the author split the fee and it goes against the royalties of the eBook sales. </a:t>
            </a:r>
          </a:p>
          <a:p>
            <a:pPr marL="0" indent="0">
              <a:buClr>
                <a:srgbClr val="9F3748"/>
              </a:buClr>
              <a:buNone/>
            </a:pPr>
            <a:endParaRPr lang="en-US" sz="2000" dirty="0"/>
          </a:p>
        </p:txBody>
      </p:sp>
    </p:spTree>
    <p:extLst>
      <p:ext uri="{BB962C8B-B14F-4D97-AF65-F5344CB8AC3E}">
        <p14:creationId xmlns:p14="http://schemas.microsoft.com/office/powerpoint/2010/main" val="3618148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1B09D-EBDE-4A07-B8AA-603BB6AFAC52}"/>
              </a:ext>
            </a:extLst>
          </p:cNvPr>
          <p:cNvSpPr>
            <a:spLocks noGrp="1"/>
          </p:cNvSpPr>
          <p:nvPr>
            <p:ph idx="1"/>
          </p:nvPr>
        </p:nvSpPr>
        <p:spPr>
          <a:xfrm flipV="1">
            <a:off x="1524000" y="5867399"/>
            <a:ext cx="76200" cy="76199"/>
          </a:xfrm>
        </p:spPr>
        <p:txBody>
          <a:bodyPr>
            <a:normAutofit fontScale="25000" lnSpcReduction="20000"/>
          </a:bodyPr>
          <a:lstStyle/>
          <a:p>
            <a:pPr marL="0" indent="0">
              <a:buNone/>
            </a:pPr>
            <a:endParaRPr lang="en-US" dirty="0"/>
          </a:p>
        </p:txBody>
      </p:sp>
      <p:sp>
        <p:nvSpPr>
          <p:cNvPr id="2" name="Title 1">
            <a:extLst>
              <a:ext uri="{FF2B5EF4-FFF2-40B4-BE49-F238E27FC236}">
                <a16:creationId xmlns:a16="http://schemas.microsoft.com/office/drawing/2014/main" id="{6F85B4F5-CA2A-472C-AAF9-EFF129D901C3}"/>
              </a:ext>
            </a:extLst>
          </p:cNvPr>
          <p:cNvSpPr>
            <a:spLocks noGrp="1"/>
          </p:cNvSpPr>
          <p:nvPr>
            <p:ph type="title"/>
          </p:nvPr>
        </p:nvSpPr>
        <p:spPr>
          <a:xfrm>
            <a:off x="3048000" y="1523999"/>
            <a:ext cx="2743200" cy="228599"/>
          </a:xfrm>
        </p:spPr>
        <p:txBody>
          <a:bodyPr>
            <a:normAutofit fontScale="90000"/>
          </a:bodyPr>
          <a:lstStyle/>
          <a:p>
            <a:endParaRPr lang="en-US" dirty="0"/>
          </a:p>
        </p:txBody>
      </p:sp>
      <p:pic>
        <p:nvPicPr>
          <p:cNvPr id="5" name="Picture 4">
            <a:extLst>
              <a:ext uri="{FF2B5EF4-FFF2-40B4-BE49-F238E27FC236}">
                <a16:creationId xmlns:a16="http://schemas.microsoft.com/office/drawing/2014/main" id="{6AAF7A06-6BD3-47BC-AA02-4A0B9620DEB2}"/>
              </a:ext>
            </a:extLst>
          </p:cNvPr>
          <p:cNvPicPr>
            <a:picLocks noChangeAspect="1"/>
          </p:cNvPicPr>
          <p:nvPr/>
        </p:nvPicPr>
        <p:blipFill rotWithShape="1">
          <a:blip r:embed="rId2"/>
          <a:srcRect t="11628" r="833" b="-1163"/>
          <a:stretch/>
        </p:blipFill>
        <p:spPr>
          <a:xfrm>
            <a:off x="222632" y="457200"/>
            <a:ext cx="8832273" cy="5715000"/>
          </a:xfrm>
          <a:prstGeom prst="rect">
            <a:avLst/>
          </a:prstGeom>
        </p:spPr>
      </p:pic>
    </p:spTree>
    <p:extLst>
      <p:ext uri="{BB962C8B-B14F-4D97-AF65-F5344CB8AC3E}">
        <p14:creationId xmlns:p14="http://schemas.microsoft.com/office/powerpoint/2010/main" val="797414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F1180-7D8F-46CC-AE95-C4957EE80B52}"/>
              </a:ext>
            </a:extLst>
          </p:cNvPr>
          <p:cNvSpPr>
            <a:spLocks noGrp="1"/>
          </p:cNvSpPr>
          <p:nvPr>
            <p:ph type="title"/>
          </p:nvPr>
        </p:nvSpPr>
        <p:spPr>
          <a:xfrm>
            <a:off x="457200" y="1801368"/>
            <a:ext cx="79248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85BACA7-1C91-4712-AFE0-CF415D5D5372}"/>
              </a:ext>
            </a:extLst>
          </p:cNvPr>
          <p:cNvSpPr>
            <a:spLocks noGrp="1"/>
          </p:cNvSpPr>
          <p:nvPr>
            <p:ph idx="1"/>
          </p:nvPr>
        </p:nvSpPr>
        <p:spPr>
          <a:xfrm>
            <a:off x="457200" y="6248400"/>
            <a:ext cx="7010400" cy="76200"/>
          </a:xfrm>
        </p:spPr>
        <p:txBody>
          <a:bodyPr>
            <a:normAutofit fontScale="25000" lnSpcReduction="20000"/>
          </a:bodyPr>
          <a:lstStyle/>
          <a:p>
            <a:endParaRPr lang="en-US" dirty="0"/>
          </a:p>
        </p:txBody>
      </p:sp>
      <p:pic>
        <p:nvPicPr>
          <p:cNvPr id="4" name="Picture 3">
            <a:extLst>
              <a:ext uri="{FF2B5EF4-FFF2-40B4-BE49-F238E27FC236}">
                <a16:creationId xmlns:a16="http://schemas.microsoft.com/office/drawing/2014/main" id="{88BA40EB-220B-42BB-91DC-D0CAB61CF00F}"/>
              </a:ext>
            </a:extLst>
          </p:cNvPr>
          <p:cNvPicPr>
            <a:picLocks noChangeAspect="1"/>
          </p:cNvPicPr>
          <p:nvPr/>
        </p:nvPicPr>
        <p:blipFill rotWithShape="1">
          <a:blip r:embed="rId2"/>
          <a:srcRect l="15068" t="8433" r="16438" b="3615"/>
          <a:stretch/>
        </p:blipFill>
        <p:spPr>
          <a:xfrm>
            <a:off x="296449" y="393192"/>
            <a:ext cx="8542751" cy="6236208"/>
          </a:xfrm>
          <a:prstGeom prst="rect">
            <a:avLst/>
          </a:prstGeom>
        </p:spPr>
      </p:pic>
    </p:spTree>
    <p:extLst>
      <p:ext uri="{BB962C8B-B14F-4D97-AF65-F5344CB8AC3E}">
        <p14:creationId xmlns:p14="http://schemas.microsoft.com/office/powerpoint/2010/main" val="2421137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0AA8-506D-4B59-9E7B-0273F869F87E}"/>
              </a:ext>
            </a:extLst>
          </p:cNvPr>
          <p:cNvSpPr>
            <a:spLocks noGrp="1"/>
          </p:cNvSpPr>
          <p:nvPr>
            <p:ph type="title"/>
          </p:nvPr>
        </p:nvSpPr>
        <p:spPr/>
        <p:txBody>
          <a:bodyPr/>
          <a:lstStyle/>
          <a:p>
            <a:r>
              <a:rPr lang="en-US" dirty="0"/>
              <a:t>BookBub – What You Can Do</a:t>
            </a:r>
          </a:p>
        </p:txBody>
      </p:sp>
      <p:sp>
        <p:nvSpPr>
          <p:cNvPr id="3" name="Content Placeholder 2">
            <a:extLst>
              <a:ext uri="{FF2B5EF4-FFF2-40B4-BE49-F238E27FC236}">
                <a16:creationId xmlns:a16="http://schemas.microsoft.com/office/drawing/2014/main" id="{63309317-1795-483B-A495-8956F0B77E85}"/>
              </a:ext>
            </a:extLst>
          </p:cNvPr>
          <p:cNvSpPr>
            <a:spLocks noGrp="1"/>
          </p:cNvSpPr>
          <p:nvPr>
            <p:ph idx="1"/>
          </p:nvPr>
        </p:nvSpPr>
        <p:spPr/>
        <p:txBody>
          <a:bodyPr>
            <a:normAutofit fontScale="92500" lnSpcReduction="10000"/>
          </a:bodyPr>
          <a:lstStyle/>
          <a:p>
            <a:pPr>
              <a:buClr>
                <a:srgbClr val="9F3748"/>
              </a:buClr>
              <a:buFont typeface="Arial" panose="020B0604020202020204" pitchFamily="34" charset="0"/>
              <a:buChar char="•"/>
            </a:pPr>
            <a:r>
              <a:rPr lang="en-US" dirty="0"/>
              <a:t>Register for BookBub (</a:t>
            </a:r>
            <a:r>
              <a:rPr lang="en-US" dirty="0">
                <a:hlinkClick r:id="rId2"/>
              </a:rPr>
              <a:t>www.bookbub.com</a:t>
            </a:r>
            <a:r>
              <a:rPr lang="en-US" dirty="0"/>
              <a:t>) as a reader so you are familiar with what they do and what books they feature.</a:t>
            </a:r>
          </a:p>
          <a:p>
            <a:pPr>
              <a:buClr>
                <a:srgbClr val="9F3748"/>
              </a:buClr>
              <a:buFont typeface="Arial" panose="020B0604020202020204" pitchFamily="34" charset="0"/>
              <a:buChar char="•"/>
            </a:pPr>
            <a:r>
              <a:rPr lang="en-US" dirty="0"/>
              <a:t>Claim your author profile on BookBub.</a:t>
            </a:r>
          </a:p>
          <a:p>
            <a:pPr>
              <a:buClr>
                <a:srgbClr val="9F3748"/>
              </a:buClr>
              <a:buFont typeface="Arial" panose="020B0604020202020204" pitchFamily="34" charset="0"/>
              <a:buChar char="•"/>
            </a:pPr>
            <a:r>
              <a:rPr lang="en-US" dirty="0"/>
              <a:t>When you claim your author profile, you will have the opportunity for different marketing options. </a:t>
            </a:r>
          </a:p>
          <a:p>
            <a:pPr>
              <a:buClr>
                <a:srgbClr val="9F3748"/>
              </a:buClr>
              <a:buFont typeface="Arial" panose="020B0604020202020204" pitchFamily="34" charset="0"/>
              <a:buChar char="•"/>
            </a:pPr>
            <a:r>
              <a:rPr lang="en-US" dirty="0"/>
              <a:t>When we get a BookBub (or other newsletter) ad for your book, we’ll let you know. When we do, promote it heavily on social media and retweet, repost, the social media posts from BQB and/or WriteLife</a:t>
            </a:r>
          </a:p>
          <a:p>
            <a:pPr>
              <a:buClr>
                <a:srgbClr val="9F3748"/>
              </a:buClr>
              <a:buFont typeface="Arial" panose="020B0604020202020204" pitchFamily="34" charset="0"/>
              <a:buChar char="•"/>
            </a:pPr>
            <a:r>
              <a:rPr lang="en-US" dirty="0"/>
              <a:t>If you have an email list or newsletter, promote the special through those means. </a:t>
            </a:r>
          </a:p>
        </p:txBody>
      </p:sp>
    </p:spTree>
    <p:extLst>
      <p:ext uri="{BB962C8B-B14F-4D97-AF65-F5344CB8AC3E}">
        <p14:creationId xmlns:p14="http://schemas.microsoft.com/office/powerpoint/2010/main" val="856412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0AA8-506D-4B59-9E7B-0273F869F87E}"/>
              </a:ext>
            </a:extLst>
          </p:cNvPr>
          <p:cNvSpPr>
            <a:spLocks noGrp="1"/>
          </p:cNvSpPr>
          <p:nvPr>
            <p:ph type="title"/>
          </p:nvPr>
        </p:nvSpPr>
        <p:spPr/>
        <p:txBody>
          <a:bodyPr/>
          <a:lstStyle/>
          <a:p>
            <a:r>
              <a:rPr lang="en-US" dirty="0"/>
              <a:t>NetGalley – What We Do </a:t>
            </a:r>
          </a:p>
        </p:txBody>
      </p:sp>
      <p:sp>
        <p:nvSpPr>
          <p:cNvPr id="3" name="Content Placeholder 2">
            <a:extLst>
              <a:ext uri="{FF2B5EF4-FFF2-40B4-BE49-F238E27FC236}">
                <a16:creationId xmlns:a16="http://schemas.microsoft.com/office/drawing/2014/main" id="{63309317-1795-483B-A495-8956F0B77E85}"/>
              </a:ext>
            </a:extLst>
          </p:cNvPr>
          <p:cNvSpPr>
            <a:spLocks noGrp="1"/>
          </p:cNvSpPr>
          <p:nvPr>
            <p:ph idx="1"/>
          </p:nvPr>
        </p:nvSpPr>
        <p:spPr/>
        <p:txBody>
          <a:bodyPr>
            <a:normAutofit fontScale="92500"/>
          </a:bodyPr>
          <a:lstStyle/>
          <a:p>
            <a:pPr>
              <a:buClr>
                <a:srgbClr val="9F3748"/>
              </a:buClr>
              <a:buFont typeface="Arial" panose="020B0604020202020204" pitchFamily="34" charset="0"/>
              <a:buChar char="•"/>
            </a:pPr>
            <a:r>
              <a:rPr lang="en-US" dirty="0"/>
              <a:t>Keep a constant present on NetGalley, featuring 10 books a month </a:t>
            </a:r>
          </a:p>
          <a:p>
            <a:pPr>
              <a:buClr>
                <a:srgbClr val="9F3748"/>
              </a:buClr>
              <a:buFont typeface="Arial" panose="020B0604020202020204" pitchFamily="34" charset="0"/>
              <a:buChar char="•"/>
            </a:pPr>
            <a:r>
              <a:rPr lang="en-US" dirty="0"/>
              <a:t>NetGalley is a site where bloggers, booksellers, librarians, etc. can go to discover and review new books</a:t>
            </a:r>
          </a:p>
          <a:p>
            <a:pPr>
              <a:buClr>
                <a:srgbClr val="9F3748"/>
              </a:buClr>
              <a:buFont typeface="Arial" panose="020B0604020202020204" pitchFamily="34" charset="0"/>
              <a:buChar char="•"/>
            </a:pPr>
            <a:r>
              <a:rPr lang="en-US" dirty="0"/>
              <a:t>We post books on NetGalley the month before and the month of release. If a book is part of a series, we will also post any backlist titles that are part of the series.</a:t>
            </a:r>
          </a:p>
          <a:p>
            <a:pPr>
              <a:buClr>
                <a:srgbClr val="9F3748"/>
              </a:buClr>
              <a:buFont typeface="Arial" panose="020B0604020202020204" pitchFamily="34" charset="0"/>
              <a:buChar char="•"/>
            </a:pPr>
            <a:r>
              <a:rPr lang="en-US" dirty="0"/>
              <a:t>We offer the other available spots to authors at the rate of $85 per book per month. (If you went to NetGalley on your own, the cost per book, per month would be $250+)</a:t>
            </a:r>
          </a:p>
        </p:txBody>
      </p:sp>
    </p:spTree>
    <p:extLst>
      <p:ext uri="{BB962C8B-B14F-4D97-AF65-F5344CB8AC3E}">
        <p14:creationId xmlns:p14="http://schemas.microsoft.com/office/powerpoint/2010/main" val="970927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sz="4000" b="1" dirty="0">
                <a:solidFill>
                  <a:schemeClr val="tx1"/>
                </a:solidFill>
              </a:rPr>
              <a:t>Print Distribution – What You Can Do</a:t>
            </a:r>
            <a:r>
              <a:rPr lang="en-US" b="1" dirty="0">
                <a:solidFill>
                  <a:schemeClr val="tx1"/>
                </a:solidFill>
              </a:rPr>
              <a:t>	</a:t>
            </a:r>
          </a:p>
        </p:txBody>
      </p:sp>
      <p:sp>
        <p:nvSpPr>
          <p:cNvPr id="3" name="Content Placeholder 2"/>
          <p:cNvSpPr>
            <a:spLocks noGrp="1"/>
          </p:cNvSpPr>
          <p:nvPr>
            <p:ph idx="1"/>
          </p:nvPr>
        </p:nvSpPr>
        <p:spPr>
          <a:xfrm>
            <a:off x="457200" y="1676400"/>
            <a:ext cx="8229600" cy="5029200"/>
          </a:xfrm>
        </p:spPr>
        <p:txBody>
          <a:bodyPr>
            <a:normAutofit fontScale="77500" lnSpcReduction="20000"/>
          </a:bodyPr>
          <a:lstStyle/>
          <a:p>
            <a:pPr lvl="0">
              <a:buClr>
                <a:schemeClr val="accent2">
                  <a:lumMod val="50000"/>
                </a:schemeClr>
              </a:buClr>
              <a:buFont typeface="Arial" pitchFamily="34" charset="0"/>
              <a:buChar char="•"/>
            </a:pPr>
            <a:r>
              <a:rPr lang="en-US" dirty="0"/>
              <a:t>Let retailers know your print books are available through IPG (Independent Publisher’s Group www.ipgbook.com)</a:t>
            </a:r>
          </a:p>
          <a:p>
            <a:pPr lvl="0">
              <a:buClr>
                <a:schemeClr val="accent2">
                  <a:lumMod val="50000"/>
                </a:schemeClr>
              </a:buClr>
              <a:buFont typeface="Arial" pitchFamily="34" charset="0"/>
              <a:buChar char="•"/>
            </a:pPr>
            <a:r>
              <a:rPr lang="en-US" dirty="0"/>
              <a:t>Have links on your website and social media that readers can click on to go directly to booksellers. (Julie can provide you with a list of links) </a:t>
            </a:r>
          </a:p>
          <a:p>
            <a:pPr lvl="0">
              <a:buClr>
                <a:schemeClr val="accent2">
                  <a:lumMod val="50000"/>
                </a:schemeClr>
              </a:buClr>
              <a:buFont typeface="Arial" pitchFamily="34" charset="0"/>
              <a:buChar char="•"/>
            </a:pPr>
            <a:r>
              <a:rPr lang="en-US" dirty="0"/>
              <a:t>Watch your metadata, etc. on the different websites and let Julie know if there are typos, etc. so we can get them fixed. </a:t>
            </a:r>
          </a:p>
          <a:p>
            <a:pPr lvl="0">
              <a:buClr>
                <a:schemeClr val="accent2">
                  <a:lumMod val="50000"/>
                </a:schemeClr>
              </a:buClr>
              <a:buFont typeface="Arial" pitchFamily="34" charset="0"/>
              <a:buChar char="•"/>
            </a:pPr>
            <a:r>
              <a:rPr lang="en-US" dirty="0"/>
              <a:t>Set up book signings, readings, or speaking events with bookstores so they buy your books from IPG and its wholesalers, etc.</a:t>
            </a:r>
          </a:p>
          <a:p>
            <a:pPr lvl="1">
              <a:buClr>
                <a:schemeClr val="accent2">
                  <a:lumMod val="50000"/>
                </a:schemeClr>
              </a:buClr>
              <a:buFont typeface="Courier New" panose="02070309020205020404" pitchFamily="49" charset="0"/>
              <a:buChar char="o"/>
            </a:pPr>
            <a:r>
              <a:rPr lang="en-US" dirty="0"/>
              <a:t>When you set up events, get that information to Julie on the form that can be found on our author portal so she can upload it to IPG</a:t>
            </a:r>
          </a:p>
          <a:p>
            <a:pPr lvl="0">
              <a:buClr>
                <a:schemeClr val="accent2">
                  <a:lumMod val="50000"/>
                </a:schemeClr>
              </a:buClr>
              <a:buFont typeface="Arial" pitchFamily="34" charset="0"/>
              <a:buChar char="•"/>
            </a:pPr>
            <a:r>
              <a:rPr lang="en-US" dirty="0"/>
              <a:t>Build your author brand and promote your book to help drive business to bookstores, wholesalers, IPG </a:t>
            </a:r>
          </a:p>
          <a:p>
            <a:pPr lvl="0">
              <a:buClr>
                <a:schemeClr val="accent2">
                  <a:lumMod val="50000"/>
                </a:schemeClr>
              </a:buClr>
              <a:buFont typeface="Arial" pitchFamily="34" charset="0"/>
              <a:buChar char="•"/>
            </a:pPr>
            <a:r>
              <a:rPr lang="en-US" dirty="0"/>
              <a:t>Amazon is a top buyers of our books so make sure your Amazon profile is set up as soon as your book appears on their site and update it from time to time</a:t>
            </a:r>
          </a:p>
          <a:p>
            <a:pPr marL="667512" lvl="2" indent="0">
              <a:buClr>
                <a:schemeClr val="accent2">
                  <a:lumMod val="50000"/>
                </a:schemeClr>
              </a:buClr>
              <a:buNone/>
            </a:pPr>
            <a:endParaRPr lang="en-US" sz="1800" dirty="0"/>
          </a:p>
          <a:p>
            <a:pPr lvl="2">
              <a:buClr>
                <a:schemeClr val="accent2">
                  <a:lumMod val="50000"/>
                </a:schemeClr>
              </a:buClr>
              <a:buFont typeface="Courier New" panose="02070309020205020404" pitchFamily="49" charset="0"/>
              <a:buChar char="o"/>
            </a:pPr>
            <a:endParaRPr lang="en-US" sz="1800" dirty="0"/>
          </a:p>
          <a:p>
            <a:pPr marL="0" lvl="0" indent="0">
              <a:buClr>
                <a:schemeClr val="accent2">
                  <a:lumMod val="50000"/>
                </a:schemeClr>
              </a:buClr>
              <a:buNone/>
            </a:pPr>
            <a:r>
              <a:rPr lang="en-US" sz="4000" dirty="0"/>
              <a:t> </a:t>
            </a:r>
          </a:p>
          <a:p>
            <a:pPr lvl="0">
              <a:buClr>
                <a:schemeClr val="accent2">
                  <a:lumMod val="50000"/>
                </a:schemeClr>
              </a:buClr>
              <a:buFont typeface="Arial" pitchFamily="34" charset="0"/>
              <a:buChar char="•"/>
            </a:pPr>
            <a:endParaRPr lang="en-US" sz="4000" dirty="0"/>
          </a:p>
          <a:p>
            <a:endParaRPr lang="en-US" dirty="0"/>
          </a:p>
        </p:txBody>
      </p:sp>
    </p:spTree>
    <p:extLst>
      <p:ext uri="{BB962C8B-B14F-4D97-AF65-F5344CB8AC3E}">
        <p14:creationId xmlns:p14="http://schemas.microsoft.com/office/powerpoint/2010/main" val="3772070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12DA-6C80-4313-BBC7-0EFEC6295FF8}"/>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CCEBDED-E7A8-46EE-9415-2D7DAF0466D0}"/>
              </a:ext>
            </a:extLst>
          </p:cNvPr>
          <p:cNvPicPr>
            <a:picLocks noGrp="1" noChangeAspect="1"/>
          </p:cNvPicPr>
          <p:nvPr>
            <p:ph idx="1"/>
          </p:nvPr>
        </p:nvPicPr>
        <p:blipFill>
          <a:blip r:embed="rId2"/>
          <a:stretch>
            <a:fillRect/>
          </a:stretch>
        </p:blipFill>
        <p:spPr>
          <a:xfrm>
            <a:off x="457200" y="533400"/>
            <a:ext cx="8229600" cy="6096000"/>
          </a:xfrm>
        </p:spPr>
      </p:pic>
    </p:spTree>
    <p:extLst>
      <p:ext uri="{BB962C8B-B14F-4D97-AF65-F5344CB8AC3E}">
        <p14:creationId xmlns:p14="http://schemas.microsoft.com/office/powerpoint/2010/main" val="1484780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F07C-EA24-41E6-BE3C-3B27A4A404C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4A70A556-51EC-4765-AEB6-5F8EAA3A0EF4}"/>
              </a:ext>
            </a:extLst>
          </p:cNvPr>
          <p:cNvPicPr>
            <a:picLocks noGrp="1" noChangeAspect="1"/>
          </p:cNvPicPr>
          <p:nvPr>
            <p:ph idx="1"/>
          </p:nvPr>
        </p:nvPicPr>
        <p:blipFill>
          <a:blip r:embed="rId2"/>
          <a:stretch>
            <a:fillRect/>
          </a:stretch>
        </p:blipFill>
        <p:spPr>
          <a:xfrm>
            <a:off x="0" y="838200"/>
            <a:ext cx="8686800" cy="5791200"/>
          </a:xfrm>
        </p:spPr>
      </p:pic>
    </p:spTree>
    <p:extLst>
      <p:ext uri="{BB962C8B-B14F-4D97-AF65-F5344CB8AC3E}">
        <p14:creationId xmlns:p14="http://schemas.microsoft.com/office/powerpoint/2010/main" val="23008297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0AA8-506D-4B59-9E7B-0273F869F87E}"/>
              </a:ext>
            </a:extLst>
          </p:cNvPr>
          <p:cNvSpPr>
            <a:spLocks noGrp="1"/>
          </p:cNvSpPr>
          <p:nvPr>
            <p:ph type="title"/>
          </p:nvPr>
        </p:nvSpPr>
        <p:spPr/>
        <p:txBody>
          <a:bodyPr/>
          <a:lstStyle/>
          <a:p>
            <a:r>
              <a:rPr lang="en-US" dirty="0"/>
              <a:t>NetGalley – What You Can Do </a:t>
            </a:r>
          </a:p>
        </p:txBody>
      </p:sp>
      <p:sp>
        <p:nvSpPr>
          <p:cNvPr id="3" name="Content Placeholder 2">
            <a:extLst>
              <a:ext uri="{FF2B5EF4-FFF2-40B4-BE49-F238E27FC236}">
                <a16:creationId xmlns:a16="http://schemas.microsoft.com/office/drawing/2014/main" id="{63309317-1795-483B-A495-8956F0B77E85}"/>
              </a:ext>
            </a:extLst>
          </p:cNvPr>
          <p:cNvSpPr>
            <a:spLocks noGrp="1"/>
          </p:cNvSpPr>
          <p:nvPr>
            <p:ph idx="1"/>
          </p:nvPr>
        </p:nvSpPr>
        <p:spPr/>
        <p:txBody>
          <a:bodyPr>
            <a:normAutofit/>
          </a:bodyPr>
          <a:lstStyle/>
          <a:p>
            <a:pPr>
              <a:buClr>
                <a:srgbClr val="9F3748"/>
              </a:buClr>
              <a:buFont typeface="Arial" panose="020B0604020202020204" pitchFamily="34" charset="0"/>
              <a:buChar char="•"/>
            </a:pPr>
            <a:r>
              <a:rPr lang="en-US" dirty="0"/>
              <a:t>Let booksellers, librarians, bloggers, etc. know when your book is on NetGalley so they can request to review it. Julie can provide you with a link.</a:t>
            </a:r>
          </a:p>
          <a:p>
            <a:pPr>
              <a:buClr>
                <a:srgbClr val="9F3748"/>
              </a:buClr>
              <a:buFont typeface="Arial" panose="020B0604020202020204" pitchFamily="34" charset="0"/>
              <a:buChar char="•"/>
            </a:pPr>
            <a:r>
              <a:rPr lang="en-US" dirty="0"/>
              <a:t>Contact Julie if you want a NetGalley spot for your backlist title or to keep your front list title on NetGalley for a longer length of time.</a:t>
            </a:r>
          </a:p>
          <a:p>
            <a:pPr>
              <a:buClr>
                <a:srgbClr val="9F3748"/>
              </a:buClr>
              <a:buFont typeface="Arial" panose="020B0604020202020204" pitchFamily="34" charset="0"/>
              <a:buChar char="•"/>
            </a:pPr>
            <a:r>
              <a:rPr lang="en-US" dirty="0"/>
              <a:t>When you receive reviews from NetGalley (that Julie will email to you), get them out on social media, in your newsletter, etc. </a:t>
            </a:r>
          </a:p>
        </p:txBody>
      </p:sp>
    </p:spTree>
    <p:extLst>
      <p:ext uri="{BB962C8B-B14F-4D97-AF65-F5344CB8AC3E}">
        <p14:creationId xmlns:p14="http://schemas.microsoft.com/office/powerpoint/2010/main" val="912245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sz="4400" b="1" dirty="0" err="1"/>
              <a:t>Audibook</a:t>
            </a:r>
            <a:r>
              <a:rPr lang="en-US" sz="4400" b="1" dirty="0"/>
              <a:t> Distribution – What We Do </a:t>
            </a:r>
            <a:r>
              <a:rPr lang="en-US" b="1" dirty="0"/>
              <a:t>	</a:t>
            </a:r>
          </a:p>
        </p:txBody>
      </p:sp>
      <p:sp>
        <p:nvSpPr>
          <p:cNvPr id="3" name="Content Placeholder 2"/>
          <p:cNvSpPr>
            <a:spLocks noGrp="1"/>
          </p:cNvSpPr>
          <p:nvPr>
            <p:ph idx="1"/>
          </p:nvPr>
        </p:nvSpPr>
        <p:spPr>
          <a:xfrm>
            <a:off x="457200" y="1676400"/>
            <a:ext cx="8229600" cy="5029200"/>
          </a:xfrm>
        </p:spPr>
        <p:txBody>
          <a:bodyPr>
            <a:normAutofit fontScale="85000" lnSpcReduction="20000"/>
          </a:bodyPr>
          <a:lstStyle/>
          <a:p>
            <a:pPr lvl="0">
              <a:buClr>
                <a:schemeClr val="accent2">
                  <a:lumMod val="50000"/>
                </a:schemeClr>
              </a:buClr>
              <a:buFont typeface="Arial" panose="020B0604020202020204" pitchFamily="34" charset="0"/>
              <a:buChar char="•"/>
            </a:pPr>
            <a:r>
              <a:rPr lang="en-US" sz="1700" dirty="0"/>
              <a:t>Depending on how your audiobook is created (Pay for Production, DIY, Royalty Share), we distribute your book through two distributors:</a:t>
            </a:r>
          </a:p>
          <a:p>
            <a:pPr marL="708660" lvl="1" indent="-342900">
              <a:buClr>
                <a:schemeClr val="accent2">
                  <a:lumMod val="50000"/>
                </a:schemeClr>
              </a:buClr>
              <a:buFont typeface="+mj-lt"/>
              <a:buAutoNum type="arabicPeriod"/>
            </a:pPr>
            <a:r>
              <a:rPr lang="en-US" sz="1700" dirty="0"/>
              <a:t>ACX</a:t>
            </a:r>
          </a:p>
          <a:p>
            <a:pPr marL="982980" lvl="2" indent="-342900">
              <a:buClr>
                <a:schemeClr val="accent2">
                  <a:lumMod val="50000"/>
                </a:schemeClr>
              </a:buClr>
              <a:buFont typeface="Arial" panose="020B0604020202020204" pitchFamily="34" charset="0"/>
              <a:buChar char="•"/>
            </a:pPr>
            <a:r>
              <a:rPr lang="en-US" sz="1700" dirty="0"/>
              <a:t>Audible</a:t>
            </a:r>
          </a:p>
          <a:p>
            <a:pPr marL="982980" lvl="2" indent="-342900">
              <a:buClr>
                <a:schemeClr val="accent2">
                  <a:lumMod val="50000"/>
                </a:schemeClr>
              </a:buClr>
              <a:buFont typeface="Arial" panose="020B0604020202020204" pitchFamily="34" charset="0"/>
              <a:buChar char="•"/>
            </a:pPr>
            <a:r>
              <a:rPr lang="en-US" sz="1700" dirty="0"/>
              <a:t>Apple</a:t>
            </a:r>
          </a:p>
          <a:p>
            <a:pPr marL="708660" lvl="1" indent="-342900">
              <a:buClr>
                <a:schemeClr val="accent2">
                  <a:lumMod val="50000"/>
                </a:schemeClr>
              </a:buClr>
              <a:buFont typeface="+mj-lt"/>
              <a:buAutoNum type="arabicPeriod"/>
            </a:pPr>
            <a:r>
              <a:rPr lang="en-US" sz="1700" dirty="0" err="1"/>
              <a:t>Findaway</a:t>
            </a:r>
            <a:endParaRPr lang="en-US" sz="1700" dirty="0"/>
          </a:p>
          <a:p>
            <a:pPr marL="982980" lvl="2" indent="-342900">
              <a:buClr>
                <a:schemeClr val="accent2">
                  <a:lumMod val="50000"/>
                </a:schemeClr>
              </a:buClr>
              <a:buFont typeface="Arial" panose="020B0604020202020204" pitchFamily="34" charset="0"/>
              <a:buChar char="•"/>
            </a:pPr>
            <a:r>
              <a:rPr lang="en-US" sz="1700" dirty="0"/>
              <a:t>Kobo</a:t>
            </a:r>
          </a:p>
          <a:p>
            <a:pPr marL="982980" lvl="2" indent="-342900">
              <a:buClr>
                <a:schemeClr val="accent2">
                  <a:lumMod val="50000"/>
                </a:schemeClr>
              </a:buClr>
              <a:buFont typeface="Arial" panose="020B0604020202020204" pitchFamily="34" charset="0"/>
              <a:buChar char="•"/>
            </a:pPr>
            <a:r>
              <a:rPr lang="en-US" sz="1700" dirty="0"/>
              <a:t>Overdrive</a:t>
            </a:r>
          </a:p>
          <a:p>
            <a:pPr marL="982980" lvl="2" indent="-342900">
              <a:buClr>
                <a:schemeClr val="accent2">
                  <a:lumMod val="50000"/>
                </a:schemeClr>
              </a:buClr>
              <a:buFont typeface="Arial" panose="020B0604020202020204" pitchFamily="34" charset="0"/>
              <a:buChar char="•"/>
            </a:pPr>
            <a:r>
              <a:rPr lang="en-US" sz="1700" dirty="0"/>
              <a:t>Apple</a:t>
            </a:r>
          </a:p>
          <a:p>
            <a:pPr marL="982980" lvl="2" indent="-342900">
              <a:buClr>
                <a:schemeClr val="accent2">
                  <a:lumMod val="50000"/>
                </a:schemeClr>
              </a:buClr>
              <a:buFont typeface="Arial" panose="020B0604020202020204" pitchFamily="34" charset="0"/>
              <a:buChar char="•"/>
            </a:pPr>
            <a:r>
              <a:rPr lang="en-US" sz="1700" dirty="0"/>
              <a:t>Libro.fm (through bookstores)</a:t>
            </a:r>
          </a:p>
          <a:p>
            <a:pPr marL="982980" lvl="2" indent="-342900">
              <a:buClr>
                <a:schemeClr val="accent2">
                  <a:lumMod val="50000"/>
                </a:schemeClr>
              </a:buClr>
              <a:buFont typeface="Arial" panose="020B0604020202020204" pitchFamily="34" charset="0"/>
              <a:buChar char="•"/>
            </a:pPr>
            <a:r>
              <a:rPr lang="en-US" sz="1700" dirty="0"/>
              <a:t>Other smaller</a:t>
            </a:r>
          </a:p>
          <a:p>
            <a:pPr lvl="0">
              <a:buClr>
                <a:schemeClr val="accent2">
                  <a:lumMod val="50000"/>
                </a:schemeClr>
              </a:buClr>
              <a:buFont typeface="Arial" panose="020B0604020202020204" pitchFamily="34" charset="0"/>
              <a:buChar char="•"/>
            </a:pPr>
            <a:endParaRPr lang="en-US" sz="1700" dirty="0"/>
          </a:p>
          <a:p>
            <a:pPr lvl="0">
              <a:buClr>
                <a:schemeClr val="accent2">
                  <a:lumMod val="50000"/>
                </a:schemeClr>
              </a:buClr>
              <a:buFont typeface="Arial" panose="020B0604020202020204" pitchFamily="34" charset="0"/>
              <a:buChar char="•"/>
            </a:pPr>
            <a:r>
              <a:rPr lang="en-US" sz="1700" dirty="0"/>
              <a:t>If your audiobook is created via royalty share, we are limited to distributing only via ACX.</a:t>
            </a:r>
          </a:p>
          <a:p>
            <a:pPr lvl="0">
              <a:buClr>
                <a:schemeClr val="accent2">
                  <a:lumMod val="50000"/>
                </a:schemeClr>
              </a:buClr>
              <a:buFont typeface="Arial" panose="020B0604020202020204" pitchFamily="34" charset="0"/>
              <a:buChar char="•"/>
            </a:pPr>
            <a:r>
              <a:rPr lang="en-US" sz="1700" dirty="0"/>
              <a:t>If your audiobook is created via Pay for Production or DIY, we can distribute through all entities</a:t>
            </a:r>
          </a:p>
          <a:p>
            <a:pPr marL="982980" lvl="2" indent="-342900">
              <a:buClr>
                <a:schemeClr val="accent2">
                  <a:lumMod val="50000"/>
                </a:schemeClr>
              </a:buClr>
              <a:buFont typeface="Arial" panose="020B0604020202020204" pitchFamily="34" charset="0"/>
              <a:buChar char="•"/>
            </a:pPr>
            <a:endParaRPr lang="en-US" sz="1300" dirty="0"/>
          </a:p>
          <a:p>
            <a:pPr marL="393192" lvl="1" indent="0">
              <a:buClr>
                <a:schemeClr val="accent2">
                  <a:lumMod val="50000"/>
                </a:schemeClr>
              </a:buClr>
              <a:buNone/>
            </a:pPr>
            <a:endParaRPr lang="en-US" sz="4000" dirty="0"/>
          </a:p>
          <a:p>
            <a:pPr lvl="1">
              <a:buClr>
                <a:schemeClr val="accent2">
                  <a:lumMod val="50000"/>
                </a:schemeClr>
              </a:buClr>
              <a:buFont typeface="Wingdings" panose="05000000000000000000" pitchFamily="2" charset="2"/>
              <a:buChar char="§"/>
            </a:pPr>
            <a:endParaRPr lang="en-US" sz="1800" dirty="0"/>
          </a:p>
          <a:p>
            <a:pPr marL="667512" lvl="2" indent="0">
              <a:buClr>
                <a:schemeClr val="accent2">
                  <a:lumMod val="50000"/>
                </a:schemeClr>
              </a:buClr>
              <a:buNone/>
            </a:pPr>
            <a:endParaRPr lang="en-US" sz="1800" dirty="0"/>
          </a:p>
          <a:p>
            <a:pPr lvl="2">
              <a:buClr>
                <a:schemeClr val="accent2">
                  <a:lumMod val="50000"/>
                </a:schemeClr>
              </a:buClr>
              <a:buFont typeface="Courier New" panose="02070309020205020404" pitchFamily="49" charset="0"/>
              <a:buChar char="o"/>
            </a:pPr>
            <a:endParaRPr lang="en-US" sz="1800" dirty="0"/>
          </a:p>
          <a:p>
            <a:pPr marL="0" lvl="0" indent="0">
              <a:buClr>
                <a:schemeClr val="accent2">
                  <a:lumMod val="50000"/>
                </a:schemeClr>
              </a:buClr>
              <a:buNone/>
            </a:pPr>
            <a:r>
              <a:rPr lang="en-US" sz="4000" dirty="0"/>
              <a:t> </a:t>
            </a:r>
          </a:p>
          <a:p>
            <a:pPr lvl="0">
              <a:buClr>
                <a:schemeClr val="accent2">
                  <a:lumMod val="50000"/>
                </a:schemeClr>
              </a:buClr>
              <a:buFont typeface="Arial" pitchFamily="34" charset="0"/>
              <a:buChar char="•"/>
            </a:pPr>
            <a:endParaRPr lang="en-US" sz="4000" dirty="0"/>
          </a:p>
          <a:p>
            <a:endParaRPr lang="en-US" dirty="0"/>
          </a:p>
        </p:txBody>
      </p:sp>
    </p:spTree>
    <p:extLst>
      <p:ext uri="{BB962C8B-B14F-4D97-AF65-F5344CB8AC3E}">
        <p14:creationId xmlns:p14="http://schemas.microsoft.com/office/powerpoint/2010/main" val="21231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sz="4000" b="1" dirty="0" err="1"/>
              <a:t>Audibook</a:t>
            </a:r>
            <a:r>
              <a:rPr lang="en-US" sz="4000" b="1" dirty="0"/>
              <a:t> Distribution – What You Can Do </a:t>
            </a:r>
            <a:r>
              <a:rPr lang="en-US" b="1" dirty="0"/>
              <a:t>	</a:t>
            </a:r>
          </a:p>
        </p:txBody>
      </p:sp>
      <p:sp>
        <p:nvSpPr>
          <p:cNvPr id="3" name="Content Placeholder 2"/>
          <p:cNvSpPr>
            <a:spLocks noGrp="1"/>
          </p:cNvSpPr>
          <p:nvPr>
            <p:ph idx="1"/>
          </p:nvPr>
        </p:nvSpPr>
        <p:spPr>
          <a:xfrm>
            <a:off x="457200" y="1676400"/>
            <a:ext cx="8229600" cy="5029200"/>
          </a:xfrm>
        </p:spPr>
        <p:txBody>
          <a:bodyPr>
            <a:normAutofit fontScale="77500" lnSpcReduction="20000"/>
          </a:bodyPr>
          <a:lstStyle/>
          <a:p>
            <a:pPr lvl="0">
              <a:buClr>
                <a:schemeClr val="accent2">
                  <a:lumMod val="50000"/>
                </a:schemeClr>
              </a:buClr>
              <a:buFont typeface="Arial" panose="020B0604020202020204" pitchFamily="34" charset="0"/>
              <a:buChar char="•"/>
            </a:pPr>
            <a:r>
              <a:rPr lang="en-US" sz="2400" dirty="0"/>
              <a:t>Work with Julie to get your book created into an audiobook.</a:t>
            </a:r>
          </a:p>
          <a:p>
            <a:pPr lvl="0">
              <a:buClr>
                <a:schemeClr val="accent2">
                  <a:lumMod val="50000"/>
                </a:schemeClr>
              </a:buClr>
              <a:buFont typeface="Arial" panose="020B0604020202020204" pitchFamily="34" charset="0"/>
              <a:buChar char="•"/>
            </a:pPr>
            <a:r>
              <a:rPr lang="en-US" sz="2400" dirty="0"/>
              <a:t>Make sure you always let readers know that your book is available in print, eBook, and audiobook.</a:t>
            </a:r>
          </a:p>
          <a:p>
            <a:pPr lvl="0">
              <a:buClr>
                <a:schemeClr val="accent2">
                  <a:lumMod val="50000"/>
                </a:schemeClr>
              </a:buClr>
              <a:buFont typeface="Arial" panose="020B0604020202020204" pitchFamily="34" charset="0"/>
              <a:buChar char="•"/>
            </a:pPr>
            <a:r>
              <a:rPr lang="en-US" sz="2400" dirty="0"/>
              <a:t>Focus some of your marketing on audiobooks. </a:t>
            </a:r>
          </a:p>
          <a:p>
            <a:pPr lvl="0">
              <a:buClr>
                <a:schemeClr val="accent2">
                  <a:lumMod val="50000"/>
                </a:schemeClr>
              </a:buClr>
              <a:buFont typeface="Arial" panose="020B0604020202020204" pitchFamily="34" charset="0"/>
              <a:buChar char="•"/>
            </a:pPr>
            <a:r>
              <a:rPr lang="en-US" sz="2400" dirty="0"/>
              <a:t>Julie can provide you with audiobook codes that will allow you to get reviews on your audiobook.</a:t>
            </a:r>
          </a:p>
          <a:p>
            <a:pPr lvl="0">
              <a:buClr>
                <a:schemeClr val="accent2">
                  <a:lumMod val="50000"/>
                </a:schemeClr>
              </a:buClr>
              <a:buFont typeface="Arial" panose="020B0604020202020204" pitchFamily="34" charset="0"/>
              <a:buChar char="•"/>
            </a:pPr>
            <a:r>
              <a:rPr lang="en-US" sz="2400" dirty="0"/>
              <a:t>Use audiobook codes to reward super fans or street fans. </a:t>
            </a:r>
          </a:p>
          <a:p>
            <a:pPr lvl="0">
              <a:buClr>
                <a:schemeClr val="accent2">
                  <a:lumMod val="50000"/>
                </a:schemeClr>
              </a:buClr>
              <a:buFont typeface="Arial" panose="020B0604020202020204" pitchFamily="34" charset="0"/>
              <a:buChar char="•"/>
            </a:pPr>
            <a:endParaRPr lang="en-US" sz="2400" dirty="0"/>
          </a:p>
          <a:p>
            <a:pPr marL="0" lvl="0" indent="0">
              <a:buClr>
                <a:schemeClr val="accent2">
                  <a:lumMod val="50000"/>
                </a:schemeClr>
              </a:buClr>
              <a:buNone/>
            </a:pPr>
            <a:r>
              <a:rPr lang="en-US" sz="2400" dirty="0"/>
              <a:t>NOTE: On Amazon at a quick glance, it looks like your eBook and audiobook are offered for $.00 but read the fine print, that is only if a reader belongs to their monthly eBook or audiobook programs. Otherwise, they pay the price offered on Amazon. </a:t>
            </a:r>
          </a:p>
          <a:p>
            <a:pPr marL="982980" lvl="2" indent="-342900">
              <a:buClr>
                <a:schemeClr val="accent2">
                  <a:lumMod val="50000"/>
                </a:schemeClr>
              </a:buClr>
              <a:buFont typeface="Arial" panose="020B0604020202020204" pitchFamily="34" charset="0"/>
              <a:buChar char="•"/>
            </a:pPr>
            <a:endParaRPr lang="en-US" sz="1300" dirty="0"/>
          </a:p>
          <a:p>
            <a:pPr marL="393192" lvl="1" indent="0">
              <a:buClr>
                <a:schemeClr val="accent2">
                  <a:lumMod val="50000"/>
                </a:schemeClr>
              </a:buClr>
              <a:buNone/>
            </a:pPr>
            <a:endParaRPr lang="en-US" sz="4000" dirty="0"/>
          </a:p>
          <a:p>
            <a:pPr lvl="1">
              <a:buClr>
                <a:schemeClr val="accent2">
                  <a:lumMod val="50000"/>
                </a:schemeClr>
              </a:buClr>
              <a:buFont typeface="Wingdings" panose="05000000000000000000" pitchFamily="2" charset="2"/>
              <a:buChar char="§"/>
            </a:pPr>
            <a:endParaRPr lang="en-US" sz="1800" dirty="0"/>
          </a:p>
          <a:p>
            <a:pPr marL="667512" lvl="2" indent="0">
              <a:buClr>
                <a:schemeClr val="accent2">
                  <a:lumMod val="50000"/>
                </a:schemeClr>
              </a:buClr>
              <a:buNone/>
            </a:pPr>
            <a:endParaRPr lang="en-US" sz="1800" dirty="0"/>
          </a:p>
          <a:p>
            <a:pPr lvl="2">
              <a:buClr>
                <a:schemeClr val="accent2">
                  <a:lumMod val="50000"/>
                </a:schemeClr>
              </a:buClr>
              <a:buFont typeface="Courier New" panose="02070309020205020404" pitchFamily="49" charset="0"/>
              <a:buChar char="o"/>
            </a:pPr>
            <a:endParaRPr lang="en-US" sz="1800" dirty="0"/>
          </a:p>
          <a:p>
            <a:pPr marL="0" lvl="0" indent="0">
              <a:buClr>
                <a:schemeClr val="accent2">
                  <a:lumMod val="50000"/>
                </a:schemeClr>
              </a:buClr>
              <a:buNone/>
            </a:pPr>
            <a:r>
              <a:rPr lang="en-US" sz="4000" dirty="0"/>
              <a:t> </a:t>
            </a:r>
          </a:p>
          <a:p>
            <a:pPr lvl="0">
              <a:buClr>
                <a:schemeClr val="accent2">
                  <a:lumMod val="50000"/>
                </a:schemeClr>
              </a:buClr>
              <a:buFont typeface="Arial" pitchFamily="34" charset="0"/>
              <a:buChar char="•"/>
            </a:pPr>
            <a:endParaRPr lang="en-US" sz="4000" dirty="0"/>
          </a:p>
          <a:p>
            <a:endParaRPr lang="en-US" dirty="0"/>
          </a:p>
        </p:txBody>
      </p:sp>
    </p:spTree>
    <p:extLst>
      <p:ext uri="{BB962C8B-B14F-4D97-AF65-F5344CB8AC3E}">
        <p14:creationId xmlns:p14="http://schemas.microsoft.com/office/powerpoint/2010/main" val="2940875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a:bodyPr>
          <a:lstStyle/>
          <a:p>
            <a:r>
              <a:rPr lang="en-US" sz="3600" b="1" dirty="0"/>
              <a:t>Social Media – What We Do	 </a:t>
            </a:r>
          </a:p>
        </p:txBody>
      </p:sp>
      <p:sp>
        <p:nvSpPr>
          <p:cNvPr id="3" name="Content Placeholder 2"/>
          <p:cNvSpPr>
            <a:spLocks noGrp="1"/>
          </p:cNvSpPr>
          <p:nvPr>
            <p:ph idx="1"/>
          </p:nvPr>
        </p:nvSpPr>
        <p:spPr>
          <a:xfrm>
            <a:off x="457200" y="1676400"/>
            <a:ext cx="8229600" cy="5029200"/>
          </a:xfrm>
        </p:spPr>
        <p:txBody>
          <a:bodyPr>
            <a:normAutofit/>
          </a:bodyPr>
          <a:lstStyle/>
          <a:p>
            <a:pPr lvl="0">
              <a:buClr>
                <a:schemeClr val="accent2">
                  <a:lumMod val="50000"/>
                </a:schemeClr>
              </a:buClr>
              <a:buFont typeface="Arial" panose="020B0604020202020204" pitchFamily="34" charset="0"/>
              <a:buChar char="•"/>
            </a:pPr>
            <a:r>
              <a:rPr lang="en-US" sz="1800" dirty="0"/>
              <a:t>Our Social Media Manager, John Daly, maintains social media accounts for both BQB and WriteLife on the following sites:</a:t>
            </a:r>
          </a:p>
          <a:p>
            <a:pPr lvl="1">
              <a:buClr>
                <a:schemeClr val="accent2">
                  <a:lumMod val="50000"/>
                </a:schemeClr>
              </a:buClr>
              <a:buFont typeface="Wingdings" panose="05000000000000000000" pitchFamily="2" charset="2"/>
              <a:buChar char="§"/>
            </a:pPr>
            <a:r>
              <a:rPr lang="en-US" sz="1600" dirty="0"/>
              <a:t>Facebook</a:t>
            </a:r>
          </a:p>
          <a:p>
            <a:pPr lvl="1">
              <a:buClr>
                <a:schemeClr val="accent2">
                  <a:lumMod val="50000"/>
                </a:schemeClr>
              </a:buClr>
              <a:buFont typeface="Wingdings" panose="05000000000000000000" pitchFamily="2" charset="2"/>
              <a:buChar char="§"/>
            </a:pPr>
            <a:r>
              <a:rPr lang="en-US" sz="1600" dirty="0"/>
              <a:t>Twitter</a:t>
            </a:r>
          </a:p>
          <a:p>
            <a:pPr lvl="1">
              <a:buClr>
                <a:schemeClr val="accent2">
                  <a:lumMod val="50000"/>
                </a:schemeClr>
              </a:buClr>
              <a:buFont typeface="Wingdings" panose="05000000000000000000" pitchFamily="2" charset="2"/>
              <a:buChar char="§"/>
            </a:pPr>
            <a:r>
              <a:rPr lang="en-US" sz="1600" dirty="0"/>
              <a:t>LinkedIn</a:t>
            </a:r>
          </a:p>
          <a:p>
            <a:pPr lvl="0">
              <a:buClr>
                <a:schemeClr val="accent2">
                  <a:lumMod val="50000"/>
                </a:schemeClr>
              </a:buClr>
              <a:buFont typeface="Arial" panose="020B0604020202020204" pitchFamily="34" charset="0"/>
              <a:buChar char="•"/>
            </a:pPr>
            <a:r>
              <a:rPr lang="en-US" sz="1800" dirty="0"/>
              <a:t>He creates posts for our books and authors on an ongoing basis and covers both new releases and back list titles. </a:t>
            </a:r>
          </a:p>
          <a:p>
            <a:pPr lvl="0">
              <a:buClr>
                <a:schemeClr val="accent2">
                  <a:lumMod val="50000"/>
                </a:schemeClr>
              </a:buClr>
              <a:buFont typeface="Arial" panose="020B0604020202020204" pitchFamily="34" charset="0"/>
              <a:buChar char="•"/>
            </a:pPr>
            <a:r>
              <a:rPr lang="en-US" sz="1800" dirty="0"/>
              <a:t>John follows the majority of our authors and reposts, retweets, etc.</a:t>
            </a:r>
          </a:p>
          <a:p>
            <a:pPr lvl="0">
              <a:buClr>
                <a:schemeClr val="accent2">
                  <a:lumMod val="50000"/>
                </a:schemeClr>
              </a:buClr>
              <a:buFont typeface="Arial" panose="020B0604020202020204" pitchFamily="34" charset="0"/>
              <a:buChar char="•"/>
            </a:pPr>
            <a:r>
              <a:rPr lang="en-US" sz="1800" dirty="0"/>
              <a:t>Julie, Glenn, and I follow BQB and WriteLife and repost and some of our followers repost as well</a:t>
            </a:r>
          </a:p>
          <a:p>
            <a:pPr lvl="1">
              <a:buClr>
                <a:schemeClr val="accent2">
                  <a:lumMod val="50000"/>
                </a:schemeClr>
              </a:buClr>
              <a:buFont typeface="Wingdings" panose="05000000000000000000" pitchFamily="2" charset="2"/>
              <a:buChar char="§"/>
            </a:pPr>
            <a:r>
              <a:rPr lang="en-US" sz="1600" dirty="0"/>
              <a:t>This is how we continue to get a larger following to you, your book(s), and your events </a:t>
            </a:r>
          </a:p>
          <a:p>
            <a:pPr marL="0" lvl="0" indent="0">
              <a:buClr>
                <a:schemeClr val="accent2">
                  <a:lumMod val="50000"/>
                </a:schemeClr>
              </a:buClr>
              <a:buNone/>
            </a:pPr>
            <a:endParaRPr lang="en-US" sz="3200" dirty="0"/>
          </a:p>
          <a:p>
            <a:endParaRPr lang="en-US" dirty="0"/>
          </a:p>
        </p:txBody>
      </p:sp>
    </p:spTree>
    <p:extLst>
      <p:ext uri="{BB962C8B-B14F-4D97-AF65-F5344CB8AC3E}">
        <p14:creationId xmlns:p14="http://schemas.microsoft.com/office/powerpoint/2010/main" val="2217771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9D9F-5CB5-4162-AB5C-0F60D3DEFB7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C485C87-F465-455D-A8E2-AADCC121B6D8}"/>
              </a:ext>
            </a:extLst>
          </p:cNvPr>
          <p:cNvPicPr>
            <a:picLocks noGrp="1" noChangeAspect="1"/>
          </p:cNvPicPr>
          <p:nvPr>
            <p:ph idx="1"/>
          </p:nvPr>
        </p:nvPicPr>
        <p:blipFill>
          <a:blip r:embed="rId2"/>
          <a:stretch>
            <a:fillRect/>
          </a:stretch>
        </p:blipFill>
        <p:spPr>
          <a:xfrm>
            <a:off x="457200" y="914400"/>
            <a:ext cx="8229600" cy="5057775"/>
          </a:xfrm>
        </p:spPr>
      </p:pic>
    </p:spTree>
    <p:extLst>
      <p:ext uri="{BB962C8B-B14F-4D97-AF65-F5344CB8AC3E}">
        <p14:creationId xmlns:p14="http://schemas.microsoft.com/office/powerpoint/2010/main" val="530657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CDA9-CF81-4EE2-8DDF-DE0FA456CAB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EFAB9F33-7B0D-424B-A2AE-1D135093E619}"/>
              </a:ext>
            </a:extLst>
          </p:cNvPr>
          <p:cNvPicPr>
            <a:picLocks noGrp="1" noChangeAspect="1"/>
          </p:cNvPicPr>
          <p:nvPr>
            <p:ph idx="1"/>
          </p:nvPr>
        </p:nvPicPr>
        <p:blipFill>
          <a:blip r:embed="rId2"/>
          <a:stretch>
            <a:fillRect/>
          </a:stretch>
        </p:blipFill>
        <p:spPr>
          <a:xfrm>
            <a:off x="457200" y="762000"/>
            <a:ext cx="8229600" cy="5095875"/>
          </a:xfrm>
        </p:spPr>
      </p:pic>
    </p:spTree>
    <p:extLst>
      <p:ext uri="{BB962C8B-B14F-4D97-AF65-F5344CB8AC3E}">
        <p14:creationId xmlns:p14="http://schemas.microsoft.com/office/powerpoint/2010/main" val="1818751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a:bodyPr>
          <a:lstStyle/>
          <a:p>
            <a:r>
              <a:rPr lang="en-US" sz="3600" b="1" dirty="0"/>
              <a:t>Social Media – What We Do	 </a:t>
            </a:r>
          </a:p>
        </p:txBody>
      </p:sp>
      <p:sp>
        <p:nvSpPr>
          <p:cNvPr id="3" name="Content Placeholder 2"/>
          <p:cNvSpPr>
            <a:spLocks noGrp="1"/>
          </p:cNvSpPr>
          <p:nvPr>
            <p:ph idx="1"/>
          </p:nvPr>
        </p:nvSpPr>
        <p:spPr>
          <a:xfrm>
            <a:off x="457200" y="1676400"/>
            <a:ext cx="8229600" cy="5029200"/>
          </a:xfrm>
        </p:spPr>
        <p:txBody>
          <a:bodyPr>
            <a:normAutofit/>
          </a:bodyPr>
          <a:lstStyle/>
          <a:p>
            <a:pPr lvl="0">
              <a:buClr>
                <a:schemeClr val="accent2">
                  <a:lumMod val="50000"/>
                </a:schemeClr>
              </a:buClr>
              <a:buFont typeface="Arial" panose="020B0604020202020204" pitchFamily="34" charset="0"/>
              <a:buChar char="•"/>
            </a:pPr>
            <a:r>
              <a:rPr lang="en-US" sz="1800" dirty="0"/>
              <a:t>Glenn is going to start experimenting with Facebook ads to see how we can make those really work for our authors and books.</a:t>
            </a:r>
          </a:p>
          <a:p>
            <a:pPr lvl="1">
              <a:buClr>
                <a:schemeClr val="accent2">
                  <a:lumMod val="50000"/>
                </a:schemeClr>
              </a:buClr>
              <a:buFont typeface="Courier New" panose="02070309020205020404" pitchFamily="49" charset="0"/>
              <a:buChar char="o"/>
            </a:pPr>
            <a:r>
              <a:rPr lang="en-US" sz="1600" dirty="0"/>
              <a:t>If you have experience with Facebook ads, reach out to Glenn (glenn@bqbpublishing.com) and let him know your experience. </a:t>
            </a:r>
          </a:p>
          <a:p>
            <a:pPr lvl="0">
              <a:buClr>
                <a:schemeClr val="accent2">
                  <a:lumMod val="50000"/>
                </a:schemeClr>
              </a:buClr>
              <a:buFont typeface="Arial" panose="020B0604020202020204" pitchFamily="34" charset="0"/>
              <a:buChar char="•"/>
            </a:pPr>
            <a:r>
              <a:rPr lang="en-US" sz="1800" dirty="0"/>
              <a:t>We’re working on expanding our reach and interaction on:</a:t>
            </a:r>
          </a:p>
          <a:p>
            <a:pPr lvl="1">
              <a:buClr>
                <a:schemeClr val="accent2">
                  <a:lumMod val="50000"/>
                </a:schemeClr>
              </a:buClr>
              <a:buFont typeface="Courier New" panose="02070309020205020404" pitchFamily="49" charset="0"/>
              <a:buChar char="o"/>
            </a:pPr>
            <a:r>
              <a:rPr lang="en-US" sz="1600" dirty="0"/>
              <a:t>Pinterest</a:t>
            </a:r>
          </a:p>
          <a:p>
            <a:pPr lvl="1">
              <a:buClr>
                <a:schemeClr val="accent2">
                  <a:lumMod val="50000"/>
                </a:schemeClr>
              </a:buClr>
              <a:buFont typeface="Courier New" panose="02070309020205020404" pitchFamily="49" charset="0"/>
              <a:buChar char="o"/>
            </a:pPr>
            <a:r>
              <a:rPr lang="en-US" sz="1600" dirty="0"/>
              <a:t>Instagram</a:t>
            </a:r>
          </a:p>
          <a:p>
            <a:pPr lvl="0">
              <a:buClr>
                <a:schemeClr val="accent2">
                  <a:lumMod val="50000"/>
                </a:schemeClr>
              </a:buClr>
              <a:buFont typeface="Arial" panose="020B0604020202020204" pitchFamily="34" charset="0"/>
              <a:buChar char="•"/>
            </a:pPr>
            <a:r>
              <a:rPr lang="en-US" sz="1800" dirty="0"/>
              <a:t>We have a BQB/WriteLife group on Facebook where our authors can interact with each other, ask questions, etc. </a:t>
            </a:r>
          </a:p>
          <a:p>
            <a:pPr lvl="0">
              <a:buClr>
                <a:schemeClr val="accent2">
                  <a:lumMod val="50000"/>
                </a:schemeClr>
              </a:buClr>
              <a:buFont typeface="Arial" panose="020B0604020202020204" pitchFamily="34" charset="0"/>
              <a:buChar char="•"/>
            </a:pPr>
            <a:r>
              <a:rPr lang="en-US" sz="1800" dirty="0"/>
              <a:t>We have Street Team Facebook pages for both BQB and WriteLife </a:t>
            </a:r>
          </a:p>
          <a:p>
            <a:pPr lvl="1">
              <a:buClr>
                <a:schemeClr val="accent2">
                  <a:lumMod val="50000"/>
                </a:schemeClr>
              </a:buClr>
              <a:buFont typeface="Courier New" panose="02070309020205020404" pitchFamily="49" charset="0"/>
              <a:buChar char="o"/>
            </a:pPr>
            <a:r>
              <a:rPr lang="en-US" sz="1600" dirty="0"/>
              <a:t>Street Teams are basically marketing teams whose whole purpose is to help promote and share information on our authors and books.</a:t>
            </a:r>
          </a:p>
          <a:p>
            <a:pPr lvl="1">
              <a:buClr>
                <a:schemeClr val="accent2">
                  <a:lumMod val="50000"/>
                </a:schemeClr>
              </a:buClr>
              <a:buFont typeface="Courier New" panose="02070309020205020404" pitchFamily="49" charset="0"/>
              <a:buChar char="o"/>
            </a:pPr>
            <a:r>
              <a:rPr lang="en-US" sz="1600" dirty="0"/>
              <a:t>We will periodically offer free eBooks or audiobooks to the member of our street teams as a thank you for their help in marketing. </a:t>
            </a:r>
          </a:p>
          <a:p>
            <a:pPr marL="0" lvl="0" indent="0">
              <a:buClr>
                <a:schemeClr val="accent2">
                  <a:lumMod val="50000"/>
                </a:schemeClr>
              </a:buClr>
              <a:buNone/>
            </a:pPr>
            <a:endParaRPr lang="en-US" sz="3200" dirty="0"/>
          </a:p>
          <a:p>
            <a:endParaRPr lang="en-US" dirty="0"/>
          </a:p>
        </p:txBody>
      </p:sp>
    </p:spTree>
    <p:extLst>
      <p:ext uri="{BB962C8B-B14F-4D97-AF65-F5344CB8AC3E}">
        <p14:creationId xmlns:p14="http://schemas.microsoft.com/office/powerpoint/2010/main" val="21410972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3FF5E-EB42-461A-8CFE-9AC830DF79D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3F837B7-D083-49F0-955A-4E81923E6178}"/>
              </a:ext>
            </a:extLst>
          </p:cNvPr>
          <p:cNvPicPr>
            <a:picLocks noGrp="1" noChangeAspect="1"/>
          </p:cNvPicPr>
          <p:nvPr>
            <p:ph idx="1"/>
          </p:nvPr>
        </p:nvPicPr>
        <p:blipFill>
          <a:blip r:embed="rId2"/>
          <a:stretch>
            <a:fillRect/>
          </a:stretch>
        </p:blipFill>
        <p:spPr>
          <a:xfrm>
            <a:off x="457200" y="838200"/>
            <a:ext cx="8229600" cy="5172075"/>
          </a:xfrm>
        </p:spPr>
      </p:pic>
    </p:spTree>
    <p:extLst>
      <p:ext uri="{BB962C8B-B14F-4D97-AF65-F5344CB8AC3E}">
        <p14:creationId xmlns:p14="http://schemas.microsoft.com/office/powerpoint/2010/main" val="323711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15E7-C3D5-481B-A45E-31874169035B}"/>
              </a:ext>
            </a:extLst>
          </p:cNvPr>
          <p:cNvSpPr>
            <a:spLocks noGrp="1"/>
          </p:cNvSpPr>
          <p:nvPr>
            <p:ph type="title"/>
          </p:nvPr>
        </p:nvSpPr>
        <p:spPr/>
        <p:txBody>
          <a:bodyPr/>
          <a:lstStyle/>
          <a:p>
            <a:r>
              <a:rPr lang="en-US" dirty="0"/>
              <a:t>Providing Sales Tools to IPG</a:t>
            </a:r>
          </a:p>
        </p:txBody>
      </p:sp>
      <p:sp>
        <p:nvSpPr>
          <p:cNvPr id="3" name="Content Placeholder 2">
            <a:extLst>
              <a:ext uri="{FF2B5EF4-FFF2-40B4-BE49-F238E27FC236}">
                <a16:creationId xmlns:a16="http://schemas.microsoft.com/office/drawing/2014/main" id="{3EF5868B-A0A9-4DB6-9403-3D1FBA865A1E}"/>
              </a:ext>
            </a:extLst>
          </p:cNvPr>
          <p:cNvSpPr>
            <a:spLocks noGrp="1"/>
          </p:cNvSpPr>
          <p:nvPr>
            <p:ph idx="1"/>
          </p:nvPr>
        </p:nvSpPr>
        <p:spPr/>
        <p:txBody>
          <a:bodyPr>
            <a:normAutofit/>
          </a:bodyPr>
          <a:lstStyle/>
          <a:p>
            <a:pPr marL="0" indent="0">
              <a:buNone/>
            </a:pPr>
            <a:r>
              <a:rPr lang="en-US" sz="1600" dirty="0"/>
              <a:t>In order to do a good job selling our books to wholesalers, book buyers, etc., IPG needs us to provide tools they can use. This is what we provide:</a:t>
            </a:r>
          </a:p>
          <a:p>
            <a:pPr>
              <a:buClrTx/>
              <a:buFont typeface="Arial" panose="020B0604020202020204" pitchFamily="34" charset="0"/>
              <a:buChar char="•"/>
            </a:pPr>
            <a:r>
              <a:rPr lang="en-US" sz="1600" dirty="0"/>
              <a:t>Complete metadata on your book (title, descriptions, pub date, ISBN, etc.)</a:t>
            </a:r>
          </a:p>
          <a:p>
            <a:pPr>
              <a:buClrTx/>
              <a:buFont typeface="Arial" panose="020B0604020202020204" pitchFamily="34" charset="0"/>
              <a:buChar char="•"/>
            </a:pPr>
            <a:r>
              <a:rPr lang="en-US" sz="1600" dirty="0"/>
              <a:t>Top competitive books</a:t>
            </a:r>
          </a:p>
          <a:p>
            <a:pPr>
              <a:buClrTx/>
              <a:buFont typeface="Arial" panose="020B0604020202020204" pitchFamily="34" charset="0"/>
              <a:buChar char="•"/>
            </a:pPr>
            <a:r>
              <a:rPr lang="en-US" sz="1600" dirty="0"/>
              <a:t>Jpg file of the cover</a:t>
            </a:r>
          </a:p>
          <a:p>
            <a:pPr>
              <a:buClrTx/>
              <a:buFont typeface="Arial" panose="020B0604020202020204" pitchFamily="34" charset="0"/>
              <a:buChar char="•"/>
            </a:pPr>
            <a:r>
              <a:rPr lang="en-US" sz="1600" dirty="0"/>
              <a:t>Chapter excerpts</a:t>
            </a:r>
          </a:p>
          <a:p>
            <a:pPr>
              <a:buClrTx/>
              <a:buFont typeface="Arial" panose="020B0604020202020204" pitchFamily="34" charset="0"/>
              <a:buChar char="•"/>
            </a:pPr>
            <a:r>
              <a:rPr lang="en-US" sz="1600" dirty="0"/>
              <a:t>ARC pdf when it’s ready</a:t>
            </a:r>
          </a:p>
          <a:p>
            <a:pPr>
              <a:buClrTx/>
              <a:buFont typeface="Arial" panose="020B0604020202020204" pitchFamily="34" charset="0"/>
              <a:buChar char="•"/>
            </a:pPr>
            <a:r>
              <a:rPr lang="en-US" sz="1600" dirty="0"/>
              <a:t>Book Trailer </a:t>
            </a:r>
          </a:p>
          <a:p>
            <a:pPr>
              <a:buClrTx/>
              <a:buFont typeface="Arial" panose="020B0604020202020204" pitchFamily="34" charset="0"/>
              <a:buChar char="•"/>
            </a:pPr>
            <a:r>
              <a:rPr lang="en-US" sz="1600" dirty="0"/>
              <a:t>Sell Sheet</a:t>
            </a:r>
          </a:p>
          <a:p>
            <a:pPr>
              <a:buClrTx/>
              <a:buFont typeface="Arial" panose="020B0604020202020204" pitchFamily="34" charset="0"/>
              <a:buChar char="•"/>
            </a:pPr>
            <a:r>
              <a:rPr lang="en-US" sz="1600" dirty="0"/>
              <a:t>International Sell Sheet</a:t>
            </a:r>
          </a:p>
          <a:p>
            <a:pPr>
              <a:buClrTx/>
              <a:buFont typeface="Arial" panose="020B0604020202020204" pitchFamily="34" charset="0"/>
              <a:buChar char="•"/>
            </a:pPr>
            <a:r>
              <a:rPr lang="en-US" sz="1600" dirty="0"/>
              <a:t>Author Photo</a:t>
            </a:r>
          </a:p>
          <a:p>
            <a:pPr>
              <a:buClrTx/>
              <a:buFont typeface="Arial" panose="020B0604020202020204" pitchFamily="34" charset="0"/>
              <a:buChar char="•"/>
            </a:pPr>
            <a:r>
              <a:rPr lang="en-US" sz="1600" dirty="0"/>
              <a:t>Marketing and publicity plan</a:t>
            </a:r>
          </a:p>
          <a:p>
            <a:pPr>
              <a:buClrTx/>
              <a:buFont typeface="Arial" panose="020B0604020202020204" pitchFamily="34" charset="0"/>
              <a:buChar char="•"/>
            </a:pPr>
            <a:r>
              <a:rPr lang="en-US" sz="1600" dirty="0"/>
              <a:t>Reading guide</a:t>
            </a:r>
          </a:p>
          <a:p>
            <a:pPr>
              <a:buClrTx/>
              <a:buFont typeface="Arial" panose="020B0604020202020204" pitchFamily="34" charset="0"/>
              <a:buChar char="•"/>
            </a:pPr>
            <a:endParaRPr lang="en-US" sz="1400" dirty="0"/>
          </a:p>
        </p:txBody>
      </p:sp>
    </p:spTree>
    <p:extLst>
      <p:ext uri="{BB962C8B-B14F-4D97-AF65-F5344CB8AC3E}">
        <p14:creationId xmlns:p14="http://schemas.microsoft.com/office/powerpoint/2010/main" val="29118632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6635-AC11-4C14-A47A-15B2BEC9940E}"/>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E31607CB-F73D-41AF-8ED1-3A7CD8E5557A}"/>
              </a:ext>
            </a:extLst>
          </p:cNvPr>
          <p:cNvPicPr>
            <a:picLocks noGrp="1" noChangeAspect="1"/>
          </p:cNvPicPr>
          <p:nvPr>
            <p:ph idx="1"/>
          </p:nvPr>
        </p:nvPicPr>
        <p:blipFill>
          <a:blip r:embed="rId2"/>
          <a:stretch>
            <a:fillRect/>
          </a:stretch>
        </p:blipFill>
        <p:spPr>
          <a:xfrm>
            <a:off x="670278" y="1143001"/>
            <a:ext cx="7803443" cy="5181600"/>
          </a:xfrm>
        </p:spPr>
      </p:pic>
    </p:spTree>
    <p:extLst>
      <p:ext uri="{BB962C8B-B14F-4D97-AF65-F5344CB8AC3E}">
        <p14:creationId xmlns:p14="http://schemas.microsoft.com/office/powerpoint/2010/main" val="949571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a:bodyPr>
          <a:lstStyle/>
          <a:p>
            <a:r>
              <a:rPr lang="en-US" sz="3600" b="1" dirty="0">
                <a:solidFill>
                  <a:schemeClr val="tx1"/>
                </a:solidFill>
              </a:rPr>
              <a:t>Social Media –What You Can Do  </a:t>
            </a:r>
          </a:p>
        </p:txBody>
      </p:sp>
      <p:sp>
        <p:nvSpPr>
          <p:cNvPr id="3" name="Content Placeholder 2"/>
          <p:cNvSpPr>
            <a:spLocks noGrp="1"/>
          </p:cNvSpPr>
          <p:nvPr>
            <p:ph idx="1"/>
          </p:nvPr>
        </p:nvSpPr>
        <p:spPr>
          <a:xfrm>
            <a:off x="457200" y="1676400"/>
            <a:ext cx="8229600" cy="5029200"/>
          </a:xfrm>
        </p:spPr>
        <p:txBody>
          <a:bodyPr>
            <a:normAutofit/>
          </a:bodyPr>
          <a:lstStyle/>
          <a:p>
            <a:pPr lvl="0">
              <a:buClr>
                <a:schemeClr val="accent2">
                  <a:lumMod val="50000"/>
                </a:schemeClr>
              </a:buClr>
              <a:buFont typeface="Arial" panose="020B0604020202020204" pitchFamily="34" charset="0"/>
              <a:buChar char="•"/>
            </a:pPr>
            <a:r>
              <a:rPr lang="en-US" sz="1800" dirty="0"/>
              <a:t>Make sure you follow both BQB and WriteLife on the following sites:</a:t>
            </a:r>
          </a:p>
          <a:p>
            <a:pPr lvl="1">
              <a:buClr>
                <a:schemeClr val="accent2">
                  <a:lumMod val="50000"/>
                </a:schemeClr>
              </a:buClr>
              <a:buFont typeface="Wingdings" panose="05000000000000000000" pitchFamily="2" charset="2"/>
              <a:buChar char="§"/>
            </a:pPr>
            <a:r>
              <a:rPr lang="en-US" sz="1600" dirty="0"/>
              <a:t>Facebook</a:t>
            </a:r>
          </a:p>
          <a:p>
            <a:pPr lvl="1">
              <a:buClr>
                <a:schemeClr val="accent2">
                  <a:lumMod val="50000"/>
                </a:schemeClr>
              </a:buClr>
              <a:buFont typeface="Wingdings" panose="05000000000000000000" pitchFamily="2" charset="2"/>
              <a:buChar char="§"/>
            </a:pPr>
            <a:r>
              <a:rPr lang="en-US" sz="1600" dirty="0"/>
              <a:t>Twitter</a:t>
            </a:r>
          </a:p>
          <a:p>
            <a:pPr lvl="1">
              <a:buClr>
                <a:schemeClr val="accent2">
                  <a:lumMod val="50000"/>
                </a:schemeClr>
              </a:buClr>
              <a:buFont typeface="Wingdings" panose="05000000000000000000" pitchFamily="2" charset="2"/>
              <a:buChar char="§"/>
            </a:pPr>
            <a:r>
              <a:rPr lang="en-US" sz="1600" dirty="0"/>
              <a:t>LinkedIn</a:t>
            </a:r>
          </a:p>
          <a:p>
            <a:pPr lvl="1">
              <a:buClr>
                <a:schemeClr val="accent2">
                  <a:lumMod val="50000"/>
                </a:schemeClr>
              </a:buClr>
              <a:buFont typeface="Wingdings" panose="05000000000000000000" pitchFamily="2" charset="2"/>
              <a:buChar char="§"/>
            </a:pPr>
            <a:r>
              <a:rPr lang="en-US" sz="1600" dirty="0"/>
              <a:t>Pinterest</a:t>
            </a:r>
          </a:p>
          <a:p>
            <a:pPr lvl="1">
              <a:buClr>
                <a:schemeClr val="accent2">
                  <a:lumMod val="50000"/>
                </a:schemeClr>
              </a:buClr>
              <a:buFont typeface="Wingdings" panose="05000000000000000000" pitchFamily="2" charset="2"/>
              <a:buChar char="§"/>
            </a:pPr>
            <a:r>
              <a:rPr lang="en-US" sz="1600" dirty="0"/>
              <a:t>Instagram</a:t>
            </a:r>
          </a:p>
          <a:p>
            <a:pPr lvl="0">
              <a:buClr>
                <a:schemeClr val="accent2">
                  <a:lumMod val="50000"/>
                </a:schemeClr>
              </a:buClr>
              <a:buFont typeface="Arial" panose="020B0604020202020204" pitchFamily="34" charset="0"/>
              <a:buChar char="•"/>
            </a:pPr>
            <a:r>
              <a:rPr lang="en-US" sz="1800" dirty="0"/>
              <a:t>Repost, retweet, etc. </a:t>
            </a:r>
          </a:p>
          <a:p>
            <a:pPr lvl="0">
              <a:buClr>
                <a:schemeClr val="accent2">
                  <a:lumMod val="50000"/>
                </a:schemeClr>
              </a:buClr>
              <a:buFont typeface="Arial" panose="020B0604020202020204" pitchFamily="34" charset="0"/>
              <a:buChar char="•"/>
            </a:pPr>
            <a:r>
              <a:rPr lang="en-US" sz="1800" dirty="0"/>
              <a:t>If it’s about an event, a story about your or your book, or a review, tag IPG (on Facebook and Instagram @</a:t>
            </a:r>
            <a:r>
              <a:rPr lang="en-US" sz="1800" dirty="0" err="1"/>
              <a:t>IPGBook</a:t>
            </a:r>
            <a:r>
              <a:rPr lang="en-US" sz="1800" dirty="0"/>
              <a:t>) on Twitter @</a:t>
            </a:r>
            <a:r>
              <a:rPr lang="en-US" sz="1800" dirty="0" err="1"/>
              <a:t>IPGbooknews</a:t>
            </a:r>
            <a:endParaRPr lang="en-US" sz="1800" dirty="0"/>
          </a:p>
          <a:p>
            <a:pPr lvl="0">
              <a:buClr>
                <a:schemeClr val="accent2">
                  <a:lumMod val="50000"/>
                </a:schemeClr>
              </a:buClr>
              <a:buFont typeface="Arial" panose="020B0604020202020204" pitchFamily="34" charset="0"/>
              <a:buChar char="•"/>
            </a:pPr>
            <a:r>
              <a:rPr lang="en-US" sz="1800" dirty="0"/>
              <a:t>Follow your fellow BQB/WriteLife authors and ask them to do the same for you</a:t>
            </a:r>
          </a:p>
          <a:p>
            <a:pPr lvl="0">
              <a:buClr>
                <a:schemeClr val="accent2">
                  <a:lumMod val="50000"/>
                </a:schemeClr>
              </a:buClr>
              <a:buFont typeface="Arial" panose="020B0604020202020204" pitchFamily="34" charset="0"/>
              <a:buChar char="•"/>
            </a:pPr>
            <a:r>
              <a:rPr lang="en-US" sz="1800" dirty="0"/>
              <a:t>Make sure John has information on your events, your reviews, any appearances, publicity, etc. so he can put the info out on social media </a:t>
            </a:r>
          </a:p>
          <a:p>
            <a:pPr marL="0" lvl="0" indent="0">
              <a:buClr>
                <a:schemeClr val="accent2">
                  <a:lumMod val="50000"/>
                </a:schemeClr>
              </a:buClr>
              <a:buNone/>
            </a:pPr>
            <a:endParaRPr lang="en-US" sz="3200" dirty="0"/>
          </a:p>
          <a:p>
            <a:endParaRPr lang="en-US" dirty="0"/>
          </a:p>
        </p:txBody>
      </p:sp>
    </p:spTree>
    <p:extLst>
      <p:ext uri="{BB962C8B-B14F-4D97-AF65-F5344CB8AC3E}">
        <p14:creationId xmlns:p14="http://schemas.microsoft.com/office/powerpoint/2010/main" val="9398534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a:bodyPr>
          <a:lstStyle/>
          <a:p>
            <a:r>
              <a:rPr lang="en-US" sz="3600" b="1" dirty="0">
                <a:solidFill>
                  <a:schemeClr val="tx1"/>
                </a:solidFill>
              </a:rPr>
              <a:t>Social Media –What You Can Do  </a:t>
            </a:r>
          </a:p>
        </p:txBody>
      </p:sp>
      <p:sp>
        <p:nvSpPr>
          <p:cNvPr id="3" name="Content Placeholder 2"/>
          <p:cNvSpPr>
            <a:spLocks noGrp="1"/>
          </p:cNvSpPr>
          <p:nvPr>
            <p:ph idx="1"/>
          </p:nvPr>
        </p:nvSpPr>
        <p:spPr>
          <a:xfrm>
            <a:off x="457200" y="1676400"/>
            <a:ext cx="8229600" cy="5029200"/>
          </a:xfrm>
        </p:spPr>
        <p:txBody>
          <a:bodyPr>
            <a:normAutofit fontScale="92500" lnSpcReduction="10000"/>
          </a:bodyPr>
          <a:lstStyle/>
          <a:p>
            <a:pPr lvl="0">
              <a:buClr>
                <a:schemeClr val="accent2">
                  <a:lumMod val="50000"/>
                </a:schemeClr>
              </a:buClr>
              <a:buFont typeface="Arial" panose="020B0604020202020204" pitchFamily="34" charset="0"/>
              <a:buChar char="•"/>
            </a:pPr>
            <a:r>
              <a:rPr lang="en-US" sz="1800" dirty="0"/>
              <a:t>Join the BQB/WriteLife group on Facebook where you can interact with each other, ask questions, etc. </a:t>
            </a:r>
          </a:p>
          <a:p>
            <a:pPr lvl="1">
              <a:buClr>
                <a:schemeClr val="accent2">
                  <a:lumMod val="50000"/>
                </a:schemeClr>
              </a:buClr>
              <a:buFont typeface="Wingdings" panose="05000000000000000000" pitchFamily="2" charset="2"/>
              <a:buChar char="§"/>
            </a:pPr>
            <a:r>
              <a:rPr lang="en-US" sz="1800" dirty="0"/>
              <a:t>To the group on Facebook. Search groups for BQB/WriteLife Author Group and submit a request to join.</a:t>
            </a:r>
          </a:p>
          <a:p>
            <a:pPr lvl="1">
              <a:buClr>
                <a:schemeClr val="accent2">
                  <a:lumMod val="50000"/>
                </a:schemeClr>
              </a:buClr>
              <a:buFont typeface="Wingdings" panose="05000000000000000000" pitchFamily="2" charset="2"/>
              <a:buChar char="§"/>
            </a:pPr>
            <a:r>
              <a:rPr lang="en-US" sz="1800" dirty="0"/>
              <a:t>If you are a BQB/WriteLife author, John will accept your request and you can start interacting. </a:t>
            </a:r>
          </a:p>
          <a:p>
            <a:pPr lvl="1">
              <a:buClr>
                <a:schemeClr val="accent2">
                  <a:lumMod val="50000"/>
                </a:schemeClr>
              </a:buClr>
              <a:buFont typeface="Wingdings" panose="05000000000000000000" pitchFamily="2" charset="2"/>
              <a:buChar char="§"/>
            </a:pPr>
            <a:r>
              <a:rPr lang="en-US" sz="1800" dirty="0"/>
              <a:t>Use this group to interact with Terri if you have general questions you need answered instead of using email.</a:t>
            </a:r>
          </a:p>
          <a:p>
            <a:pPr lvl="0">
              <a:buClr>
                <a:schemeClr val="accent2">
                  <a:lumMod val="50000"/>
                </a:schemeClr>
              </a:buClr>
              <a:buFont typeface="Arial" panose="020B0604020202020204" pitchFamily="34" charset="0"/>
              <a:buChar char="•"/>
            </a:pPr>
            <a:r>
              <a:rPr lang="en-US" sz="1800" dirty="0"/>
              <a:t>F0llow the BQB and WriteLife Street Team Facebook pages.</a:t>
            </a:r>
          </a:p>
          <a:p>
            <a:pPr lvl="0">
              <a:buClr>
                <a:schemeClr val="accent2">
                  <a:lumMod val="50000"/>
                </a:schemeClr>
              </a:buClr>
              <a:buFont typeface="Arial" panose="020B0604020202020204" pitchFamily="34" charset="0"/>
              <a:buChar char="•"/>
            </a:pPr>
            <a:r>
              <a:rPr lang="en-US" sz="1800" dirty="0"/>
              <a:t>Understand that “liking” a post doesn’t do a thing except give a warm fuzzy to the author.</a:t>
            </a:r>
          </a:p>
          <a:p>
            <a:pPr lvl="0">
              <a:buClr>
                <a:schemeClr val="accent2">
                  <a:lumMod val="50000"/>
                </a:schemeClr>
              </a:buClr>
              <a:buFont typeface="Arial" panose="020B0604020202020204" pitchFamily="34" charset="0"/>
              <a:buChar char="•"/>
            </a:pPr>
            <a:r>
              <a:rPr lang="en-US" sz="1800" dirty="0"/>
              <a:t>The power is in sharing.</a:t>
            </a:r>
          </a:p>
          <a:p>
            <a:pPr lvl="0">
              <a:buClr>
                <a:schemeClr val="accent2">
                  <a:lumMod val="50000"/>
                </a:schemeClr>
              </a:buClr>
              <a:buFont typeface="Arial" panose="020B0604020202020204" pitchFamily="34" charset="0"/>
              <a:buChar char="•"/>
            </a:pPr>
            <a:r>
              <a:rPr lang="en-US" sz="1800" dirty="0"/>
              <a:t>When you “like” on our Street Team pages, you are not contributing to these pages in any way.</a:t>
            </a:r>
          </a:p>
          <a:p>
            <a:pPr lvl="0">
              <a:buClr>
                <a:schemeClr val="accent2">
                  <a:lumMod val="50000"/>
                </a:schemeClr>
              </a:buClr>
              <a:buFont typeface="Arial" panose="020B0604020202020204" pitchFamily="34" charset="0"/>
              <a:buChar char="•"/>
            </a:pPr>
            <a:r>
              <a:rPr lang="en-US" sz="1800" dirty="0"/>
              <a:t>Street Team posts should be “shared” so that the information will get to your group of followers, because that’s where your power is with Facebook.  </a:t>
            </a:r>
          </a:p>
          <a:p>
            <a:pPr lvl="0">
              <a:buClr>
                <a:schemeClr val="accent2">
                  <a:lumMod val="50000"/>
                </a:schemeClr>
              </a:buClr>
              <a:buFont typeface="Arial" panose="020B0604020202020204" pitchFamily="34" charset="0"/>
              <a:buChar char="•"/>
            </a:pPr>
            <a:r>
              <a:rPr lang="en-US" sz="1800" dirty="0"/>
              <a:t>Street Team pages are not for posting your newsletters, etc. These pages are not for self-promotion, they are for the group promotion of BQB/WriteLife authors and books. </a:t>
            </a:r>
          </a:p>
          <a:p>
            <a:pPr marL="393192" lvl="1" indent="0">
              <a:buClr>
                <a:schemeClr val="accent2">
                  <a:lumMod val="50000"/>
                </a:schemeClr>
              </a:buClr>
              <a:buNone/>
            </a:pPr>
            <a:endParaRPr lang="en-US" sz="1600" dirty="0"/>
          </a:p>
          <a:p>
            <a:pPr marL="0" lvl="0" indent="0">
              <a:buClr>
                <a:schemeClr val="accent2">
                  <a:lumMod val="50000"/>
                </a:schemeClr>
              </a:buClr>
              <a:buNone/>
            </a:pPr>
            <a:endParaRPr lang="en-US" sz="3200" dirty="0"/>
          </a:p>
          <a:p>
            <a:endParaRPr lang="en-US" dirty="0"/>
          </a:p>
        </p:txBody>
      </p:sp>
    </p:spTree>
    <p:extLst>
      <p:ext uri="{BB962C8B-B14F-4D97-AF65-F5344CB8AC3E}">
        <p14:creationId xmlns:p14="http://schemas.microsoft.com/office/powerpoint/2010/main" val="3886695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a:bodyPr>
          <a:lstStyle/>
          <a:p>
            <a:r>
              <a:rPr lang="en-US" sz="3600" b="1" dirty="0">
                <a:solidFill>
                  <a:schemeClr val="tx1"/>
                </a:solidFill>
              </a:rPr>
              <a:t>Advertising on Social Media</a:t>
            </a:r>
          </a:p>
        </p:txBody>
      </p:sp>
      <p:sp>
        <p:nvSpPr>
          <p:cNvPr id="3" name="Content Placeholder 2"/>
          <p:cNvSpPr>
            <a:spLocks noGrp="1"/>
          </p:cNvSpPr>
          <p:nvPr>
            <p:ph idx="1"/>
          </p:nvPr>
        </p:nvSpPr>
        <p:spPr>
          <a:xfrm>
            <a:off x="457200" y="1676400"/>
            <a:ext cx="8229600" cy="5029200"/>
          </a:xfrm>
        </p:spPr>
        <p:txBody>
          <a:bodyPr>
            <a:normAutofit/>
          </a:bodyPr>
          <a:lstStyle/>
          <a:p>
            <a:pPr marL="393192" lvl="1" indent="0">
              <a:buClr>
                <a:schemeClr val="accent2">
                  <a:lumMod val="50000"/>
                </a:schemeClr>
              </a:buClr>
              <a:buNone/>
            </a:pPr>
            <a:r>
              <a:rPr lang="en-US" sz="1600" dirty="0"/>
              <a:t>If you decide to advertise on social media, make sure you are targeting one of two goals:</a:t>
            </a:r>
          </a:p>
          <a:p>
            <a:pPr marL="736092" lvl="1" indent="-342900">
              <a:buClr>
                <a:schemeClr val="accent2">
                  <a:lumMod val="50000"/>
                </a:schemeClr>
              </a:buClr>
              <a:buFont typeface="+mj-lt"/>
              <a:buAutoNum type="arabicPeriod"/>
            </a:pPr>
            <a:r>
              <a:rPr lang="en-US" sz="1600" dirty="0"/>
              <a:t>Expanding your following</a:t>
            </a:r>
          </a:p>
          <a:p>
            <a:pPr lvl="2">
              <a:buClr>
                <a:schemeClr val="accent2">
                  <a:lumMod val="50000"/>
                </a:schemeClr>
              </a:buClr>
              <a:buFont typeface="Arial" panose="020B0604020202020204" pitchFamily="34" charset="0"/>
              <a:buChar char="•"/>
            </a:pPr>
            <a:r>
              <a:rPr lang="en-US" sz="1600" dirty="0"/>
              <a:t>If your advertising just reaches your already established following, it is redundant because your posts about your books are already reaching your followers</a:t>
            </a:r>
          </a:p>
          <a:p>
            <a:pPr marL="736092" lvl="1" indent="-342900">
              <a:buClr>
                <a:schemeClr val="accent2">
                  <a:lumMod val="50000"/>
                </a:schemeClr>
              </a:buClr>
              <a:buFont typeface="+mj-lt"/>
              <a:buAutoNum type="arabicPeriod"/>
            </a:pPr>
            <a:r>
              <a:rPr lang="en-US" sz="1600" dirty="0"/>
              <a:t>Getting information about your book out to an expanded audience</a:t>
            </a:r>
          </a:p>
          <a:p>
            <a:pPr lvl="2">
              <a:buClr>
                <a:schemeClr val="accent2">
                  <a:lumMod val="50000"/>
                </a:schemeClr>
              </a:buClr>
              <a:buFont typeface="Arial" panose="020B0604020202020204" pitchFamily="34" charset="0"/>
              <a:buChar char="•"/>
            </a:pPr>
            <a:r>
              <a:rPr lang="en-US" sz="1600" dirty="0"/>
              <a:t>With Facebook advertising, you can target certain age or interest groups. Make sure you spend some time getting as close to your niche market and you can with that targeting.</a:t>
            </a:r>
          </a:p>
          <a:p>
            <a:pPr lvl="2">
              <a:buClr>
                <a:schemeClr val="accent2">
                  <a:lumMod val="50000"/>
                </a:schemeClr>
              </a:buClr>
              <a:buFont typeface="Arial" panose="020B0604020202020204" pitchFamily="34" charset="0"/>
              <a:buChar char="•"/>
            </a:pPr>
            <a:r>
              <a:rPr lang="en-US" sz="1600" dirty="0"/>
              <a:t>On other social media, investigate the approaches that they offer. Don’t just blindly spend advertising money without understanding who you are advertising to.</a:t>
            </a:r>
          </a:p>
          <a:p>
            <a:pPr lvl="2">
              <a:buClr>
                <a:schemeClr val="accent2">
                  <a:lumMod val="50000"/>
                </a:schemeClr>
              </a:buClr>
              <a:buFont typeface="Arial" panose="020B0604020202020204" pitchFamily="34" charset="0"/>
              <a:buChar char="•"/>
            </a:pPr>
            <a:r>
              <a:rPr lang="en-US" sz="1600" dirty="0"/>
              <a:t>Adjust your advertising to the social media you are advertising on. Don’t do a “one size fits all” approach. </a:t>
            </a:r>
          </a:p>
          <a:p>
            <a:pPr marL="0" lvl="0" indent="0">
              <a:buClr>
                <a:schemeClr val="accent2">
                  <a:lumMod val="50000"/>
                </a:schemeClr>
              </a:buClr>
              <a:buNone/>
            </a:pPr>
            <a:endParaRPr lang="en-US" sz="3200" dirty="0"/>
          </a:p>
          <a:p>
            <a:endParaRPr lang="en-US" dirty="0"/>
          </a:p>
        </p:txBody>
      </p:sp>
    </p:spTree>
    <p:extLst>
      <p:ext uri="{BB962C8B-B14F-4D97-AF65-F5344CB8AC3E}">
        <p14:creationId xmlns:p14="http://schemas.microsoft.com/office/powerpoint/2010/main" val="3007217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0AA8-506D-4B59-9E7B-0273F869F87E}"/>
              </a:ext>
            </a:extLst>
          </p:cNvPr>
          <p:cNvSpPr>
            <a:spLocks noGrp="1"/>
          </p:cNvSpPr>
          <p:nvPr>
            <p:ph type="title"/>
          </p:nvPr>
        </p:nvSpPr>
        <p:spPr/>
        <p:txBody>
          <a:bodyPr/>
          <a:lstStyle/>
          <a:p>
            <a:r>
              <a:rPr lang="en-US" dirty="0"/>
              <a:t>Newsletter – What We Do </a:t>
            </a:r>
          </a:p>
        </p:txBody>
      </p:sp>
      <p:sp>
        <p:nvSpPr>
          <p:cNvPr id="3" name="Content Placeholder 2">
            <a:extLst>
              <a:ext uri="{FF2B5EF4-FFF2-40B4-BE49-F238E27FC236}">
                <a16:creationId xmlns:a16="http://schemas.microsoft.com/office/drawing/2014/main" id="{63309317-1795-483B-A495-8956F0B77E85}"/>
              </a:ext>
            </a:extLst>
          </p:cNvPr>
          <p:cNvSpPr>
            <a:spLocks noGrp="1"/>
          </p:cNvSpPr>
          <p:nvPr>
            <p:ph idx="1"/>
          </p:nvPr>
        </p:nvSpPr>
        <p:spPr/>
        <p:txBody>
          <a:bodyPr>
            <a:normAutofit lnSpcReduction="10000"/>
          </a:bodyPr>
          <a:lstStyle/>
          <a:p>
            <a:pPr>
              <a:buClr>
                <a:srgbClr val="9F3748"/>
              </a:buClr>
              <a:buFont typeface="Arial" panose="020B0604020202020204" pitchFamily="34" charset="0"/>
              <a:buChar char="•"/>
            </a:pPr>
            <a:r>
              <a:rPr lang="en-US" dirty="0"/>
              <a:t>Julie creates and send four newsletters a month – 1) BQB/WriteLife Authors 2) Customers who have signed up for our newsletter 3) Booksellers 4) Librarians.</a:t>
            </a:r>
          </a:p>
          <a:p>
            <a:pPr>
              <a:buClr>
                <a:srgbClr val="9F3748"/>
              </a:buClr>
              <a:buFont typeface="Arial" panose="020B0604020202020204" pitchFamily="34" charset="0"/>
              <a:buChar char="•"/>
            </a:pPr>
            <a:r>
              <a:rPr lang="en-US" dirty="0"/>
              <a:t>Each newsletter is created for the target market and provides information that is pertinent to that group.</a:t>
            </a:r>
          </a:p>
          <a:p>
            <a:pPr>
              <a:buClr>
                <a:srgbClr val="9F3748"/>
              </a:buClr>
              <a:buFont typeface="Arial" panose="020B0604020202020204" pitchFamily="34" charset="0"/>
              <a:buChar char="•"/>
            </a:pPr>
            <a:r>
              <a:rPr lang="en-US" dirty="0"/>
              <a:t>For customers and booksellers, we announce new releases, awards, etc. to keep them informed about our books and authors. </a:t>
            </a:r>
          </a:p>
          <a:p>
            <a:pPr>
              <a:buClr>
                <a:srgbClr val="9F3748"/>
              </a:buClr>
              <a:buFont typeface="Arial" panose="020B0604020202020204" pitchFamily="34" charset="0"/>
              <a:buChar char="•"/>
            </a:pPr>
            <a:r>
              <a:rPr lang="en-US" dirty="0"/>
              <a:t>Julie has also started adding links to Edelweiss groupings for our bookseller and librarian newsletters	</a:t>
            </a:r>
          </a:p>
        </p:txBody>
      </p:sp>
    </p:spTree>
    <p:extLst>
      <p:ext uri="{BB962C8B-B14F-4D97-AF65-F5344CB8AC3E}">
        <p14:creationId xmlns:p14="http://schemas.microsoft.com/office/powerpoint/2010/main" val="1174065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0AA8-506D-4B59-9E7B-0273F869F87E}"/>
              </a:ext>
            </a:extLst>
          </p:cNvPr>
          <p:cNvSpPr>
            <a:spLocks noGrp="1"/>
          </p:cNvSpPr>
          <p:nvPr>
            <p:ph type="title"/>
          </p:nvPr>
        </p:nvSpPr>
        <p:spPr/>
        <p:txBody>
          <a:bodyPr/>
          <a:lstStyle/>
          <a:p>
            <a:r>
              <a:rPr lang="en-US" dirty="0"/>
              <a:t>Newsletter – What We Do </a:t>
            </a:r>
          </a:p>
        </p:txBody>
      </p:sp>
      <p:sp>
        <p:nvSpPr>
          <p:cNvPr id="3" name="Content Placeholder 2">
            <a:extLst>
              <a:ext uri="{FF2B5EF4-FFF2-40B4-BE49-F238E27FC236}">
                <a16:creationId xmlns:a16="http://schemas.microsoft.com/office/drawing/2014/main" id="{63309317-1795-483B-A495-8956F0B77E85}"/>
              </a:ext>
            </a:extLst>
          </p:cNvPr>
          <p:cNvSpPr>
            <a:spLocks noGrp="1"/>
          </p:cNvSpPr>
          <p:nvPr>
            <p:ph idx="1"/>
          </p:nvPr>
        </p:nvSpPr>
        <p:spPr/>
        <p:txBody>
          <a:bodyPr>
            <a:normAutofit/>
          </a:bodyPr>
          <a:lstStyle/>
          <a:p>
            <a:pPr>
              <a:buClr>
                <a:srgbClr val="9F3748"/>
              </a:buClr>
              <a:buFont typeface="Arial" panose="020B0604020202020204" pitchFamily="34" charset="0"/>
              <a:buChar char="•"/>
            </a:pPr>
            <a:r>
              <a:rPr lang="en-US" dirty="0"/>
              <a:t>Our monthly newsletter provides ongoing, important information for our authors.</a:t>
            </a:r>
          </a:p>
          <a:p>
            <a:pPr>
              <a:buClr>
                <a:srgbClr val="9F3748"/>
              </a:buClr>
              <a:buFont typeface="Arial" panose="020B0604020202020204" pitchFamily="34" charset="0"/>
              <a:buChar char="•"/>
            </a:pPr>
            <a:r>
              <a:rPr lang="en-US" dirty="0"/>
              <a:t>If you only read one correspondence from us a month, read the author newsletter.</a:t>
            </a:r>
          </a:p>
          <a:p>
            <a:pPr>
              <a:buClr>
                <a:srgbClr val="9F3748"/>
              </a:buClr>
              <a:buFont typeface="Arial" panose="020B0604020202020204" pitchFamily="34" charset="0"/>
              <a:buChar char="•"/>
            </a:pPr>
            <a:r>
              <a:rPr lang="en-US" dirty="0"/>
              <a:t>There is repetitive information at the bottom of each newsletter because it is ongoing info that can help the new authors coming in be brought up-to-date and to help long-time authors have their memories refreshed.	</a:t>
            </a:r>
          </a:p>
        </p:txBody>
      </p:sp>
    </p:spTree>
    <p:extLst>
      <p:ext uri="{BB962C8B-B14F-4D97-AF65-F5344CB8AC3E}">
        <p14:creationId xmlns:p14="http://schemas.microsoft.com/office/powerpoint/2010/main" val="3002724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0AA8-506D-4B59-9E7B-0273F869F87E}"/>
              </a:ext>
            </a:extLst>
          </p:cNvPr>
          <p:cNvSpPr>
            <a:spLocks noGrp="1"/>
          </p:cNvSpPr>
          <p:nvPr>
            <p:ph type="title"/>
          </p:nvPr>
        </p:nvSpPr>
        <p:spPr/>
        <p:txBody>
          <a:bodyPr/>
          <a:lstStyle/>
          <a:p>
            <a:r>
              <a:rPr lang="en-US" dirty="0"/>
              <a:t>Newsletter – What You Can Do</a:t>
            </a:r>
          </a:p>
        </p:txBody>
      </p:sp>
      <p:sp>
        <p:nvSpPr>
          <p:cNvPr id="3" name="Content Placeholder 2">
            <a:extLst>
              <a:ext uri="{FF2B5EF4-FFF2-40B4-BE49-F238E27FC236}">
                <a16:creationId xmlns:a16="http://schemas.microsoft.com/office/drawing/2014/main" id="{63309317-1795-483B-A495-8956F0B77E85}"/>
              </a:ext>
            </a:extLst>
          </p:cNvPr>
          <p:cNvSpPr>
            <a:spLocks noGrp="1"/>
          </p:cNvSpPr>
          <p:nvPr>
            <p:ph idx="1"/>
          </p:nvPr>
        </p:nvSpPr>
        <p:spPr/>
        <p:txBody>
          <a:bodyPr>
            <a:normAutofit/>
          </a:bodyPr>
          <a:lstStyle/>
          <a:p>
            <a:pPr>
              <a:buClr>
                <a:srgbClr val="9F3748"/>
              </a:buClr>
              <a:buFont typeface="Arial" panose="020B0604020202020204" pitchFamily="34" charset="0"/>
              <a:buChar char="•"/>
            </a:pPr>
            <a:r>
              <a:rPr lang="en-US" dirty="0"/>
              <a:t>Read our BQB/WriteLife Newsletter each month. </a:t>
            </a:r>
          </a:p>
          <a:p>
            <a:pPr>
              <a:buClr>
                <a:srgbClr val="9F3748"/>
              </a:buClr>
              <a:buFont typeface="Arial" panose="020B0604020202020204" pitchFamily="34" charset="0"/>
              <a:buChar char="•"/>
            </a:pPr>
            <a:r>
              <a:rPr lang="en-US" dirty="0"/>
              <a:t>Create an author newsletter. It is one of the most powerful marketing tools you can use as an author.</a:t>
            </a:r>
          </a:p>
          <a:p>
            <a:pPr>
              <a:buClr>
                <a:srgbClr val="9F3748"/>
              </a:buClr>
              <a:buFont typeface="Arial" panose="020B0604020202020204" pitchFamily="34" charset="0"/>
              <a:buChar char="•"/>
            </a:pPr>
            <a:r>
              <a:rPr lang="en-US" dirty="0"/>
              <a:t>You’re a writer. Creating a newsletter should be right in your skillset. </a:t>
            </a:r>
          </a:p>
          <a:p>
            <a:pPr>
              <a:buClr>
                <a:srgbClr val="9F3748"/>
              </a:buClr>
              <a:buFont typeface="Arial" panose="020B0604020202020204" pitchFamily="34" charset="0"/>
              <a:buChar char="•"/>
            </a:pPr>
            <a:r>
              <a:rPr lang="en-US" dirty="0"/>
              <a:t>Author newsletters can be used to build fans and keep followers up-to-date on what’s happening with you and your book. </a:t>
            </a:r>
          </a:p>
        </p:txBody>
      </p:sp>
    </p:spTree>
    <p:extLst>
      <p:ext uri="{BB962C8B-B14F-4D97-AF65-F5344CB8AC3E}">
        <p14:creationId xmlns:p14="http://schemas.microsoft.com/office/powerpoint/2010/main" val="507539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C038-DC50-4E17-A4BD-87D2A1DAF9D7}"/>
              </a:ext>
            </a:extLst>
          </p:cNvPr>
          <p:cNvSpPr>
            <a:spLocks noGrp="1"/>
          </p:cNvSpPr>
          <p:nvPr>
            <p:ph type="title"/>
          </p:nvPr>
        </p:nvSpPr>
        <p:spPr>
          <a:xfrm>
            <a:off x="427893" y="839724"/>
            <a:ext cx="8229600" cy="1143000"/>
          </a:xfrm>
        </p:spPr>
        <p:txBody>
          <a:bodyPr>
            <a:normAutofit fontScale="90000"/>
          </a:bodyPr>
          <a:lstStyle/>
          <a:p>
            <a:pPr algn="ctr"/>
            <a:r>
              <a:rPr lang="en-US" dirty="0"/>
              <a:t>Examples from our</a:t>
            </a:r>
            <a:br>
              <a:rPr lang="en-US" dirty="0"/>
            </a:br>
            <a:r>
              <a:rPr lang="en-US" dirty="0"/>
              <a:t>Author Newsletter</a:t>
            </a:r>
          </a:p>
        </p:txBody>
      </p:sp>
      <p:pic>
        <p:nvPicPr>
          <p:cNvPr id="13" name="Content Placeholder 12">
            <a:extLst>
              <a:ext uri="{FF2B5EF4-FFF2-40B4-BE49-F238E27FC236}">
                <a16:creationId xmlns:a16="http://schemas.microsoft.com/office/drawing/2014/main" id="{7D8BC458-ACA3-5E4E-B287-C5ABF7910DE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7893" y="1982724"/>
            <a:ext cx="4067935" cy="2133600"/>
          </a:xfrm>
        </p:spPr>
      </p:pic>
      <p:pic>
        <p:nvPicPr>
          <p:cNvPr id="15" name="Picture 14">
            <a:extLst>
              <a:ext uri="{FF2B5EF4-FFF2-40B4-BE49-F238E27FC236}">
                <a16:creationId xmlns:a16="http://schemas.microsoft.com/office/drawing/2014/main" id="{E5ECB5A7-624D-3D41-8646-06C44D44B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779" y="1972152"/>
            <a:ext cx="4024089" cy="2154743"/>
          </a:xfrm>
          <a:prstGeom prst="rect">
            <a:avLst/>
          </a:prstGeom>
        </p:spPr>
      </p:pic>
      <p:pic>
        <p:nvPicPr>
          <p:cNvPr id="17" name="Picture 16">
            <a:extLst>
              <a:ext uri="{FF2B5EF4-FFF2-40B4-BE49-F238E27FC236}">
                <a16:creationId xmlns:a16="http://schemas.microsoft.com/office/drawing/2014/main" id="{86EF671B-8028-614E-831A-55A686CFF4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779" y="4178105"/>
            <a:ext cx="4024089" cy="2435356"/>
          </a:xfrm>
          <a:prstGeom prst="rect">
            <a:avLst/>
          </a:prstGeom>
        </p:spPr>
      </p:pic>
      <p:pic>
        <p:nvPicPr>
          <p:cNvPr id="19" name="Picture 18">
            <a:extLst>
              <a:ext uri="{FF2B5EF4-FFF2-40B4-BE49-F238E27FC236}">
                <a16:creationId xmlns:a16="http://schemas.microsoft.com/office/drawing/2014/main" id="{947C4303-68FC-904B-AC1D-F48A6C2387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582" y="4191000"/>
            <a:ext cx="4035083" cy="2435356"/>
          </a:xfrm>
          <a:prstGeom prst="rect">
            <a:avLst/>
          </a:prstGeom>
        </p:spPr>
      </p:pic>
    </p:spTree>
    <p:extLst>
      <p:ext uri="{BB962C8B-B14F-4D97-AF65-F5344CB8AC3E}">
        <p14:creationId xmlns:p14="http://schemas.microsoft.com/office/powerpoint/2010/main" val="3416582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Autofit/>
          </a:bodyPr>
          <a:lstStyle/>
          <a:p>
            <a:pPr algn="ctr"/>
            <a:r>
              <a:rPr lang="en-US" sz="4000" b="1" dirty="0"/>
              <a:t>Promotions Through IPG</a:t>
            </a:r>
          </a:p>
        </p:txBody>
      </p:sp>
      <p:sp>
        <p:nvSpPr>
          <p:cNvPr id="3" name="Content Placeholder 2"/>
          <p:cNvSpPr>
            <a:spLocks noGrp="1"/>
          </p:cNvSpPr>
          <p:nvPr>
            <p:ph idx="1"/>
          </p:nvPr>
        </p:nvSpPr>
        <p:spPr>
          <a:xfrm>
            <a:off x="457200" y="1676400"/>
            <a:ext cx="8229600" cy="5029200"/>
          </a:xfrm>
        </p:spPr>
        <p:txBody>
          <a:bodyPr>
            <a:normAutofit/>
          </a:bodyPr>
          <a:lstStyle/>
          <a:p>
            <a:pPr lvl="1">
              <a:buClr>
                <a:schemeClr val="accent2">
                  <a:lumMod val="50000"/>
                </a:schemeClr>
              </a:buClr>
              <a:buFont typeface="Arial" pitchFamily="34" charset="0"/>
              <a:buChar char="•"/>
            </a:pPr>
            <a:r>
              <a:rPr lang="en-US" sz="1800" dirty="0"/>
              <a:t>Twice a month, I get a newsletter from both IPG and Inscribe describing the most recent promotion options including:</a:t>
            </a:r>
          </a:p>
          <a:p>
            <a:pPr lvl="2">
              <a:buClr>
                <a:schemeClr val="accent2">
                  <a:lumMod val="50000"/>
                </a:schemeClr>
              </a:buClr>
              <a:buFont typeface="Wingdings" panose="05000000000000000000" pitchFamily="2" charset="2"/>
              <a:buChar char="§"/>
            </a:pPr>
            <a:r>
              <a:rPr lang="en-US" sz="1800" dirty="0"/>
              <a:t>Advertising</a:t>
            </a:r>
          </a:p>
          <a:p>
            <a:pPr lvl="2">
              <a:buClr>
                <a:schemeClr val="accent2">
                  <a:lumMod val="50000"/>
                </a:schemeClr>
              </a:buClr>
              <a:buFont typeface="Wingdings" panose="05000000000000000000" pitchFamily="2" charset="2"/>
              <a:buChar char="§"/>
            </a:pPr>
            <a:r>
              <a:rPr lang="en-US" sz="1800" dirty="0"/>
              <a:t>Promotions</a:t>
            </a:r>
          </a:p>
          <a:p>
            <a:pPr lvl="2">
              <a:buClr>
                <a:schemeClr val="accent2">
                  <a:lumMod val="50000"/>
                </a:schemeClr>
              </a:buClr>
              <a:buFont typeface="Wingdings" panose="05000000000000000000" pitchFamily="2" charset="2"/>
              <a:buChar char="§"/>
            </a:pPr>
            <a:r>
              <a:rPr lang="en-US" sz="1800" dirty="0"/>
              <a:t>Publicity call outs </a:t>
            </a:r>
          </a:p>
          <a:p>
            <a:pPr lvl="2">
              <a:buClr>
                <a:schemeClr val="accent2">
                  <a:lumMod val="50000"/>
                </a:schemeClr>
              </a:buClr>
              <a:buFont typeface="Wingdings" panose="05000000000000000000" pitchFamily="2" charset="2"/>
              <a:buChar char="§"/>
            </a:pPr>
            <a:r>
              <a:rPr lang="en-US" sz="1800" dirty="0"/>
              <a:t>Award program announcements</a:t>
            </a:r>
          </a:p>
          <a:p>
            <a:pPr lvl="1">
              <a:buClr>
                <a:schemeClr val="accent2">
                  <a:lumMod val="50000"/>
                </a:schemeClr>
              </a:buClr>
              <a:buFont typeface="Arial" pitchFamily="34" charset="0"/>
              <a:buChar char="•"/>
            </a:pPr>
            <a:r>
              <a:rPr lang="en-US" sz="1800" dirty="0"/>
              <a:t>Many of them, we just handle on this end. For others, we send out emails to either all authors, a group of authors, or a specific author.</a:t>
            </a:r>
          </a:p>
          <a:p>
            <a:pPr lvl="1">
              <a:buClr>
                <a:schemeClr val="accent2">
                  <a:lumMod val="50000"/>
                </a:schemeClr>
              </a:buClr>
              <a:buFont typeface="Arial" pitchFamily="34" charset="0"/>
              <a:buChar char="•"/>
            </a:pPr>
            <a:r>
              <a:rPr lang="en-US" sz="1800" dirty="0"/>
              <a:t>Most of the print promotion opportunities are for front list titles (those that are releasing in the current year). </a:t>
            </a:r>
          </a:p>
          <a:p>
            <a:pPr lvl="1">
              <a:buClr>
                <a:schemeClr val="accent2">
                  <a:lumMod val="50000"/>
                </a:schemeClr>
              </a:buClr>
              <a:buFont typeface="Arial" pitchFamily="34" charset="0"/>
              <a:buChar char="•"/>
            </a:pPr>
            <a:r>
              <a:rPr lang="en-US" sz="1800" dirty="0"/>
              <a:t>We keep authors informed of marketing and promotion opportunities that you can tag into at a cost and you have the option to do so.</a:t>
            </a:r>
          </a:p>
          <a:p>
            <a:pPr lvl="1">
              <a:buClr>
                <a:schemeClr val="accent2">
                  <a:lumMod val="50000"/>
                </a:schemeClr>
              </a:buClr>
              <a:buFont typeface="Arial" pitchFamily="34" charset="0"/>
              <a:buChar char="•"/>
            </a:pPr>
            <a:r>
              <a:rPr lang="en-US" sz="1800" dirty="0"/>
              <a:t>We continuously participate in marketing and advertising promotions that are a part of our budget. </a:t>
            </a:r>
          </a:p>
          <a:p>
            <a:pPr marL="393192" lvl="1" indent="0">
              <a:buClr>
                <a:schemeClr val="accent2">
                  <a:lumMod val="50000"/>
                </a:schemeClr>
              </a:buClr>
              <a:buNone/>
            </a:pPr>
            <a:endParaRPr lang="en-US" sz="3200" dirty="0"/>
          </a:p>
          <a:p>
            <a:pPr marL="667512" lvl="2" indent="0">
              <a:buClr>
                <a:schemeClr val="accent2">
                  <a:lumMod val="50000"/>
                </a:schemeClr>
              </a:buClr>
              <a:buNone/>
            </a:pPr>
            <a:endParaRPr lang="en-US" dirty="0"/>
          </a:p>
          <a:p>
            <a:pPr lvl="1">
              <a:buClr>
                <a:schemeClr val="accent2">
                  <a:lumMod val="50000"/>
                </a:schemeClr>
              </a:buClr>
              <a:buFont typeface="Arial" pitchFamily="34" charset="0"/>
              <a:buChar char="•"/>
            </a:pPr>
            <a:endParaRPr lang="en-US" dirty="0"/>
          </a:p>
          <a:p>
            <a:endParaRPr lang="en-US" dirty="0"/>
          </a:p>
        </p:txBody>
      </p:sp>
    </p:spTree>
    <p:extLst>
      <p:ext uri="{BB962C8B-B14F-4D97-AF65-F5344CB8AC3E}">
        <p14:creationId xmlns:p14="http://schemas.microsoft.com/office/powerpoint/2010/main" val="168676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066800"/>
          </a:xfrm>
        </p:spPr>
        <p:txBody>
          <a:bodyPr>
            <a:noAutofit/>
          </a:bodyPr>
          <a:lstStyle/>
          <a:p>
            <a:pPr algn="ctr"/>
            <a:r>
              <a:rPr lang="en-US" sz="3200" b="1" dirty="0">
                <a:solidFill>
                  <a:schemeClr val="tx1"/>
                </a:solidFill>
              </a:rPr>
              <a:t>Promotions Through IPG – What You Can Do </a:t>
            </a:r>
          </a:p>
        </p:txBody>
      </p:sp>
      <p:sp>
        <p:nvSpPr>
          <p:cNvPr id="3" name="Content Placeholder 2"/>
          <p:cNvSpPr>
            <a:spLocks noGrp="1"/>
          </p:cNvSpPr>
          <p:nvPr>
            <p:ph idx="1"/>
          </p:nvPr>
        </p:nvSpPr>
        <p:spPr>
          <a:xfrm>
            <a:off x="457200" y="2438400"/>
            <a:ext cx="8229600" cy="4267200"/>
          </a:xfrm>
        </p:spPr>
        <p:txBody>
          <a:bodyPr>
            <a:normAutofit/>
          </a:bodyPr>
          <a:lstStyle/>
          <a:p>
            <a:pPr lvl="1">
              <a:buClr>
                <a:schemeClr val="accent2">
                  <a:lumMod val="50000"/>
                </a:schemeClr>
              </a:buClr>
              <a:buFont typeface="Arial" pitchFamily="34" charset="0"/>
              <a:buChar char="•"/>
            </a:pPr>
            <a:r>
              <a:rPr lang="en-US" sz="2000" dirty="0"/>
              <a:t>Watch for emails from BQB/WriteLife or specific emails to you from Terri or Julie and carefully consider the opportunity being offered. Then respond accordingly. </a:t>
            </a:r>
          </a:p>
          <a:p>
            <a:pPr lvl="1">
              <a:buClr>
                <a:schemeClr val="accent2">
                  <a:lumMod val="50000"/>
                </a:schemeClr>
              </a:buClr>
              <a:buFont typeface="Arial" pitchFamily="34" charset="0"/>
              <a:buChar char="•"/>
            </a:pPr>
            <a:r>
              <a:rPr lang="en-US" sz="2000" dirty="0"/>
              <a:t>Make sure you have a yearly budget for your book(s) that will enable you to participate in these promotions. </a:t>
            </a:r>
          </a:p>
          <a:p>
            <a:pPr lvl="1">
              <a:buClr>
                <a:schemeClr val="accent2">
                  <a:lumMod val="50000"/>
                </a:schemeClr>
              </a:buClr>
              <a:buFont typeface="Arial" pitchFamily="34" charset="0"/>
              <a:buChar char="•"/>
            </a:pPr>
            <a:r>
              <a:rPr lang="en-US" sz="2000" dirty="0"/>
              <a:t>When you become aware of promotions that are set up for your book(s), help spread the news.</a:t>
            </a:r>
          </a:p>
          <a:p>
            <a:pPr marL="393192" lvl="1" indent="0">
              <a:buClr>
                <a:schemeClr val="accent2">
                  <a:lumMod val="50000"/>
                </a:schemeClr>
              </a:buClr>
              <a:buNone/>
            </a:pPr>
            <a:endParaRPr lang="en-US" sz="2000" dirty="0">
              <a:solidFill>
                <a:srgbClr val="9F3748"/>
              </a:solidFill>
            </a:endParaRPr>
          </a:p>
          <a:p>
            <a:pPr lvl="1">
              <a:buClr>
                <a:schemeClr val="accent2">
                  <a:lumMod val="50000"/>
                </a:schemeClr>
              </a:buClr>
              <a:buFont typeface="Arial" pitchFamily="34" charset="0"/>
              <a:buChar char="•"/>
            </a:pPr>
            <a:endParaRPr lang="en-US" sz="1800" dirty="0"/>
          </a:p>
          <a:p>
            <a:pPr lvl="1">
              <a:buClr>
                <a:schemeClr val="accent2">
                  <a:lumMod val="50000"/>
                </a:schemeClr>
              </a:buClr>
              <a:buFont typeface="Arial" pitchFamily="34" charset="0"/>
              <a:buChar char="•"/>
            </a:pPr>
            <a:endParaRPr lang="en-US" sz="3200" dirty="0"/>
          </a:p>
          <a:p>
            <a:pPr marL="667512" lvl="2" indent="0">
              <a:buClr>
                <a:schemeClr val="accent2">
                  <a:lumMod val="50000"/>
                </a:schemeClr>
              </a:buClr>
              <a:buNone/>
            </a:pPr>
            <a:endParaRPr lang="en-US" dirty="0"/>
          </a:p>
          <a:p>
            <a:pPr lvl="1">
              <a:buClr>
                <a:schemeClr val="accent2">
                  <a:lumMod val="50000"/>
                </a:schemeClr>
              </a:buClr>
              <a:buFont typeface="Arial" pitchFamily="34" charset="0"/>
              <a:buChar char="•"/>
            </a:pPr>
            <a:endParaRPr lang="en-US" dirty="0"/>
          </a:p>
          <a:p>
            <a:endParaRPr lang="en-US" dirty="0"/>
          </a:p>
        </p:txBody>
      </p:sp>
    </p:spTree>
    <p:extLst>
      <p:ext uri="{BB962C8B-B14F-4D97-AF65-F5344CB8AC3E}">
        <p14:creationId xmlns:p14="http://schemas.microsoft.com/office/powerpoint/2010/main" val="689510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E229-4C7B-47C1-8D94-1E6E61473441}"/>
              </a:ext>
            </a:extLst>
          </p:cNvPr>
          <p:cNvSpPr>
            <a:spLocks noGrp="1"/>
          </p:cNvSpPr>
          <p:nvPr>
            <p:ph type="title"/>
          </p:nvPr>
        </p:nvSpPr>
        <p:spPr/>
        <p:txBody>
          <a:bodyPr/>
          <a:lstStyle/>
          <a:p>
            <a:r>
              <a:rPr lang="en-US" dirty="0"/>
              <a:t>Sales Tools We Need From You	</a:t>
            </a:r>
          </a:p>
        </p:txBody>
      </p:sp>
      <p:sp>
        <p:nvSpPr>
          <p:cNvPr id="3" name="Content Placeholder 2">
            <a:extLst>
              <a:ext uri="{FF2B5EF4-FFF2-40B4-BE49-F238E27FC236}">
                <a16:creationId xmlns:a16="http://schemas.microsoft.com/office/drawing/2014/main" id="{B561206A-A960-4B29-8404-79B695176566}"/>
              </a:ext>
            </a:extLst>
          </p:cNvPr>
          <p:cNvSpPr>
            <a:spLocks noGrp="1"/>
          </p:cNvSpPr>
          <p:nvPr>
            <p:ph idx="1"/>
          </p:nvPr>
        </p:nvSpPr>
        <p:spPr/>
        <p:txBody>
          <a:bodyPr>
            <a:normAutofit/>
          </a:bodyPr>
          <a:lstStyle/>
          <a:p>
            <a:r>
              <a:rPr lang="en-US" sz="1400" dirty="0"/>
              <a:t>Much of the information we provide comes from the competitive analysis form you complete right after you’ve signed your contract and we create a lot of forms, etc. from that. But some additional tools are needed from you as we move into the process.</a:t>
            </a:r>
          </a:p>
          <a:p>
            <a:pPr>
              <a:buClrTx/>
              <a:buFont typeface="Arial" panose="020B0604020202020204" pitchFamily="34" charset="0"/>
              <a:buChar char="•"/>
            </a:pPr>
            <a:r>
              <a:rPr lang="en-US" sz="1400" dirty="0"/>
              <a:t>Author Photo (high resolution)</a:t>
            </a:r>
          </a:p>
          <a:p>
            <a:pPr lvl="1">
              <a:buClrTx/>
              <a:buFont typeface="Courier New" panose="02070309020205020404" pitchFamily="49" charset="0"/>
              <a:buChar char="o"/>
            </a:pPr>
            <a:r>
              <a:rPr lang="en-US" sz="1400" dirty="0"/>
              <a:t>We also use this for our website, on the Author page inside your book, etc.</a:t>
            </a:r>
          </a:p>
          <a:p>
            <a:pPr>
              <a:buClrTx/>
              <a:buFont typeface="Arial" panose="020B0604020202020204" pitchFamily="34" charset="0"/>
              <a:buChar char="•"/>
            </a:pPr>
            <a:r>
              <a:rPr lang="en-US" sz="1400" dirty="0"/>
              <a:t>Book Trailer</a:t>
            </a:r>
          </a:p>
          <a:p>
            <a:pPr lvl="1">
              <a:buClrTx/>
              <a:buFont typeface="Courier New" panose="02070309020205020404" pitchFamily="49" charset="0"/>
              <a:buChar char="o"/>
            </a:pPr>
            <a:r>
              <a:rPr lang="en-US" sz="1400" dirty="0"/>
              <a:t>This is also uploaded to Amazon for your book page</a:t>
            </a:r>
          </a:p>
          <a:p>
            <a:pPr lvl="1">
              <a:buClrTx/>
              <a:buFont typeface="Courier New" panose="02070309020205020404" pitchFamily="49" charset="0"/>
              <a:buChar char="o"/>
            </a:pPr>
            <a:r>
              <a:rPr lang="en-US" sz="1400" dirty="0"/>
              <a:t>We recommend you upload this on your Amazon author profile page as well</a:t>
            </a:r>
          </a:p>
          <a:p>
            <a:pPr lvl="1">
              <a:buClrTx/>
              <a:buFont typeface="Courier New" panose="02070309020205020404" pitchFamily="49" charset="0"/>
              <a:buChar char="o"/>
            </a:pPr>
            <a:r>
              <a:rPr lang="en-US" sz="1400" dirty="0"/>
              <a:t>Use it for social media as well</a:t>
            </a:r>
          </a:p>
          <a:p>
            <a:pPr>
              <a:buClrTx/>
              <a:buFont typeface="Arial" panose="020B0604020202020204" pitchFamily="34" charset="0"/>
              <a:buChar char="•"/>
            </a:pPr>
            <a:r>
              <a:rPr lang="en-US" sz="1400" dirty="0"/>
              <a:t>Marketing and Publicity Plan</a:t>
            </a:r>
          </a:p>
          <a:p>
            <a:pPr lvl="1">
              <a:buClrTx/>
              <a:buFont typeface="Courier New" panose="02070309020205020404" pitchFamily="49" charset="0"/>
              <a:buChar char="o"/>
            </a:pPr>
            <a:r>
              <a:rPr lang="en-US" sz="1400" dirty="0"/>
              <a:t>While there are basics that we do for every book we publish, each author should individualize their marketing plan, and the sales reps want to know about those plans.</a:t>
            </a:r>
          </a:p>
          <a:p>
            <a:pPr>
              <a:buClrTx/>
              <a:buFont typeface="Arial" panose="020B0604020202020204" pitchFamily="34" charset="0"/>
              <a:buChar char="•"/>
            </a:pPr>
            <a:r>
              <a:rPr lang="en-US" sz="1400" dirty="0"/>
              <a:t>Reading Guide</a:t>
            </a:r>
          </a:p>
          <a:p>
            <a:pPr lvl="1">
              <a:buClrTx/>
              <a:buFont typeface="Courier New" panose="02070309020205020404" pitchFamily="49" charset="0"/>
              <a:buChar char="o"/>
            </a:pPr>
            <a:r>
              <a:rPr lang="en-US" sz="1200" dirty="0"/>
              <a:t>We provide a sample of a reading guide and I send an email to newly published authors asking them for one that sales reps can provide to book buyers.</a:t>
            </a:r>
          </a:p>
          <a:p>
            <a:pPr lvl="1">
              <a:buClrTx/>
              <a:buFont typeface="Courier New" panose="02070309020205020404" pitchFamily="49" charset="0"/>
              <a:buChar char="o"/>
            </a:pPr>
            <a:r>
              <a:rPr lang="en-US" sz="1200" dirty="0"/>
              <a:t>However, it is never too late to provide a reading guide so that it can go on Edelweiss for the entire period we publish your book.</a:t>
            </a:r>
          </a:p>
          <a:p>
            <a:pPr lvl="1">
              <a:buClrTx/>
              <a:buFont typeface="Courier New" panose="02070309020205020404" pitchFamily="49" charset="0"/>
              <a:buChar char="o"/>
            </a:pPr>
            <a:r>
              <a:rPr lang="en-US" sz="1200" dirty="0"/>
              <a:t>Reading guides are also good additions to your websites.</a:t>
            </a:r>
          </a:p>
          <a:p>
            <a:pPr lvl="1">
              <a:buClrTx/>
              <a:buFont typeface="Courier New" panose="02070309020205020404" pitchFamily="49" charset="0"/>
              <a:buChar char="o"/>
            </a:pPr>
            <a:endParaRPr lang="en-US" sz="1400" dirty="0"/>
          </a:p>
          <a:p>
            <a:pPr>
              <a:buClrTx/>
              <a:buFont typeface="Arial" panose="020B0604020202020204" pitchFamily="34" charset="0"/>
              <a:buChar char="•"/>
            </a:pPr>
            <a:endParaRPr lang="en-US" sz="1600" dirty="0"/>
          </a:p>
          <a:p>
            <a:endParaRPr lang="en-US" sz="1600" dirty="0"/>
          </a:p>
        </p:txBody>
      </p:sp>
    </p:spTree>
    <p:extLst>
      <p:ext uri="{BB962C8B-B14F-4D97-AF65-F5344CB8AC3E}">
        <p14:creationId xmlns:p14="http://schemas.microsoft.com/office/powerpoint/2010/main" val="1753172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Autofit/>
          </a:bodyPr>
          <a:lstStyle/>
          <a:p>
            <a:r>
              <a:rPr lang="en-US" sz="4000" b="1" dirty="0"/>
              <a:t>Advertising and Marketing in General </a:t>
            </a:r>
          </a:p>
        </p:txBody>
      </p:sp>
      <p:sp>
        <p:nvSpPr>
          <p:cNvPr id="3" name="Content Placeholder 2"/>
          <p:cNvSpPr>
            <a:spLocks noGrp="1"/>
          </p:cNvSpPr>
          <p:nvPr>
            <p:ph idx="1"/>
          </p:nvPr>
        </p:nvSpPr>
        <p:spPr>
          <a:xfrm>
            <a:off x="457200" y="1676400"/>
            <a:ext cx="8229600" cy="5029200"/>
          </a:xfrm>
        </p:spPr>
        <p:txBody>
          <a:bodyPr>
            <a:normAutofit fontScale="92500" lnSpcReduction="20000"/>
          </a:bodyPr>
          <a:lstStyle/>
          <a:p>
            <a:pPr lvl="1">
              <a:buClr>
                <a:schemeClr val="accent2">
                  <a:lumMod val="50000"/>
                </a:schemeClr>
              </a:buClr>
              <a:buFont typeface="Arial" pitchFamily="34" charset="0"/>
              <a:buChar char="•"/>
            </a:pPr>
            <a:r>
              <a:rPr lang="en-US" dirty="0"/>
              <a:t>We are continually changing and improving our inhouse marketing and the opportunities we provide to our authors.</a:t>
            </a:r>
          </a:p>
          <a:p>
            <a:pPr lvl="1">
              <a:buClr>
                <a:schemeClr val="accent2">
                  <a:lumMod val="50000"/>
                </a:schemeClr>
              </a:buClr>
              <a:buFont typeface="Arial" pitchFamily="34" charset="0"/>
              <a:buChar char="•"/>
            </a:pPr>
            <a:r>
              <a:rPr lang="en-US" dirty="0"/>
              <a:t>We are expanding our marketing and advertising reach by taking advantage of opportunities from entities like Publishers Weekly, NetGalley, Amazon, etc. When we combine several books/authors together in a campaign, authors can participate at a much lower fee than if they tried these promotions on their own. </a:t>
            </a:r>
          </a:p>
          <a:p>
            <a:pPr lvl="1">
              <a:buClr>
                <a:schemeClr val="accent2">
                  <a:lumMod val="50000"/>
                </a:schemeClr>
              </a:buClr>
              <a:buFont typeface="Arial" pitchFamily="34" charset="0"/>
              <a:buChar char="•"/>
            </a:pPr>
            <a:r>
              <a:rPr lang="en-US" dirty="0"/>
              <a:t>Teaching each of you, our authors, how to market is a big part of what we do to help you succeed. We will continue to look at additional ways to do that. </a:t>
            </a:r>
          </a:p>
          <a:p>
            <a:pPr lvl="1">
              <a:buClr>
                <a:schemeClr val="accent2">
                  <a:lumMod val="50000"/>
                </a:schemeClr>
              </a:buClr>
              <a:buFont typeface="Arial" pitchFamily="34" charset="0"/>
              <a:buChar char="•"/>
            </a:pPr>
            <a:r>
              <a:rPr lang="en-US" dirty="0"/>
              <a:t>Glenn has joined our team as our BQB/WriteLife Author Liaison for you to reach out to with questions about marketing or to brainstorm ideas that you’re tossing around. His email is </a:t>
            </a:r>
            <a:r>
              <a:rPr lang="en-US" dirty="0">
                <a:hlinkClick r:id="rId2"/>
              </a:rPr>
              <a:t>glenn@bqbpublishing.com</a:t>
            </a:r>
            <a:r>
              <a:rPr lang="en-US" dirty="0"/>
              <a:t> and he’s here to help you. </a:t>
            </a:r>
          </a:p>
          <a:p>
            <a:pPr marL="667512" lvl="2" indent="0">
              <a:buClr>
                <a:schemeClr val="accent2">
                  <a:lumMod val="50000"/>
                </a:schemeClr>
              </a:buClr>
              <a:buNone/>
            </a:pPr>
            <a:endParaRPr lang="en-US" dirty="0"/>
          </a:p>
          <a:p>
            <a:pPr lvl="1">
              <a:buClr>
                <a:schemeClr val="accent2">
                  <a:lumMod val="50000"/>
                </a:schemeClr>
              </a:buClr>
              <a:buFont typeface="Arial" pitchFamily="34" charset="0"/>
              <a:buChar char="•"/>
            </a:pPr>
            <a:endParaRPr lang="en-US" dirty="0"/>
          </a:p>
          <a:p>
            <a:endParaRPr lang="en-US" dirty="0"/>
          </a:p>
        </p:txBody>
      </p:sp>
    </p:spTree>
    <p:extLst>
      <p:ext uri="{BB962C8B-B14F-4D97-AF65-F5344CB8AC3E}">
        <p14:creationId xmlns:p14="http://schemas.microsoft.com/office/powerpoint/2010/main" val="2154047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sz="3600" b="1" dirty="0">
                <a:solidFill>
                  <a:schemeClr val="tx1"/>
                </a:solidFill>
              </a:rPr>
              <a:t>Advertising and Marketing– What You Can Do </a:t>
            </a:r>
          </a:p>
        </p:txBody>
      </p:sp>
      <p:sp>
        <p:nvSpPr>
          <p:cNvPr id="3" name="Content Placeholder 2"/>
          <p:cNvSpPr>
            <a:spLocks noGrp="1"/>
          </p:cNvSpPr>
          <p:nvPr>
            <p:ph idx="1"/>
          </p:nvPr>
        </p:nvSpPr>
        <p:spPr>
          <a:xfrm>
            <a:off x="457200" y="1676400"/>
            <a:ext cx="8229600" cy="5029200"/>
          </a:xfrm>
        </p:spPr>
        <p:txBody>
          <a:bodyPr>
            <a:normAutofit/>
          </a:bodyPr>
          <a:lstStyle/>
          <a:p>
            <a:pPr lvl="1">
              <a:buClr>
                <a:schemeClr val="accent2">
                  <a:lumMod val="50000"/>
                </a:schemeClr>
              </a:buClr>
              <a:buFont typeface="Arial" pitchFamily="34" charset="0"/>
              <a:buChar char="•"/>
            </a:pPr>
            <a:r>
              <a:rPr lang="en-US" sz="2200" dirty="0"/>
              <a:t>Create a marketing budget each year so you can have time and resources to participate. </a:t>
            </a:r>
          </a:p>
          <a:p>
            <a:pPr lvl="1">
              <a:buClr>
                <a:schemeClr val="accent2">
                  <a:lumMod val="50000"/>
                </a:schemeClr>
              </a:buClr>
              <a:buFont typeface="Arial" pitchFamily="34" charset="0"/>
              <a:buChar char="•"/>
            </a:pPr>
            <a:r>
              <a:rPr lang="en-US" sz="2200" dirty="0"/>
              <a:t>The more you participate in marketing, the more your royalties will increase (both those that cost money and those that take time).</a:t>
            </a:r>
          </a:p>
          <a:p>
            <a:pPr lvl="1">
              <a:buClr>
                <a:schemeClr val="accent2">
                  <a:lumMod val="50000"/>
                </a:schemeClr>
              </a:buClr>
              <a:buFont typeface="Arial" pitchFamily="34" charset="0"/>
              <a:buChar char="•"/>
            </a:pPr>
            <a:r>
              <a:rPr lang="en-US" sz="2200" dirty="0"/>
              <a:t>Watch for marketing and/or advertising opportunities through BQB/WriteLife.</a:t>
            </a:r>
          </a:p>
          <a:p>
            <a:pPr lvl="1">
              <a:buClr>
                <a:schemeClr val="accent2">
                  <a:lumMod val="50000"/>
                </a:schemeClr>
              </a:buClr>
              <a:buFont typeface="Arial" pitchFamily="34" charset="0"/>
              <a:buChar char="•"/>
            </a:pPr>
            <a:r>
              <a:rPr lang="en-US" sz="2200" dirty="0"/>
              <a:t> Read the author newsletter each month because Julie communicates marketing opportunities in it.</a:t>
            </a:r>
          </a:p>
          <a:p>
            <a:pPr lvl="1">
              <a:buClr>
                <a:schemeClr val="accent2">
                  <a:lumMod val="50000"/>
                </a:schemeClr>
              </a:buClr>
              <a:buFont typeface="Arial" pitchFamily="34" charset="0"/>
              <a:buChar char="•"/>
            </a:pPr>
            <a:r>
              <a:rPr lang="en-US" sz="2200" dirty="0"/>
              <a:t>Pay attention to group emails that come from Terri because that is the medium that she uses for communicating opportunities.  </a:t>
            </a:r>
          </a:p>
          <a:p>
            <a:pPr marL="667512" lvl="2" indent="0">
              <a:buClr>
                <a:schemeClr val="accent2">
                  <a:lumMod val="50000"/>
                </a:schemeClr>
              </a:buClr>
              <a:buNone/>
            </a:pPr>
            <a:endParaRPr lang="en-US" dirty="0"/>
          </a:p>
          <a:p>
            <a:pPr lvl="1">
              <a:buClr>
                <a:schemeClr val="accent2">
                  <a:lumMod val="50000"/>
                </a:schemeClr>
              </a:buClr>
              <a:buFont typeface="Arial" pitchFamily="34" charset="0"/>
              <a:buChar char="•"/>
            </a:pPr>
            <a:endParaRPr lang="en-US" dirty="0"/>
          </a:p>
          <a:p>
            <a:endParaRPr lang="en-US" dirty="0"/>
          </a:p>
        </p:txBody>
      </p:sp>
    </p:spTree>
    <p:extLst>
      <p:ext uri="{BB962C8B-B14F-4D97-AF65-F5344CB8AC3E}">
        <p14:creationId xmlns:p14="http://schemas.microsoft.com/office/powerpoint/2010/main" val="7998417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b="1" dirty="0"/>
              <a:t>Book Shows</a:t>
            </a:r>
          </a:p>
        </p:txBody>
      </p:sp>
      <p:sp>
        <p:nvSpPr>
          <p:cNvPr id="3" name="Content Placeholder 2"/>
          <p:cNvSpPr>
            <a:spLocks noGrp="1"/>
          </p:cNvSpPr>
          <p:nvPr>
            <p:ph idx="1"/>
          </p:nvPr>
        </p:nvSpPr>
        <p:spPr>
          <a:xfrm>
            <a:off x="457200" y="1676400"/>
            <a:ext cx="8229600" cy="5029200"/>
          </a:xfrm>
        </p:spPr>
        <p:txBody>
          <a:bodyPr>
            <a:normAutofit/>
          </a:bodyPr>
          <a:lstStyle/>
          <a:p>
            <a:pPr lvl="1">
              <a:buClr>
                <a:schemeClr val="accent2">
                  <a:lumMod val="50000"/>
                </a:schemeClr>
              </a:buClr>
              <a:buFont typeface="Arial" pitchFamily="34" charset="0"/>
              <a:buChar char="•"/>
            </a:pPr>
            <a:r>
              <a:rPr lang="en-US" sz="2000" dirty="0"/>
              <a:t>Each year, BQB/WriteLife either attends book shows (in person or virtual)  or works with IPG or other entities to display our books and/or secure spots for our authors at them. </a:t>
            </a:r>
          </a:p>
          <a:p>
            <a:pPr lvl="1">
              <a:buClr>
                <a:schemeClr val="accent2">
                  <a:lumMod val="50000"/>
                </a:schemeClr>
              </a:buClr>
              <a:buFont typeface="Arial" pitchFamily="34" charset="0"/>
              <a:buChar char="•"/>
            </a:pPr>
            <a:r>
              <a:rPr lang="en-US" sz="2000" dirty="0"/>
              <a:t>Covid has changed the book show industry so there are no “set” shows each year. We assess each one as we are given the opportunity to exhibit.</a:t>
            </a:r>
          </a:p>
          <a:p>
            <a:pPr lvl="1">
              <a:buClr>
                <a:schemeClr val="accent2">
                  <a:lumMod val="50000"/>
                </a:schemeClr>
              </a:buClr>
              <a:buFont typeface="Arial" pitchFamily="34" charset="0"/>
              <a:buChar char="•"/>
            </a:pPr>
            <a:r>
              <a:rPr lang="en-US" sz="2000" dirty="0"/>
              <a:t>This year we are exhibiting in person at MPIBA (Mountain and Plains Independent Bookseller Association) Fall Conference – in Denver in October.</a:t>
            </a:r>
          </a:p>
          <a:p>
            <a:pPr lvl="1">
              <a:buClr>
                <a:schemeClr val="accent2">
                  <a:lumMod val="50000"/>
                </a:schemeClr>
              </a:buClr>
              <a:buFont typeface="Arial" pitchFamily="34" charset="0"/>
              <a:buChar char="•"/>
            </a:pPr>
            <a:r>
              <a:rPr lang="en-US" sz="2000" dirty="0"/>
              <a:t>We also did virtual exhibits at the American Library Association virtual shows in January and June. </a:t>
            </a:r>
            <a:endParaRPr lang="en-US" sz="1500" dirty="0"/>
          </a:p>
          <a:p>
            <a:pPr marL="393192" lvl="1" indent="0">
              <a:buClr>
                <a:schemeClr val="accent2">
                  <a:lumMod val="50000"/>
                </a:schemeClr>
              </a:buClr>
              <a:buNone/>
            </a:pPr>
            <a:r>
              <a:rPr lang="en-US" sz="1800" dirty="0"/>
              <a:t> </a:t>
            </a:r>
          </a:p>
          <a:p>
            <a:pPr marL="667512" lvl="2" indent="0">
              <a:buClr>
                <a:schemeClr val="accent2">
                  <a:lumMod val="50000"/>
                </a:schemeClr>
              </a:buClr>
              <a:buNone/>
            </a:pPr>
            <a:endParaRPr lang="en-US" dirty="0"/>
          </a:p>
          <a:p>
            <a:pPr lvl="1">
              <a:buClr>
                <a:schemeClr val="accent2">
                  <a:lumMod val="50000"/>
                </a:schemeClr>
              </a:buClr>
              <a:buFont typeface="Arial" pitchFamily="34" charset="0"/>
              <a:buChar char="•"/>
            </a:pPr>
            <a:endParaRPr lang="en-US" dirty="0"/>
          </a:p>
          <a:p>
            <a:endParaRPr lang="en-US" dirty="0"/>
          </a:p>
        </p:txBody>
      </p:sp>
    </p:spTree>
    <p:extLst>
      <p:ext uri="{BB962C8B-B14F-4D97-AF65-F5344CB8AC3E}">
        <p14:creationId xmlns:p14="http://schemas.microsoft.com/office/powerpoint/2010/main" val="3874894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09600"/>
          </a:xfrm>
        </p:spPr>
        <p:txBody>
          <a:bodyPr>
            <a:normAutofit fontScale="90000"/>
          </a:bodyPr>
          <a:lstStyle/>
          <a:p>
            <a:r>
              <a:rPr lang="en-US" b="1" dirty="0">
                <a:solidFill>
                  <a:schemeClr val="tx1"/>
                </a:solidFill>
              </a:rPr>
              <a:t>Book Shows – What You Can Do</a:t>
            </a:r>
          </a:p>
        </p:txBody>
      </p:sp>
      <p:sp>
        <p:nvSpPr>
          <p:cNvPr id="3" name="Content Placeholder 2"/>
          <p:cNvSpPr>
            <a:spLocks noGrp="1"/>
          </p:cNvSpPr>
          <p:nvPr>
            <p:ph idx="1"/>
          </p:nvPr>
        </p:nvSpPr>
        <p:spPr>
          <a:xfrm>
            <a:off x="457200" y="1676400"/>
            <a:ext cx="8229600" cy="5029200"/>
          </a:xfrm>
        </p:spPr>
        <p:txBody>
          <a:bodyPr>
            <a:normAutofit fontScale="32500" lnSpcReduction="20000"/>
          </a:bodyPr>
          <a:lstStyle/>
          <a:p>
            <a:pPr lvl="1">
              <a:buClr>
                <a:schemeClr val="accent2">
                  <a:lumMod val="50000"/>
                </a:schemeClr>
              </a:buClr>
              <a:buFont typeface="Arial" pitchFamily="34" charset="0"/>
              <a:buChar char="•"/>
            </a:pPr>
            <a:endParaRPr lang="en-US" sz="5000" dirty="0"/>
          </a:p>
          <a:p>
            <a:pPr lvl="1">
              <a:buClr>
                <a:schemeClr val="accent2">
                  <a:lumMod val="50000"/>
                </a:schemeClr>
              </a:buClr>
              <a:buFont typeface="Arial" pitchFamily="34" charset="0"/>
              <a:buChar char="•"/>
            </a:pPr>
            <a:r>
              <a:rPr lang="en-US" sz="5000" dirty="0"/>
              <a:t>Be open to the expense and time of attending or having your book represented if approached by Terri or Julie</a:t>
            </a:r>
          </a:p>
          <a:p>
            <a:pPr lvl="1">
              <a:buClr>
                <a:schemeClr val="accent2">
                  <a:lumMod val="50000"/>
                </a:schemeClr>
              </a:buClr>
              <a:buFont typeface="Arial" pitchFamily="34" charset="0"/>
              <a:buChar char="•"/>
            </a:pPr>
            <a:r>
              <a:rPr lang="en-US" sz="5000" dirty="0"/>
              <a:t>Check out local book shows (both in-person and virtual) in your area or state</a:t>
            </a:r>
          </a:p>
          <a:p>
            <a:pPr lvl="2">
              <a:buClr>
                <a:schemeClr val="accent2">
                  <a:lumMod val="50000"/>
                </a:schemeClr>
              </a:buClr>
              <a:buFont typeface="Wingdings" panose="05000000000000000000" pitchFamily="2" charset="2"/>
              <a:buChar char="§"/>
            </a:pPr>
            <a:r>
              <a:rPr lang="en-US" sz="5000" dirty="0"/>
              <a:t>For speaking opportunities</a:t>
            </a:r>
          </a:p>
          <a:p>
            <a:pPr lvl="2">
              <a:buClr>
                <a:schemeClr val="accent2">
                  <a:lumMod val="50000"/>
                </a:schemeClr>
              </a:buClr>
              <a:buFont typeface="Wingdings" panose="05000000000000000000" pitchFamily="2" charset="2"/>
              <a:buChar char="§"/>
            </a:pPr>
            <a:r>
              <a:rPr lang="en-US" sz="5000" dirty="0"/>
              <a:t>For exhibit opportunities for you and your book or join with other authors to exhibit at some of the bigger, more expensive ones. </a:t>
            </a:r>
          </a:p>
          <a:p>
            <a:pPr lvl="1">
              <a:buClr>
                <a:schemeClr val="accent2">
                  <a:lumMod val="50000"/>
                </a:schemeClr>
              </a:buClr>
              <a:buFont typeface="Arial" pitchFamily="34" charset="0"/>
              <a:buChar char="•"/>
            </a:pPr>
            <a:r>
              <a:rPr lang="en-US" sz="5000" dirty="0"/>
              <a:t>Become familiar with the Independent Bookseller Association for your region and stay on top of events they feature and how you could participate. The associations are:</a:t>
            </a:r>
          </a:p>
          <a:p>
            <a:pPr lvl="2">
              <a:buClr>
                <a:schemeClr val="accent2">
                  <a:lumMod val="50000"/>
                </a:schemeClr>
              </a:buClr>
              <a:buFont typeface="Arial" pitchFamily="34" charset="0"/>
              <a:buChar char="•"/>
            </a:pPr>
            <a:r>
              <a:rPr lang="en-US" sz="5000" dirty="0"/>
              <a:t>PNBA (Pacific Northwest Booksellers Association) </a:t>
            </a:r>
            <a:r>
              <a:rPr lang="en-US" sz="5000" dirty="0">
                <a:hlinkClick r:id="rId2">
                  <a:extLst>
                    <a:ext uri="{A12FA001-AC4F-418D-AE19-62706E023703}">
                      <ahyp:hlinkClr xmlns:ahyp="http://schemas.microsoft.com/office/drawing/2018/hyperlinkcolor" val="tx"/>
                    </a:ext>
                  </a:extLst>
                </a:hlinkClick>
              </a:rPr>
              <a:t>http://www.pnba.org</a:t>
            </a:r>
            <a:endParaRPr lang="en-US" sz="5000" dirty="0"/>
          </a:p>
          <a:p>
            <a:pPr lvl="2">
              <a:buClr>
                <a:schemeClr val="accent2">
                  <a:lumMod val="50000"/>
                </a:schemeClr>
              </a:buClr>
              <a:buFont typeface="Arial" pitchFamily="34" charset="0"/>
              <a:buChar char="•"/>
            </a:pPr>
            <a:r>
              <a:rPr lang="en-US" sz="5000" dirty="0"/>
              <a:t>SCIBA (Southern California Indie Booksellers Association) </a:t>
            </a:r>
            <a:r>
              <a:rPr lang="en-US" sz="5000" dirty="0">
                <a:hlinkClick r:id="rId3">
                  <a:extLst>
                    <a:ext uri="{A12FA001-AC4F-418D-AE19-62706E023703}">
                      <ahyp:hlinkClr xmlns:ahyp="http://schemas.microsoft.com/office/drawing/2018/hyperlinkcolor" val="tx"/>
                    </a:ext>
                  </a:extLst>
                </a:hlinkClick>
              </a:rPr>
              <a:t>http://www.scibabooks.org</a:t>
            </a:r>
            <a:endParaRPr lang="en-US" sz="5000" dirty="0"/>
          </a:p>
          <a:p>
            <a:pPr lvl="2">
              <a:buClr>
                <a:schemeClr val="accent2">
                  <a:lumMod val="50000"/>
                </a:schemeClr>
              </a:buClr>
              <a:buFont typeface="Arial" pitchFamily="34" charset="0"/>
              <a:buChar char="•"/>
            </a:pPr>
            <a:r>
              <a:rPr lang="en-US" sz="5000" dirty="0"/>
              <a:t>GLIBA (Great Lakes Independent Bookseller </a:t>
            </a:r>
            <a:r>
              <a:rPr lang="en-US" sz="5000" dirty="0" err="1"/>
              <a:t>Associaton</a:t>
            </a:r>
            <a:r>
              <a:rPr lang="en-US" sz="5000" dirty="0"/>
              <a:t>) </a:t>
            </a:r>
            <a:r>
              <a:rPr lang="en-US" sz="5000" dirty="0">
                <a:hlinkClick r:id="rId4">
                  <a:extLst>
                    <a:ext uri="{A12FA001-AC4F-418D-AE19-62706E023703}">
                      <ahyp:hlinkClr xmlns:ahyp="http://schemas.microsoft.com/office/drawing/2018/hyperlinkcolor" val="tx"/>
                    </a:ext>
                  </a:extLst>
                </a:hlinkClick>
              </a:rPr>
              <a:t>www.gliba.org</a:t>
            </a:r>
            <a:endParaRPr lang="en-US" sz="5000" dirty="0"/>
          </a:p>
          <a:p>
            <a:pPr lvl="2">
              <a:buClr>
                <a:schemeClr val="accent2">
                  <a:lumMod val="50000"/>
                </a:schemeClr>
              </a:buClr>
              <a:buFont typeface="Arial" pitchFamily="34" charset="0"/>
              <a:buChar char="•"/>
            </a:pPr>
            <a:r>
              <a:rPr lang="en-US" sz="5000" dirty="0"/>
              <a:t>MIBA (Midwest Booksellers Association) </a:t>
            </a:r>
            <a:r>
              <a:rPr lang="en-US" sz="5000" dirty="0">
                <a:hlinkClick r:id="rId5">
                  <a:extLst>
                    <a:ext uri="{A12FA001-AC4F-418D-AE19-62706E023703}">
                      <ahyp:hlinkClr xmlns:ahyp="http://schemas.microsoft.com/office/drawing/2018/hyperlinkcolor" val="tx"/>
                    </a:ext>
                  </a:extLst>
                </a:hlinkClick>
              </a:rPr>
              <a:t>http://midwestbooksellers.org</a:t>
            </a:r>
            <a:endParaRPr lang="en-US" sz="5000" dirty="0"/>
          </a:p>
          <a:p>
            <a:pPr lvl="2">
              <a:buClr>
                <a:schemeClr val="accent2">
                  <a:lumMod val="50000"/>
                </a:schemeClr>
              </a:buClr>
              <a:buFont typeface="Arial" pitchFamily="34" charset="0"/>
              <a:buChar char="•"/>
            </a:pPr>
            <a:r>
              <a:rPr lang="en-US" sz="5000" dirty="0"/>
              <a:t>MPIBA (Mountains &amp; Plains Indie Booksellers </a:t>
            </a:r>
            <a:r>
              <a:rPr lang="en-US" sz="5000" dirty="0" err="1"/>
              <a:t>Assoc</a:t>
            </a:r>
            <a:r>
              <a:rPr lang="en-US" sz="5000" dirty="0"/>
              <a:t>) </a:t>
            </a:r>
            <a:r>
              <a:rPr lang="en-US" sz="5000" dirty="0">
                <a:hlinkClick r:id="rId6">
                  <a:extLst>
                    <a:ext uri="{A12FA001-AC4F-418D-AE19-62706E023703}">
                      <ahyp:hlinkClr xmlns:ahyp="http://schemas.microsoft.com/office/drawing/2018/hyperlinkcolor" val="tx"/>
                    </a:ext>
                  </a:extLst>
                </a:hlinkClick>
              </a:rPr>
              <a:t>http://www.mountainsplains.org</a:t>
            </a:r>
            <a:endParaRPr lang="en-US" sz="5000" dirty="0"/>
          </a:p>
          <a:p>
            <a:pPr lvl="2">
              <a:buClr>
                <a:schemeClr val="accent2">
                  <a:lumMod val="50000"/>
                </a:schemeClr>
              </a:buClr>
              <a:buFont typeface="Arial" pitchFamily="34" charset="0"/>
              <a:buChar char="•"/>
            </a:pPr>
            <a:r>
              <a:rPr lang="en-US" sz="5000" dirty="0"/>
              <a:t>NCIBA (Northern California Indie Booksellers Association) </a:t>
            </a:r>
            <a:r>
              <a:rPr lang="en-US" sz="5000" dirty="0">
                <a:hlinkClick r:id="rId7">
                  <a:extLst>
                    <a:ext uri="{A12FA001-AC4F-418D-AE19-62706E023703}">
                      <ahyp:hlinkClr xmlns:ahyp="http://schemas.microsoft.com/office/drawing/2018/hyperlinkcolor" val="tx"/>
                    </a:ext>
                  </a:extLst>
                </a:hlinkClick>
              </a:rPr>
              <a:t>http://www.nciba.com</a:t>
            </a:r>
            <a:endParaRPr lang="en-US" sz="5000" dirty="0"/>
          </a:p>
          <a:p>
            <a:pPr lvl="2">
              <a:buClr>
                <a:schemeClr val="accent2">
                  <a:lumMod val="50000"/>
                </a:schemeClr>
              </a:buClr>
              <a:buFont typeface="Arial" pitchFamily="34" charset="0"/>
              <a:buChar char="•"/>
            </a:pPr>
            <a:endParaRPr lang="en-US" sz="1700" dirty="0"/>
          </a:p>
          <a:p>
            <a:pPr lvl="2">
              <a:buClr>
                <a:schemeClr val="accent2">
                  <a:lumMod val="50000"/>
                </a:schemeClr>
              </a:buClr>
              <a:buFont typeface="Arial" pitchFamily="34" charset="0"/>
              <a:buChar char="•"/>
            </a:pPr>
            <a:endParaRPr lang="en-US" sz="1700" dirty="0"/>
          </a:p>
          <a:p>
            <a:pPr marL="667512" lvl="2" indent="0">
              <a:buClr>
                <a:schemeClr val="accent2">
                  <a:lumMod val="50000"/>
                </a:schemeClr>
              </a:buClr>
              <a:buNone/>
            </a:pPr>
            <a:endParaRPr lang="en-US" sz="1500" dirty="0"/>
          </a:p>
          <a:p>
            <a:pPr marL="393192" lvl="1" indent="0">
              <a:buClr>
                <a:schemeClr val="accent2">
                  <a:lumMod val="50000"/>
                </a:schemeClr>
              </a:buClr>
              <a:buNone/>
            </a:pPr>
            <a:r>
              <a:rPr lang="en-US" sz="1800" dirty="0"/>
              <a:t> </a:t>
            </a:r>
          </a:p>
          <a:p>
            <a:pPr marL="667512" lvl="2" indent="0">
              <a:buClr>
                <a:schemeClr val="accent2">
                  <a:lumMod val="50000"/>
                </a:schemeClr>
              </a:buClr>
              <a:buNone/>
            </a:pPr>
            <a:endParaRPr lang="en-US" dirty="0"/>
          </a:p>
          <a:p>
            <a:pPr lvl="1">
              <a:buClr>
                <a:schemeClr val="accent2">
                  <a:lumMod val="50000"/>
                </a:schemeClr>
              </a:buClr>
              <a:buFont typeface="Arial" pitchFamily="34" charset="0"/>
              <a:buChar char="•"/>
            </a:pPr>
            <a:endParaRPr lang="en-US" dirty="0"/>
          </a:p>
          <a:p>
            <a:endParaRPr lang="en-US" dirty="0"/>
          </a:p>
        </p:txBody>
      </p:sp>
    </p:spTree>
    <p:extLst>
      <p:ext uri="{BB962C8B-B14F-4D97-AF65-F5344CB8AC3E}">
        <p14:creationId xmlns:p14="http://schemas.microsoft.com/office/powerpoint/2010/main" val="17619481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F6F3-FCCC-4DBB-8D0D-EA6461F604C1}"/>
              </a:ext>
            </a:extLst>
          </p:cNvPr>
          <p:cNvSpPr>
            <a:spLocks noGrp="1"/>
          </p:cNvSpPr>
          <p:nvPr>
            <p:ph type="title"/>
          </p:nvPr>
        </p:nvSpPr>
        <p:spPr/>
        <p:txBody>
          <a:bodyPr/>
          <a:lstStyle/>
          <a:p>
            <a:r>
              <a:rPr lang="en-US" dirty="0"/>
              <a:t>Foreign Rights	</a:t>
            </a:r>
          </a:p>
        </p:txBody>
      </p:sp>
      <p:sp>
        <p:nvSpPr>
          <p:cNvPr id="3" name="Content Placeholder 2">
            <a:extLst>
              <a:ext uri="{FF2B5EF4-FFF2-40B4-BE49-F238E27FC236}">
                <a16:creationId xmlns:a16="http://schemas.microsoft.com/office/drawing/2014/main" id="{AED75BC9-D545-448F-8B5F-862491E26424}"/>
              </a:ext>
            </a:extLst>
          </p:cNvPr>
          <p:cNvSpPr>
            <a:spLocks noGrp="1"/>
          </p:cNvSpPr>
          <p:nvPr>
            <p:ph idx="1"/>
          </p:nvPr>
        </p:nvSpPr>
        <p:spPr/>
        <p:txBody>
          <a:bodyPr>
            <a:normAutofit/>
          </a:bodyPr>
          <a:lstStyle/>
          <a:p>
            <a:pPr>
              <a:buClrTx/>
            </a:pPr>
            <a:r>
              <a:rPr lang="en-US" sz="2000" dirty="0"/>
              <a:t>While Covid put a monkey wrench into the Book Shows in foreign countries these last two years, BQB/WriteLife has a foreign rights representative who is continuously looking for opportunities to sell rights of translation to foreign publishers. </a:t>
            </a:r>
          </a:p>
          <a:p>
            <a:pPr>
              <a:buClrTx/>
            </a:pPr>
            <a:r>
              <a:rPr lang="en-US" sz="2000" dirty="0"/>
              <a:t>Right now, foreign publishers are not offering rights as much as they used to because publishers all around the world have been negatively impacted by Covid.</a:t>
            </a:r>
          </a:p>
          <a:p>
            <a:pPr>
              <a:buClrTx/>
            </a:pPr>
            <a:r>
              <a:rPr lang="en-US" sz="2000" dirty="0"/>
              <a:t>Non-fiction books, as a rule, have more interest to foreign publishers than fiction, unless you are a very big selling author.</a:t>
            </a:r>
          </a:p>
          <a:p>
            <a:pPr>
              <a:buClrTx/>
            </a:pPr>
            <a:r>
              <a:rPr lang="en-US" sz="2000" dirty="0"/>
              <a:t>You don’t have to do a thing except make sure that right is a part of your contract with us. (And it will be unless you’ve asked for it to be removed.)</a:t>
            </a:r>
          </a:p>
          <a:p>
            <a:pPr>
              <a:buClrTx/>
            </a:pPr>
            <a:r>
              <a:rPr lang="en-US" sz="2000" dirty="0"/>
              <a:t>We do the rest. </a:t>
            </a:r>
          </a:p>
        </p:txBody>
      </p:sp>
    </p:spTree>
    <p:extLst>
      <p:ext uri="{BB962C8B-B14F-4D97-AF65-F5344CB8AC3E}">
        <p14:creationId xmlns:p14="http://schemas.microsoft.com/office/powerpoint/2010/main" val="1892891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00"/>
            <a:ext cx="91440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b="1" dirty="0"/>
              <a:t>Thanks for joining us!</a:t>
            </a:r>
          </a:p>
        </p:txBody>
      </p:sp>
      <p:sp>
        <p:nvSpPr>
          <p:cNvPr id="3" name="Content Placeholder 2"/>
          <p:cNvSpPr>
            <a:spLocks noGrp="1"/>
          </p:cNvSpPr>
          <p:nvPr>
            <p:ph idx="1"/>
          </p:nvPr>
        </p:nvSpPr>
        <p:spPr>
          <a:xfrm>
            <a:off x="914400" y="2011680"/>
            <a:ext cx="7467600" cy="4693920"/>
          </a:xfrm>
        </p:spPr>
        <p:txBody>
          <a:bodyPr>
            <a:normAutofit lnSpcReduction="10000"/>
          </a:bodyPr>
          <a:lstStyle/>
          <a:p>
            <a:pPr marL="0" indent="0" algn="ctr">
              <a:buNone/>
            </a:pPr>
            <a:r>
              <a:rPr lang="en-US" dirty="0"/>
              <a:t>Have a great weekend!</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Bqbpublishing.com</a:t>
            </a:r>
          </a:p>
          <a:p>
            <a:pPr marL="0" indent="0" algn="ctr">
              <a:buNone/>
            </a:pPr>
            <a:r>
              <a:rPr lang="en-US" dirty="0"/>
              <a:t>Writelife.com</a:t>
            </a:r>
          </a:p>
        </p:txBody>
      </p:sp>
      <p:pic>
        <p:nvPicPr>
          <p:cNvPr id="4" name="Picture 3"/>
          <p:cNvPicPr>
            <a:picLocks noChangeAspect="1"/>
          </p:cNvPicPr>
          <p:nvPr/>
        </p:nvPicPr>
        <p:blipFill>
          <a:blip r:embed="rId2" cstate="print"/>
          <a:stretch>
            <a:fillRect/>
          </a:stretch>
        </p:blipFill>
        <p:spPr>
          <a:xfrm>
            <a:off x="2514600" y="3009261"/>
            <a:ext cx="4191000" cy="2357437"/>
          </a:xfrm>
          <a:prstGeom prst="rect">
            <a:avLst/>
          </a:prstGeom>
        </p:spPr>
      </p:pic>
    </p:spTree>
    <p:extLst>
      <p:ext uri="{BB962C8B-B14F-4D97-AF65-F5344CB8AC3E}">
        <p14:creationId xmlns:p14="http://schemas.microsoft.com/office/powerpoint/2010/main" val="158206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9794-B92E-493A-B438-C2C06BA56A5A}"/>
              </a:ext>
            </a:extLst>
          </p:cNvPr>
          <p:cNvSpPr>
            <a:spLocks noGrp="1"/>
          </p:cNvSpPr>
          <p:nvPr>
            <p:ph type="title"/>
          </p:nvPr>
        </p:nvSpPr>
        <p:spPr/>
        <p:txBody>
          <a:bodyPr/>
          <a:lstStyle/>
          <a:p>
            <a:r>
              <a:rPr lang="en-US" dirty="0"/>
              <a:t>Edelweiss	</a:t>
            </a:r>
          </a:p>
        </p:txBody>
      </p:sp>
      <p:sp>
        <p:nvSpPr>
          <p:cNvPr id="3" name="Content Placeholder 2">
            <a:extLst>
              <a:ext uri="{FF2B5EF4-FFF2-40B4-BE49-F238E27FC236}">
                <a16:creationId xmlns:a16="http://schemas.microsoft.com/office/drawing/2014/main" id="{79FF9A91-79B4-4B4D-86BD-454FBC7E0079}"/>
              </a:ext>
            </a:extLst>
          </p:cNvPr>
          <p:cNvSpPr>
            <a:spLocks noGrp="1"/>
          </p:cNvSpPr>
          <p:nvPr>
            <p:ph idx="1"/>
          </p:nvPr>
        </p:nvSpPr>
        <p:spPr/>
        <p:txBody>
          <a:bodyPr>
            <a:normAutofit/>
          </a:bodyPr>
          <a:lstStyle/>
          <a:p>
            <a:pPr>
              <a:buClrTx/>
              <a:buFont typeface="Arial" panose="020B0604020202020204" pitchFamily="34" charset="0"/>
              <a:buChar char="•"/>
            </a:pPr>
            <a:r>
              <a:rPr lang="en-US" sz="1600" dirty="0"/>
              <a:t>Edelweiss (Above the </a:t>
            </a:r>
            <a:r>
              <a:rPr lang="en-US" sz="1600" dirty="0" err="1"/>
              <a:t>Treeline</a:t>
            </a:r>
            <a:r>
              <a:rPr lang="en-US" sz="1600" dirty="0"/>
              <a:t>) is a program that book buyers, bookstores, libraries, etc. use to research and order books. </a:t>
            </a:r>
          </a:p>
          <a:p>
            <a:pPr>
              <a:buClrTx/>
              <a:buFont typeface="Arial" panose="020B0604020202020204" pitchFamily="34" charset="0"/>
              <a:buChar char="•"/>
            </a:pPr>
            <a:r>
              <a:rPr lang="en-US" sz="1600" dirty="0"/>
              <a:t>IPG automatically adds every book we publish to Edelweiss</a:t>
            </a:r>
          </a:p>
          <a:p>
            <a:pPr>
              <a:buClrTx/>
              <a:buFont typeface="Arial" panose="020B0604020202020204" pitchFamily="34" charset="0"/>
              <a:buChar char="•"/>
            </a:pPr>
            <a:r>
              <a:rPr lang="en-US" sz="1600" dirty="0"/>
              <a:t>This is the information that IPG automatically puts in Edelweiss if they have it:</a:t>
            </a:r>
          </a:p>
          <a:p>
            <a:pPr lvl="1">
              <a:buClrTx/>
              <a:buFont typeface="Courier New" panose="02070309020205020404" pitchFamily="49" charset="0"/>
              <a:buChar char="o"/>
            </a:pPr>
            <a:r>
              <a:rPr lang="en-US" sz="1600" dirty="0"/>
              <a:t>Metadata</a:t>
            </a:r>
          </a:p>
          <a:p>
            <a:pPr lvl="1">
              <a:buClrTx/>
              <a:buFont typeface="Courier New" panose="02070309020205020404" pitchFamily="49" charset="0"/>
              <a:buChar char="o"/>
            </a:pPr>
            <a:r>
              <a:rPr lang="en-US" sz="1600" dirty="0"/>
              <a:t>Cover</a:t>
            </a:r>
          </a:p>
          <a:p>
            <a:pPr lvl="1">
              <a:buClrTx/>
              <a:buFont typeface="Courier New" panose="02070309020205020404" pitchFamily="49" charset="0"/>
              <a:buChar char="o"/>
            </a:pPr>
            <a:r>
              <a:rPr lang="en-US" sz="1600" dirty="0"/>
              <a:t>Author Photo</a:t>
            </a:r>
          </a:p>
          <a:p>
            <a:pPr lvl="1">
              <a:buClrTx/>
              <a:buFont typeface="Courier New" panose="02070309020205020404" pitchFamily="49" charset="0"/>
              <a:buChar char="o"/>
            </a:pPr>
            <a:r>
              <a:rPr lang="en-US" sz="1600" dirty="0"/>
              <a:t>Book Trailer</a:t>
            </a:r>
          </a:p>
          <a:p>
            <a:pPr lvl="1">
              <a:buClrTx/>
              <a:buFont typeface="Courier New" panose="02070309020205020404" pitchFamily="49" charset="0"/>
              <a:buChar char="o"/>
            </a:pPr>
            <a:r>
              <a:rPr lang="en-US" sz="1600" dirty="0"/>
              <a:t>Marketing and Publicity Plan</a:t>
            </a:r>
          </a:p>
          <a:p>
            <a:pPr lvl="1">
              <a:buClrTx/>
              <a:buFont typeface="Courier New" panose="02070309020205020404" pitchFamily="49" charset="0"/>
              <a:buChar char="o"/>
            </a:pPr>
            <a:r>
              <a:rPr lang="en-US" sz="1600" dirty="0"/>
              <a:t>Reading Guide</a:t>
            </a:r>
          </a:p>
          <a:p>
            <a:pPr marL="393192" lvl="1" indent="0">
              <a:buClrTx/>
              <a:buNone/>
            </a:pPr>
            <a:r>
              <a:rPr lang="en-US" sz="1400" dirty="0"/>
              <a:t> </a:t>
            </a:r>
          </a:p>
        </p:txBody>
      </p:sp>
    </p:spTree>
    <p:extLst>
      <p:ext uri="{BB962C8B-B14F-4D97-AF65-F5344CB8AC3E}">
        <p14:creationId xmlns:p14="http://schemas.microsoft.com/office/powerpoint/2010/main" val="2579816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6766-403F-4098-B46C-012A9AF1CB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7A6E3E-3F2D-43A2-BE05-AAB5EA129E3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B9F05D3-BFDB-4A5A-BE65-FF621BFD67C6}"/>
              </a:ext>
            </a:extLst>
          </p:cNvPr>
          <p:cNvPicPr>
            <a:picLocks noChangeAspect="1"/>
          </p:cNvPicPr>
          <p:nvPr/>
        </p:nvPicPr>
        <p:blipFill>
          <a:blip r:embed="rId2"/>
          <a:stretch>
            <a:fillRect/>
          </a:stretch>
        </p:blipFill>
        <p:spPr>
          <a:xfrm>
            <a:off x="0" y="0"/>
            <a:ext cx="9144000" cy="6019800"/>
          </a:xfrm>
          <a:prstGeom prst="rect">
            <a:avLst/>
          </a:prstGeom>
        </p:spPr>
      </p:pic>
    </p:spTree>
    <p:extLst>
      <p:ext uri="{BB962C8B-B14F-4D97-AF65-F5344CB8AC3E}">
        <p14:creationId xmlns:p14="http://schemas.microsoft.com/office/powerpoint/2010/main" val="25813621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2">
      <a:dk1>
        <a:sysClr val="windowText" lastClr="000000"/>
      </a:dk1>
      <a:lt1>
        <a:sysClr val="window" lastClr="FFFFFF"/>
      </a:lt1>
      <a:dk2>
        <a:srgbClr val="666666"/>
      </a:dk2>
      <a:lt2>
        <a:srgbClr val="D2D2D2"/>
      </a:lt2>
      <a:accent1>
        <a:srgbClr val="FF388C"/>
      </a:accent1>
      <a:accent2>
        <a:srgbClr val="E40059"/>
      </a:accent2>
      <a:accent3>
        <a:srgbClr val="FFFFFF"/>
      </a:accent3>
      <a:accent4>
        <a:srgbClr val="68007F"/>
      </a:accent4>
      <a:accent5>
        <a:srgbClr val="005BD3"/>
      </a:accent5>
      <a:accent6>
        <a:srgbClr val="00349E"/>
      </a:accent6>
      <a:hlink>
        <a:srgbClr val="17BBFD"/>
      </a:hlink>
      <a:folHlink>
        <a:srgbClr val="751D58"/>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19811</TotalTime>
  <Words>5197</Words>
  <Application>Microsoft Office PowerPoint</Application>
  <PresentationFormat>On-screen Show (4:3)</PresentationFormat>
  <Paragraphs>427</Paragraphs>
  <Slides>75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Arial</vt:lpstr>
      <vt:lpstr>Calibri</vt:lpstr>
      <vt:lpstr>Cambria</vt:lpstr>
      <vt:lpstr>Constantia</vt:lpstr>
      <vt:lpstr>Courier New</vt:lpstr>
      <vt:lpstr>Symbol</vt:lpstr>
      <vt:lpstr>Wingdings</vt:lpstr>
      <vt:lpstr>Wingdings 2</vt:lpstr>
      <vt:lpstr>Flow</vt:lpstr>
      <vt:lpstr>What We Do To Market Your Books and How You Can Help</vt:lpstr>
      <vt:lpstr>Print Distribution – What We Do  </vt:lpstr>
      <vt:lpstr>PowerPoint Presentation</vt:lpstr>
      <vt:lpstr>Print Distribution – What We Do  </vt:lpstr>
      <vt:lpstr>Print Distribution – What You Can Do </vt:lpstr>
      <vt:lpstr>Providing Sales Tools to IPG</vt:lpstr>
      <vt:lpstr>Sales Tools We Need From You </vt:lpstr>
      <vt:lpstr>Edelweiss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Edelweiss </vt:lpstr>
      <vt:lpstr>PowerPoint Presentation</vt:lpstr>
      <vt:lpstr>PowerPoint Presentation</vt:lpstr>
      <vt:lpstr>PowerPoint Presentation</vt:lpstr>
      <vt:lpstr>PowerPoint Presentation</vt:lpstr>
      <vt:lpstr>PowerPoint Presentation</vt:lpstr>
      <vt:lpstr>PowerPoint Presentation</vt:lpstr>
      <vt:lpstr>Edelweiss – What You Can Do</vt:lpstr>
      <vt:lpstr>Amazon – What We Do </vt:lpstr>
      <vt:lpstr>PowerPoint Presentation</vt:lpstr>
      <vt:lpstr>PowerPoint Presentation</vt:lpstr>
      <vt:lpstr>PowerPoint Presentation</vt:lpstr>
      <vt:lpstr>PowerPoint Presentation</vt:lpstr>
      <vt:lpstr>Amazon – What You Can Do  </vt:lpstr>
      <vt:lpstr>PowerPoint Presentation</vt:lpstr>
      <vt:lpstr>PowerPoint Presentation</vt:lpstr>
      <vt:lpstr>ARCs (Advance Review Copies) </vt:lpstr>
      <vt:lpstr>PowerPoint Presentation</vt:lpstr>
      <vt:lpstr>ARCs– What You Can Do </vt:lpstr>
      <vt:lpstr>Reviews – What We Do With Them </vt:lpstr>
      <vt:lpstr>Reviews – What You Can Do With Them </vt:lpstr>
      <vt:lpstr>PowerPoint Presentation</vt:lpstr>
      <vt:lpstr>eBook Distribution – What We Do  </vt:lpstr>
      <vt:lpstr>PowerPoint Presentation</vt:lpstr>
      <vt:lpstr>PowerPoint Presentation</vt:lpstr>
      <vt:lpstr>eBook Distribution – What We Do  </vt:lpstr>
      <vt:lpstr> </vt:lpstr>
      <vt:lpstr>eBook Distribution – What You Can Do </vt:lpstr>
      <vt:lpstr>Using BookBub (and similar programs) – They’re all About eBooks</vt:lpstr>
      <vt:lpstr>Using BookBub (and similar programs) – They’re all About eBooks- cont’d</vt:lpstr>
      <vt:lpstr>PowerPoint Presentation</vt:lpstr>
      <vt:lpstr>PowerPoint Presentation</vt:lpstr>
      <vt:lpstr>BookBub – What You Can Do</vt:lpstr>
      <vt:lpstr>NetGalley – What We Do </vt:lpstr>
      <vt:lpstr>PowerPoint Presentation</vt:lpstr>
      <vt:lpstr>PowerPoint Presentation</vt:lpstr>
      <vt:lpstr>NetGalley – What You Can Do </vt:lpstr>
      <vt:lpstr>Audibook Distribution – What We Do  </vt:lpstr>
      <vt:lpstr>Audibook Distribution – What You Can Do  </vt:lpstr>
      <vt:lpstr>Social Media – What We Do  </vt:lpstr>
      <vt:lpstr>PowerPoint Presentation</vt:lpstr>
      <vt:lpstr>PowerPoint Presentation</vt:lpstr>
      <vt:lpstr>Social Media – What We Do  </vt:lpstr>
      <vt:lpstr>PowerPoint Presentation</vt:lpstr>
      <vt:lpstr>PowerPoint Presentation</vt:lpstr>
      <vt:lpstr>Social Media –What You Can Do  </vt:lpstr>
      <vt:lpstr>Social Media –What You Can Do  </vt:lpstr>
      <vt:lpstr>Advertising on Social Media</vt:lpstr>
      <vt:lpstr>Newsletter – What We Do </vt:lpstr>
      <vt:lpstr>Newsletter – What We Do </vt:lpstr>
      <vt:lpstr>Newsletter – What You Can Do</vt:lpstr>
      <vt:lpstr>Examples from our Author Newsletter</vt:lpstr>
      <vt:lpstr>Promotions Through IPG</vt:lpstr>
      <vt:lpstr>Promotions Through IPG – What You Can Do </vt:lpstr>
      <vt:lpstr>Advertising and Marketing in General </vt:lpstr>
      <vt:lpstr>Advertising and Marketing– What You Can Do </vt:lpstr>
      <vt:lpstr>Book Shows</vt:lpstr>
      <vt:lpstr>Book Shows – What You Can Do</vt:lpstr>
      <vt:lpstr>Foreign Rights </vt:lpstr>
      <vt:lpstr>Thanks for joining us!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&amp; Marc</dc:creator>
  <cp:lastModifiedBy>Terri Leidich</cp:lastModifiedBy>
  <cp:revision>709</cp:revision>
  <cp:lastPrinted>2017-12-05T22:23:51Z</cp:lastPrinted>
  <dcterms:created xsi:type="dcterms:W3CDTF">2013-04-11T21:57:35Z</dcterms:created>
  <dcterms:modified xsi:type="dcterms:W3CDTF">2021-09-22T13:09:49Z</dcterms:modified>
</cp:coreProperties>
</file>