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19"/>
  </p:notesMasterIdLst>
  <p:sldIdLst>
    <p:sldId id="256" r:id="rId2"/>
    <p:sldId id="327" r:id="rId3"/>
    <p:sldId id="474" r:id="rId4"/>
    <p:sldId id="406" r:id="rId5"/>
    <p:sldId id="437" r:id="rId6"/>
    <p:sldId id="438" r:id="rId7"/>
    <p:sldId id="439" r:id="rId8"/>
    <p:sldId id="497" r:id="rId9"/>
    <p:sldId id="447" r:id="rId10"/>
    <p:sldId id="454" r:id="rId11"/>
    <p:sldId id="499" r:id="rId12"/>
    <p:sldId id="498" r:id="rId13"/>
    <p:sldId id="500" r:id="rId14"/>
    <p:sldId id="501" r:id="rId15"/>
    <p:sldId id="502" r:id="rId16"/>
    <p:sldId id="503" r:id="rId17"/>
    <p:sldId id="266" r:id="rId18"/>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3748"/>
    <a:srgbClr val="BF3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0" autoAdjust="0"/>
    <p:restoredTop sz="94671" autoAdjust="0"/>
  </p:normalViewPr>
  <p:slideViewPr>
    <p:cSldViewPr>
      <p:cViewPr varScale="1">
        <p:scale>
          <a:sx n="78" d="100"/>
          <a:sy n="78" d="100"/>
        </p:scale>
        <p:origin x="1506"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40" cy="469423"/>
          </a:xfrm>
          <a:prstGeom prst="rect">
            <a:avLst/>
          </a:prstGeom>
        </p:spPr>
        <p:txBody>
          <a:bodyPr vert="horz" lIns="93342" tIns="46671" rIns="93342" bIns="46671" rtlCol="0"/>
          <a:lstStyle>
            <a:lvl1pPr algn="l">
              <a:defRPr sz="1200"/>
            </a:lvl1pPr>
          </a:lstStyle>
          <a:p>
            <a:endParaRPr lang="en-US"/>
          </a:p>
        </p:txBody>
      </p:sp>
      <p:sp>
        <p:nvSpPr>
          <p:cNvPr id="3" name="Date Placeholder 2"/>
          <p:cNvSpPr>
            <a:spLocks noGrp="1"/>
          </p:cNvSpPr>
          <p:nvPr>
            <p:ph type="dt" idx="1"/>
          </p:nvPr>
        </p:nvSpPr>
        <p:spPr>
          <a:xfrm>
            <a:off x="4023093" y="0"/>
            <a:ext cx="3077740" cy="469423"/>
          </a:xfrm>
          <a:prstGeom prst="rect">
            <a:avLst/>
          </a:prstGeom>
        </p:spPr>
        <p:txBody>
          <a:bodyPr vert="horz" lIns="93342" tIns="46671" rIns="93342" bIns="46671" rtlCol="0"/>
          <a:lstStyle>
            <a:lvl1pPr algn="r">
              <a:defRPr sz="1200"/>
            </a:lvl1pPr>
          </a:lstStyle>
          <a:p>
            <a:fld id="{9EF8FD45-2721-4728-B638-90B9C2D7E270}" type="datetimeFigureOut">
              <a:rPr lang="en-US" smtClean="0"/>
              <a:pPr/>
              <a:t>11/20/2021</a:t>
            </a:fld>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3342" tIns="46671" rIns="93342" bIns="46671" rtlCol="0" anchor="ctr"/>
          <a:lstStyle/>
          <a:p>
            <a:endParaRPr lang="en-US"/>
          </a:p>
        </p:txBody>
      </p:sp>
      <p:sp>
        <p:nvSpPr>
          <p:cNvPr id="5" name="Notes Placeholder 4"/>
          <p:cNvSpPr>
            <a:spLocks noGrp="1"/>
          </p:cNvSpPr>
          <p:nvPr>
            <p:ph type="body" sz="quarter" idx="3"/>
          </p:nvPr>
        </p:nvSpPr>
        <p:spPr>
          <a:xfrm>
            <a:off x="710248" y="4459527"/>
            <a:ext cx="5681980" cy="4224813"/>
          </a:xfrm>
          <a:prstGeom prst="rect">
            <a:avLst/>
          </a:prstGeom>
        </p:spPr>
        <p:txBody>
          <a:bodyPr vert="horz" lIns="93342" tIns="46671" rIns="93342" bIns="4667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40" cy="469423"/>
          </a:xfrm>
          <a:prstGeom prst="rect">
            <a:avLst/>
          </a:prstGeom>
        </p:spPr>
        <p:txBody>
          <a:bodyPr vert="horz" lIns="93342" tIns="46671" rIns="93342" bIns="46671" rtlCol="0" anchor="b"/>
          <a:lstStyle>
            <a:lvl1pPr algn="l">
              <a:defRPr sz="1200"/>
            </a:lvl1pPr>
          </a:lstStyle>
          <a:p>
            <a:endParaRPr lang="en-US"/>
          </a:p>
        </p:txBody>
      </p:sp>
      <p:sp>
        <p:nvSpPr>
          <p:cNvPr id="7" name="Slide Number Placeholder 6"/>
          <p:cNvSpPr>
            <a:spLocks noGrp="1"/>
          </p:cNvSpPr>
          <p:nvPr>
            <p:ph type="sldNum" sz="quarter" idx="5"/>
          </p:nvPr>
        </p:nvSpPr>
        <p:spPr>
          <a:xfrm>
            <a:off x="4023093" y="8917422"/>
            <a:ext cx="3077740" cy="469423"/>
          </a:xfrm>
          <a:prstGeom prst="rect">
            <a:avLst/>
          </a:prstGeom>
        </p:spPr>
        <p:txBody>
          <a:bodyPr vert="horz" lIns="93342" tIns="46671" rIns="93342" bIns="46671" rtlCol="0" anchor="b"/>
          <a:lstStyle>
            <a:lvl1pPr algn="r">
              <a:defRPr sz="1200"/>
            </a:lvl1pPr>
          </a:lstStyle>
          <a:p>
            <a:fld id="{3561CE56-D96B-41DA-9E11-BA5D57E9E4C4}" type="slidenum">
              <a:rPr lang="en-US" smtClean="0"/>
              <a:pPr/>
              <a:t>‹#›</a:t>
            </a:fld>
            <a:endParaRPr lang="en-US"/>
          </a:p>
        </p:txBody>
      </p:sp>
    </p:spTree>
    <p:extLst>
      <p:ext uri="{BB962C8B-B14F-4D97-AF65-F5344CB8AC3E}">
        <p14:creationId xmlns:p14="http://schemas.microsoft.com/office/powerpoint/2010/main" val="2995035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3A25C68F-927A-403E-ADDD-C3E0B63AE54B}" type="datetimeFigureOut">
              <a:rPr lang="en-US" smtClean="0"/>
              <a:pPr/>
              <a:t>11/20/2021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6DB169C-BB25-4252-86B9-7D17A8AC941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A25C68F-927A-403E-ADDD-C3E0B63AE54B}" type="datetimeFigureOut">
              <a:rPr lang="en-US" smtClean="0"/>
              <a:pPr/>
              <a:t>11/20/2021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DB169C-BB25-4252-86B9-7D17A8AC94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A25C68F-927A-403E-ADDD-C3E0B63AE54B}" type="datetimeFigureOut">
              <a:rPr lang="en-US" smtClean="0"/>
              <a:pPr/>
              <a:t>11/20/2021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DB169C-BB25-4252-86B9-7D17A8AC94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A25C68F-927A-403E-ADDD-C3E0B63AE54B}" type="datetimeFigureOut">
              <a:rPr lang="en-US" smtClean="0"/>
              <a:pPr/>
              <a:t>11/20/2021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DB169C-BB25-4252-86B9-7D17A8AC941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3A25C68F-927A-403E-ADDD-C3E0B63AE54B}" type="datetimeFigureOut">
              <a:rPr lang="en-US" smtClean="0"/>
              <a:pPr/>
              <a:t>11/20/2021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DB169C-BB25-4252-86B9-7D17A8AC941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A25C68F-927A-403E-ADDD-C3E0B63AE54B}" type="datetimeFigureOut">
              <a:rPr lang="en-US" smtClean="0"/>
              <a:pPr/>
              <a:t>11/20/2021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DB169C-BB25-4252-86B9-7D17A8AC941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3A25C68F-927A-403E-ADDD-C3E0B63AE54B}" type="datetimeFigureOut">
              <a:rPr lang="en-US" smtClean="0"/>
              <a:pPr/>
              <a:t>11/20/2021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DB169C-BB25-4252-86B9-7D17A8AC941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3A25C68F-927A-403E-ADDD-C3E0B63AE54B}" type="datetimeFigureOut">
              <a:rPr lang="en-US" smtClean="0"/>
              <a:pPr/>
              <a:t>11/20/2021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DB169C-BB25-4252-86B9-7D17A8AC941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25C68F-927A-403E-ADDD-C3E0B63AE54B}" type="datetimeFigureOut">
              <a:rPr lang="en-US" smtClean="0"/>
              <a:pPr/>
              <a:t>11/20/2021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DB169C-BB25-4252-86B9-7D17A8AC94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A25C68F-927A-403E-ADDD-C3E0B63AE54B}" type="datetimeFigureOut">
              <a:rPr lang="en-US" smtClean="0"/>
              <a:pPr/>
              <a:t>11/20/2021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DB169C-BB25-4252-86B9-7D17A8AC941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3A25C68F-927A-403E-ADDD-C3E0B63AE54B}" type="datetimeFigureOut">
              <a:rPr lang="en-US" smtClean="0"/>
              <a:pPr/>
              <a:t>11/20/2021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6DB169C-BB25-4252-86B9-7D17A8AC9414}"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A25C68F-927A-403E-ADDD-C3E0B63AE54B}" type="datetimeFigureOut">
              <a:rPr lang="en-US" smtClean="0"/>
              <a:pPr/>
              <a:t>11/20/2021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6DB169C-BB25-4252-86B9-7D17A8AC9414}"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facebook.com/groups/freeaudiobookgiveways/" TargetMode="External"/><Relationship Id="rId2" Type="http://schemas.openxmlformats.org/officeDocument/2006/relationships/hyperlink" Target="https://www.goodreads.com/group/show/596" TargetMode="External"/><Relationship Id="rId1" Type="http://schemas.openxmlformats.org/officeDocument/2006/relationships/slideLayout" Target="../slideLayouts/slideLayout2.xml"/><Relationship Id="rId6" Type="http://schemas.openxmlformats.org/officeDocument/2006/relationships/hyperlink" Target="https://twitter.com/KarenCommins/lists/audiobook-blogs-reviews" TargetMode="External"/><Relationship Id="rId5" Type="http://schemas.openxmlformats.org/officeDocument/2006/relationships/hyperlink" Target="https://www.facebook.com/groups/1014732691885069/" TargetMode="External"/><Relationship Id="rId4" Type="http://schemas.openxmlformats.org/officeDocument/2006/relationships/hyperlink" Target="https://www.facebook.com/groups/EverythingAudiobooksE.A.R.S/?ref=br_tf"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audiobookjukebox.squarespace.com/solid-gold-reviewer-program/" TargetMode="External"/><Relationship Id="rId2" Type="http://schemas.openxmlformats.org/officeDocument/2006/relationships/hyperlink" Target="https://www.audiofilemagazine.com/" TargetMode="External"/><Relationship Id="rId1" Type="http://schemas.openxmlformats.org/officeDocument/2006/relationships/slideLayout" Target="../slideLayouts/slideLayout2.xml"/><Relationship Id="rId5" Type="http://schemas.openxmlformats.org/officeDocument/2006/relationships/hyperlink" Target="http://www.audiogals.net/" TargetMode="External"/><Relationship Id="rId4" Type="http://schemas.openxmlformats.org/officeDocument/2006/relationships/hyperlink" Target="http://www.audiofilemagazine.com/contact/"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www.towerreview.com/" TargetMode="External"/><Relationship Id="rId3" Type="http://schemas.openxmlformats.org/officeDocument/2006/relationships/hyperlink" Target="https://audiobookreviewer.com/" TargetMode="External"/><Relationship Id="rId7" Type="http://schemas.openxmlformats.org/officeDocument/2006/relationships/hyperlink" Target="http://literatehousewife.com/" TargetMode="External"/><Relationship Id="rId2" Type="http://schemas.openxmlformats.org/officeDocument/2006/relationships/hyperlink" Target="https://theaudiobookblog.com/" TargetMode="External"/><Relationship Id="rId1" Type="http://schemas.openxmlformats.org/officeDocument/2006/relationships/slideLayout" Target="../slideLayouts/slideLayout2.xml"/><Relationship Id="rId6" Type="http://schemas.openxmlformats.org/officeDocument/2006/relationships/hyperlink" Target="http://www.karencommins.com/" TargetMode="External"/><Relationship Id="rId5" Type="http://schemas.openxmlformats.org/officeDocument/2006/relationships/hyperlink" Target="http://theaudiobookworm.com/" TargetMode="External"/><Relationship Id="rId4" Type="http://schemas.openxmlformats.org/officeDocument/2006/relationships/hyperlink" Target="https://audiobookstoday.blogspot.com/"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audiopub.org/" TargetMode="External"/><Relationship Id="rId2" Type="http://schemas.openxmlformats.org/officeDocument/2006/relationships/hyperlink" Target="https://www.audiopub.org/members/audies" TargetMode="External"/><Relationship Id="rId1" Type="http://schemas.openxmlformats.org/officeDocument/2006/relationships/slideLayout" Target="../slideLayouts/slideLayout2.xml"/><Relationship Id="rId5" Type="http://schemas.openxmlformats.org/officeDocument/2006/relationships/hyperlink" Target="https://www.audiofilemagazine.com/" TargetMode="External"/><Relationship Id="rId4" Type="http://schemas.openxmlformats.org/officeDocument/2006/relationships/hyperlink" Target="https://www.audiofilemagazine.com/reviews/earphones/"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www.ala.org/aboutala/sitesdirectory" TargetMode="External"/><Relationship Id="rId2" Type="http://schemas.openxmlformats.org/officeDocument/2006/relationships/hyperlink" Target="http://www.ala.org/alsc/awardsgrants/bookmedia/odysseyaward" TargetMode="External"/><Relationship Id="rId1" Type="http://schemas.openxmlformats.org/officeDocument/2006/relationships/slideLayout" Target="../slideLayouts/slideLayout2.xml"/><Relationship Id="rId6" Type="http://schemas.openxmlformats.org/officeDocument/2006/relationships/hyperlink" Target="https://sovas.org/" TargetMode="External"/><Relationship Id="rId5" Type="http://schemas.openxmlformats.org/officeDocument/2006/relationships/hyperlink" Target="https://sovas.org/voice-arts-awards/" TargetMode="External"/><Relationship Id="rId4" Type="http://schemas.openxmlformats.org/officeDocument/2006/relationships/hyperlink" Target="http://www.ala.org/alsc/awardsgrants/bookmedia/odysseyaward/odysseyabout"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blog.acx.com/2019/01/18/now-hear-this-creating-a-soundcloud-link-to-promote-your-audiobook/"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79704" y="5791200"/>
            <a:ext cx="7854696" cy="1752600"/>
          </a:xfrm>
        </p:spPr>
        <p:txBody>
          <a:bodyPr/>
          <a:lstStyle/>
          <a:p>
            <a:pPr algn="ctr"/>
            <a:r>
              <a:rPr lang="en-US" dirty="0">
                <a:solidFill>
                  <a:schemeClr val="accent5">
                    <a:lumMod val="20000"/>
                    <a:lumOff val="80000"/>
                  </a:schemeClr>
                </a:solidFill>
              </a:rPr>
              <a:t>Saturday, November 20, 2021</a:t>
            </a:r>
          </a:p>
          <a:p>
            <a:pPr algn="ctr"/>
            <a:r>
              <a:rPr lang="en-US" dirty="0">
                <a:solidFill>
                  <a:schemeClr val="accent5">
                    <a:lumMod val="20000"/>
                    <a:lumOff val="80000"/>
                  </a:schemeClr>
                </a:solidFill>
              </a:rPr>
              <a:t>Noon -  EDT</a:t>
            </a:r>
          </a:p>
        </p:txBody>
      </p:sp>
      <p:sp>
        <p:nvSpPr>
          <p:cNvPr id="5" name="Rectangle 4"/>
          <p:cNvSpPr/>
          <p:nvPr/>
        </p:nvSpPr>
        <p:spPr>
          <a:xfrm>
            <a:off x="-762000" y="990600"/>
            <a:ext cx="10210800" cy="46482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cstate="print"/>
          <a:stretch>
            <a:fillRect/>
          </a:stretch>
        </p:blipFill>
        <p:spPr>
          <a:xfrm>
            <a:off x="2667000" y="1828800"/>
            <a:ext cx="3471881" cy="1972147"/>
          </a:xfrm>
          <a:prstGeom prst="rect">
            <a:avLst/>
          </a:prstGeom>
        </p:spPr>
      </p:pic>
      <p:sp>
        <p:nvSpPr>
          <p:cNvPr id="2" name="Title 1"/>
          <p:cNvSpPr>
            <a:spLocks noGrp="1"/>
          </p:cNvSpPr>
          <p:nvPr>
            <p:ph type="ctrTitle"/>
          </p:nvPr>
        </p:nvSpPr>
        <p:spPr>
          <a:xfrm>
            <a:off x="758952" y="3733800"/>
            <a:ext cx="7851648" cy="1828800"/>
          </a:xfrm>
        </p:spPr>
        <p:txBody>
          <a:bodyPr>
            <a:noAutofit/>
          </a:bodyPr>
          <a:lstStyle/>
          <a:p>
            <a:pPr algn="ctr"/>
            <a:r>
              <a:rPr lang="en-US" sz="3600" dirty="0">
                <a:solidFill>
                  <a:schemeClr val="bg1">
                    <a:lumMod val="50000"/>
                    <a:lumOff val="50000"/>
                  </a:schemeClr>
                </a:solidFill>
                <a:latin typeface="Cambria" pitchFamily="18" charset="0"/>
              </a:rPr>
              <a:t>Marketing Your Audiobooks</a:t>
            </a:r>
          </a:p>
        </p:txBody>
      </p:sp>
      <p:sp>
        <p:nvSpPr>
          <p:cNvPr id="7" name="Title 1"/>
          <p:cNvSpPr txBox="1">
            <a:spLocks/>
          </p:cNvSpPr>
          <p:nvPr/>
        </p:nvSpPr>
        <p:spPr>
          <a:xfrm>
            <a:off x="454152" y="35858"/>
            <a:ext cx="7851648" cy="1828800"/>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ctr"/>
            <a:r>
              <a:rPr lang="en-US" sz="4800" dirty="0">
                <a:solidFill>
                  <a:srgbClr val="9F3748"/>
                </a:solidFill>
                <a:latin typeface="Cambria" pitchFamily="18" charset="0"/>
              </a:rPr>
              <a:t>Welcome! </a:t>
            </a:r>
          </a:p>
        </p:txBody>
      </p:sp>
    </p:spTree>
    <p:extLst>
      <p:ext uri="{BB962C8B-B14F-4D97-AF65-F5344CB8AC3E}">
        <p14:creationId xmlns:p14="http://schemas.microsoft.com/office/powerpoint/2010/main" val="32485989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EC4DA-43E9-4B4C-93C4-554DCA1F5745}"/>
              </a:ext>
            </a:extLst>
          </p:cNvPr>
          <p:cNvSpPr>
            <a:spLocks noGrp="1"/>
          </p:cNvSpPr>
          <p:nvPr>
            <p:ph type="title"/>
          </p:nvPr>
        </p:nvSpPr>
        <p:spPr/>
        <p:txBody>
          <a:bodyPr>
            <a:normAutofit fontScale="90000"/>
          </a:bodyPr>
          <a:lstStyle/>
          <a:p>
            <a:r>
              <a:rPr lang="en-US" dirty="0"/>
              <a:t>Connect with Audiobook Groups</a:t>
            </a:r>
          </a:p>
        </p:txBody>
      </p:sp>
      <p:sp>
        <p:nvSpPr>
          <p:cNvPr id="3" name="Content Placeholder 2">
            <a:extLst>
              <a:ext uri="{FF2B5EF4-FFF2-40B4-BE49-F238E27FC236}">
                <a16:creationId xmlns:a16="http://schemas.microsoft.com/office/drawing/2014/main" id="{9A36C0B9-93DE-4856-B182-A50E2A69B706}"/>
              </a:ext>
            </a:extLst>
          </p:cNvPr>
          <p:cNvSpPr>
            <a:spLocks noGrp="1"/>
          </p:cNvSpPr>
          <p:nvPr>
            <p:ph idx="1"/>
          </p:nvPr>
        </p:nvSpPr>
        <p:spPr/>
        <p:txBody>
          <a:bodyPr>
            <a:normAutofit lnSpcReduction="10000"/>
          </a:bodyPr>
          <a:lstStyle/>
          <a:p>
            <a:pPr marL="640080" marR="0" indent="0">
              <a:spcBef>
                <a:spcPts val="0"/>
              </a:spcBef>
              <a:spcAft>
                <a:spcPts val="0"/>
              </a:spcAft>
              <a:buNone/>
            </a:pPr>
            <a:r>
              <a:rPr lang="en-US" sz="2400" dirty="0">
                <a:latin typeface="Georgia" panose="02040502050405020303" pitchFamily="18" charset="0"/>
                <a:ea typeface="Calibri" panose="020F0502020204030204" pitchFamily="34" charset="0"/>
              </a:rPr>
              <a:t>No matter what you’re marketing, connecting with a group of like-minded people can make the process easier. Here are some audiobook groups to get started exploring:</a:t>
            </a:r>
          </a:p>
          <a:p>
            <a:pPr marL="640080" marR="0" indent="0">
              <a:spcBef>
                <a:spcPts val="0"/>
              </a:spcBef>
              <a:spcAft>
                <a:spcPts val="0"/>
              </a:spcAft>
              <a:buNone/>
            </a:pPr>
            <a:endParaRPr lang="en-US" sz="2400" dirty="0">
              <a:solidFill>
                <a:srgbClr val="00B050"/>
              </a:solidFill>
              <a:effectLst/>
              <a:latin typeface="Georgia" panose="02040502050405020303" pitchFamily="18" charset="0"/>
              <a:ea typeface="Calibri" panose="020F0502020204030204" pitchFamily="34" charset="0"/>
            </a:endParaRPr>
          </a:p>
          <a:p>
            <a:pPr marL="742950" marR="0" lvl="1" indent="-285750">
              <a:spcBef>
                <a:spcPts val="0"/>
              </a:spcBef>
              <a:spcAft>
                <a:spcPts val="0"/>
              </a:spcAft>
              <a:buFont typeface="+mj-lt"/>
              <a:buAutoNum type="arabicPeriod"/>
              <a:tabLst>
                <a:tab pos="914400" algn="l"/>
              </a:tabLst>
            </a:pPr>
            <a:r>
              <a:rPr lang="en-US" u="sng" dirty="0">
                <a:solidFill>
                  <a:srgbClr val="00B050"/>
                </a:solidFill>
                <a:effectLst/>
                <a:latin typeface="Georgia" panose="02040502050405020303" pitchFamily="18" charset="0"/>
                <a:ea typeface="Times New Roman" panose="02020603050405020304" pitchFamily="18" charset="0"/>
                <a:hlinkClick r:id="rId2"/>
              </a:rPr>
              <a:t>Audiobooks Goodreads Group</a:t>
            </a:r>
            <a:endParaRPr lang="en-US" dirty="0">
              <a:solidFill>
                <a:srgbClr val="00B050"/>
              </a:solidFill>
              <a:effectLst/>
              <a:latin typeface="Calibri" panose="020F0502020204030204" pitchFamily="34" charset="0"/>
              <a:ea typeface="Calibri" panose="020F0502020204030204" pitchFamily="34" charset="0"/>
            </a:endParaRPr>
          </a:p>
          <a:p>
            <a:pPr marL="742950" marR="0" lvl="1" indent="-285750">
              <a:spcBef>
                <a:spcPts val="0"/>
              </a:spcBef>
              <a:spcAft>
                <a:spcPts val="0"/>
              </a:spcAft>
              <a:buFont typeface="+mj-lt"/>
              <a:buAutoNum type="arabicPeriod"/>
              <a:tabLst>
                <a:tab pos="914400" algn="l"/>
              </a:tabLst>
            </a:pPr>
            <a:r>
              <a:rPr lang="en-US" u="sng" dirty="0">
                <a:solidFill>
                  <a:srgbClr val="00B050"/>
                </a:solidFill>
                <a:effectLst/>
                <a:latin typeface="Georgia" panose="02040502050405020303" pitchFamily="18" charset="0"/>
                <a:ea typeface="Times New Roman" panose="02020603050405020304" pitchFamily="18" charset="0"/>
                <a:hlinkClick r:id="rId3"/>
              </a:rPr>
              <a:t>FREE Audiobook Giveaways! Facebook Group</a:t>
            </a:r>
            <a:endParaRPr lang="en-US" dirty="0">
              <a:solidFill>
                <a:srgbClr val="00B050"/>
              </a:solidFill>
              <a:effectLst/>
              <a:latin typeface="Calibri" panose="020F0502020204030204" pitchFamily="34" charset="0"/>
              <a:ea typeface="Calibri" panose="020F0502020204030204" pitchFamily="34" charset="0"/>
            </a:endParaRPr>
          </a:p>
          <a:p>
            <a:pPr marL="742950" marR="0" lvl="1" indent="-285750">
              <a:spcBef>
                <a:spcPts val="0"/>
              </a:spcBef>
              <a:spcAft>
                <a:spcPts val="0"/>
              </a:spcAft>
              <a:buFont typeface="+mj-lt"/>
              <a:buAutoNum type="arabicPeriod"/>
              <a:tabLst>
                <a:tab pos="914400" algn="l"/>
              </a:tabLst>
            </a:pPr>
            <a:r>
              <a:rPr lang="en-US" u="sng" dirty="0">
                <a:solidFill>
                  <a:srgbClr val="00B050"/>
                </a:solidFill>
                <a:effectLst/>
                <a:latin typeface="Georgia" panose="02040502050405020303" pitchFamily="18" charset="0"/>
                <a:ea typeface="Times New Roman" panose="02020603050405020304" pitchFamily="18" charset="0"/>
                <a:hlinkClick r:id="rId4"/>
              </a:rPr>
              <a:t>Everything Audiobooks E.A.R.S Facebook Group</a:t>
            </a:r>
            <a:endParaRPr lang="en-US" dirty="0">
              <a:solidFill>
                <a:srgbClr val="00B050"/>
              </a:solidFill>
              <a:effectLst/>
              <a:latin typeface="Calibri" panose="020F0502020204030204" pitchFamily="34" charset="0"/>
              <a:ea typeface="Calibri" panose="020F0502020204030204" pitchFamily="34" charset="0"/>
            </a:endParaRPr>
          </a:p>
          <a:p>
            <a:pPr marL="742950" marR="0" lvl="1" indent="-285750">
              <a:spcBef>
                <a:spcPts val="0"/>
              </a:spcBef>
              <a:spcAft>
                <a:spcPts val="0"/>
              </a:spcAft>
              <a:buFont typeface="+mj-lt"/>
              <a:buAutoNum type="arabicPeriod"/>
              <a:tabLst>
                <a:tab pos="914400" algn="l"/>
              </a:tabLst>
            </a:pPr>
            <a:r>
              <a:rPr lang="en-US" u="sng" dirty="0">
                <a:solidFill>
                  <a:srgbClr val="00B050"/>
                </a:solidFill>
                <a:effectLst/>
                <a:latin typeface="Georgia" panose="02040502050405020303" pitchFamily="18" charset="0"/>
                <a:ea typeface="Times New Roman" panose="02020603050405020304" pitchFamily="18" charset="0"/>
                <a:hlinkClick r:id="rId5"/>
              </a:rPr>
              <a:t>Audiobook Promos – For Authors &amp; Readers of All Genres Facebook Group</a:t>
            </a:r>
            <a:endParaRPr lang="en-US" dirty="0">
              <a:solidFill>
                <a:srgbClr val="00B050"/>
              </a:solidFill>
              <a:effectLst/>
              <a:latin typeface="Calibri" panose="020F0502020204030204" pitchFamily="34" charset="0"/>
              <a:ea typeface="Calibri" panose="020F0502020204030204" pitchFamily="34" charset="0"/>
            </a:endParaRPr>
          </a:p>
          <a:p>
            <a:pPr marL="742950" marR="0" lvl="1" indent="-285750">
              <a:spcBef>
                <a:spcPts val="0"/>
              </a:spcBef>
              <a:spcAft>
                <a:spcPts val="0"/>
              </a:spcAft>
              <a:buFont typeface="+mj-lt"/>
              <a:buAutoNum type="arabicPeriod"/>
              <a:tabLst>
                <a:tab pos="914400" algn="l"/>
              </a:tabLst>
            </a:pPr>
            <a:r>
              <a:rPr lang="en-US" u="sng" dirty="0">
                <a:solidFill>
                  <a:srgbClr val="00B050"/>
                </a:solidFill>
                <a:effectLst/>
                <a:latin typeface="Georgia" panose="02040502050405020303" pitchFamily="18" charset="0"/>
                <a:ea typeface="Times New Roman" panose="02020603050405020304" pitchFamily="18" charset="0"/>
                <a:hlinkClick r:id="rId6"/>
              </a:rPr>
              <a:t>Audiobook Blogs &amp; Reviews Twitter List by Karen </a:t>
            </a:r>
            <a:r>
              <a:rPr lang="en-US" u="sng" dirty="0" err="1">
                <a:solidFill>
                  <a:srgbClr val="00B050"/>
                </a:solidFill>
                <a:effectLst/>
                <a:latin typeface="Georgia" panose="02040502050405020303" pitchFamily="18" charset="0"/>
                <a:ea typeface="Times New Roman" panose="02020603050405020304" pitchFamily="18" charset="0"/>
                <a:hlinkClick r:id="rId6"/>
              </a:rPr>
              <a:t>Commins</a:t>
            </a:r>
            <a:endParaRPr lang="en-US" dirty="0">
              <a:solidFill>
                <a:srgbClr val="00B050"/>
              </a:solidFill>
              <a:effectLst/>
              <a:latin typeface="Calibri" panose="020F0502020204030204" pitchFamily="34" charset="0"/>
              <a:ea typeface="Calibri" panose="020F0502020204030204" pitchFamily="34" charset="0"/>
            </a:endParaRPr>
          </a:p>
          <a:p>
            <a:pPr marL="640080" marR="0" indent="0">
              <a:spcBef>
                <a:spcPts val="0"/>
              </a:spcBef>
              <a:spcAft>
                <a:spcPts val="0"/>
              </a:spcAft>
              <a:buNone/>
            </a:pPr>
            <a:r>
              <a:rPr lang="en-US" sz="2400" dirty="0">
                <a:solidFill>
                  <a:srgbClr val="00B050"/>
                </a:solidFill>
                <a:effectLst/>
                <a:latin typeface="Georgia" panose="02040502050405020303" pitchFamily="18" charset="0"/>
                <a:ea typeface="Calibri" panose="020F0502020204030204" pitchFamily="34" charset="0"/>
              </a:rPr>
              <a:t> </a:t>
            </a:r>
            <a:endParaRPr lang="en-US" sz="2400" dirty="0">
              <a:effectLst/>
              <a:latin typeface="Calibri" panose="020F0502020204030204" pitchFamily="34" charset="0"/>
              <a:ea typeface="Calibri" panose="020F0502020204030204" pitchFamily="34" charset="0"/>
            </a:endParaRPr>
          </a:p>
          <a:p>
            <a:pPr marL="667512" lvl="2" indent="0">
              <a:buClrTx/>
              <a:buNone/>
            </a:pPr>
            <a:endParaRPr lang="en-US" sz="1700" dirty="0"/>
          </a:p>
        </p:txBody>
      </p:sp>
    </p:spTree>
    <p:extLst>
      <p:ext uri="{BB962C8B-B14F-4D97-AF65-F5344CB8AC3E}">
        <p14:creationId xmlns:p14="http://schemas.microsoft.com/office/powerpoint/2010/main" val="598885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EC4DA-43E9-4B4C-93C4-554DCA1F5745}"/>
              </a:ext>
            </a:extLst>
          </p:cNvPr>
          <p:cNvSpPr>
            <a:spLocks noGrp="1"/>
          </p:cNvSpPr>
          <p:nvPr>
            <p:ph type="title"/>
          </p:nvPr>
        </p:nvSpPr>
        <p:spPr/>
        <p:txBody>
          <a:bodyPr/>
          <a:lstStyle/>
          <a:p>
            <a:r>
              <a:rPr lang="en-US" dirty="0"/>
              <a:t>Get Reviews</a:t>
            </a:r>
          </a:p>
        </p:txBody>
      </p:sp>
      <p:sp>
        <p:nvSpPr>
          <p:cNvPr id="3" name="Content Placeholder 2">
            <a:extLst>
              <a:ext uri="{FF2B5EF4-FFF2-40B4-BE49-F238E27FC236}">
                <a16:creationId xmlns:a16="http://schemas.microsoft.com/office/drawing/2014/main" id="{9A36C0B9-93DE-4856-B182-A50E2A69B706}"/>
              </a:ext>
            </a:extLst>
          </p:cNvPr>
          <p:cNvSpPr>
            <a:spLocks noGrp="1"/>
          </p:cNvSpPr>
          <p:nvPr>
            <p:ph idx="1"/>
          </p:nvPr>
        </p:nvSpPr>
        <p:spPr/>
        <p:txBody>
          <a:bodyPr>
            <a:normAutofit fontScale="92500" lnSpcReduction="10000"/>
          </a:bodyPr>
          <a:lstStyle/>
          <a:p>
            <a:pPr marL="393192" lvl="1" indent="0">
              <a:buClrTx/>
              <a:buNone/>
            </a:pPr>
            <a:r>
              <a:rPr lang="en-US" sz="2000" dirty="0"/>
              <a:t>Reviews are as important for audiobooks as they are for your print books. Remember, the audiobook market is often a completed different group of people than the print book market.</a:t>
            </a:r>
          </a:p>
          <a:p>
            <a:pPr lvl="1">
              <a:buClrTx/>
            </a:pPr>
            <a:r>
              <a:rPr lang="en-US" sz="2000" dirty="0"/>
              <a:t>Send a review copy to </a:t>
            </a:r>
            <a:r>
              <a:rPr lang="en-US" sz="2000" dirty="0">
                <a:hlinkClick r:id="rId2"/>
              </a:rPr>
              <a:t>https://www.audiofilemagazine.com</a:t>
            </a:r>
            <a:r>
              <a:rPr lang="en-US" sz="2000" dirty="0"/>
              <a:t> and other publications that review audiobooks (a quick search on the internet can help you find them)</a:t>
            </a:r>
          </a:p>
          <a:p>
            <a:pPr lvl="1">
              <a:buClrTx/>
            </a:pPr>
            <a:r>
              <a:rPr lang="en-US" sz="2000" dirty="0"/>
              <a:t>A good list of reviewers is cultivated over years. Reach out to other authors you know, perhaps they will share their list of audiobook reviewers with you.</a:t>
            </a:r>
          </a:p>
          <a:p>
            <a:pPr lvl="1">
              <a:buClrTx/>
            </a:pPr>
            <a:r>
              <a:rPr lang="en-US" sz="2000" dirty="0"/>
              <a:t>Since audiobook marketing is relatively new to BQB/WriteLife, we have not yet created a list of audiobook reviewers but here are a few additional sites that Glenn has found:</a:t>
            </a:r>
          </a:p>
          <a:p>
            <a:pPr lvl="2">
              <a:spcBef>
                <a:spcPts val="0"/>
              </a:spcBef>
              <a:buSzPts val="1000"/>
              <a:buFont typeface="Courier New" panose="02070309020205020404" pitchFamily="49" charset="0"/>
              <a:buChar char="o"/>
              <a:tabLst>
                <a:tab pos="457200" algn="l"/>
              </a:tabLst>
            </a:pPr>
            <a:r>
              <a:rPr lang="en-US" sz="1700" u="sng" dirty="0">
                <a:solidFill>
                  <a:srgbClr val="00B050"/>
                </a:solidFill>
                <a:effectLst/>
                <a:latin typeface="Georgia" panose="02040502050405020303" pitchFamily="18" charset="0"/>
                <a:ea typeface="Calibri" panose="020F0502020204030204" pitchFamily="34" charset="0"/>
                <a:hlinkClick r:id="rId3"/>
              </a:rPr>
              <a:t>https://audiobookjukebox.squarespace.com/solid-gold-reviewer-program/</a:t>
            </a:r>
            <a:endParaRPr lang="en-US" sz="1700" dirty="0">
              <a:effectLst/>
              <a:latin typeface="Calibri" panose="020F0502020204030204" pitchFamily="34" charset="0"/>
              <a:ea typeface="Calibri" panose="020F0502020204030204" pitchFamily="34" charset="0"/>
            </a:endParaRPr>
          </a:p>
          <a:p>
            <a:pPr lvl="2">
              <a:spcBef>
                <a:spcPts val="0"/>
              </a:spcBef>
              <a:buSzPts val="1000"/>
              <a:buFont typeface="Courier New" panose="02070309020205020404" pitchFamily="49" charset="0"/>
              <a:buChar char="o"/>
              <a:tabLst>
                <a:tab pos="457200" algn="l"/>
              </a:tabLst>
            </a:pPr>
            <a:r>
              <a:rPr lang="en-US" sz="1700" u="sng" dirty="0">
                <a:solidFill>
                  <a:srgbClr val="00B050"/>
                </a:solidFill>
                <a:effectLst/>
                <a:latin typeface="Georgia" panose="02040502050405020303" pitchFamily="18" charset="0"/>
                <a:ea typeface="Calibri" panose="020F0502020204030204" pitchFamily="34" charset="0"/>
                <a:hlinkClick r:id="rId4"/>
              </a:rPr>
              <a:t>http://www.audiofilemagazine.com/contact/</a:t>
            </a:r>
            <a:endParaRPr lang="en-US" sz="1700" dirty="0">
              <a:effectLst/>
              <a:latin typeface="Calibri" panose="020F0502020204030204" pitchFamily="34" charset="0"/>
              <a:ea typeface="Calibri" panose="020F0502020204030204" pitchFamily="34" charset="0"/>
            </a:endParaRPr>
          </a:p>
          <a:p>
            <a:pPr lvl="2">
              <a:spcBef>
                <a:spcPts val="0"/>
              </a:spcBef>
              <a:buSzPts val="1000"/>
              <a:buFont typeface="Courier New" panose="02070309020205020404" pitchFamily="49" charset="0"/>
              <a:buChar char="o"/>
              <a:tabLst>
                <a:tab pos="457200" algn="l"/>
              </a:tabLst>
            </a:pPr>
            <a:r>
              <a:rPr lang="en-US" sz="1700" u="sng" dirty="0">
                <a:solidFill>
                  <a:srgbClr val="00B050"/>
                </a:solidFill>
                <a:effectLst/>
                <a:latin typeface="Georgia" panose="02040502050405020303" pitchFamily="18" charset="0"/>
                <a:ea typeface="Calibri" panose="020F0502020204030204" pitchFamily="34" charset="0"/>
                <a:hlinkClick r:id="rId5"/>
              </a:rPr>
              <a:t>http://www.audiogals.net/</a:t>
            </a:r>
            <a:endParaRPr lang="en-US" sz="1700" dirty="0">
              <a:effectLst/>
              <a:latin typeface="Calibri" panose="020F0502020204030204" pitchFamily="34" charset="0"/>
              <a:ea typeface="Calibri" panose="020F0502020204030204" pitchFamily="34" charset="0"/>
            </a:endParaRPr>
          </a:p>
          <a:p>
            <a:pPr marL="914400" marR="0">
              <a:spcBef>
                <a:spcPts val="0"/>
              </a:spcBef>
              <a:spcAft>
                <a:spcPts val="0"/>
              </a:spcAft>
            </a:pPr>
            <a:r>
              <a:rPr lang="en-US" sz="1800" dirty="0">
                <a:solidFill>
                  <a:srgbClr val="00B050"/>
                </a:solidFill>
                <a:effectLst/>
                <a:latin typeface="Georgia" panose="02040502050405020303" pitchFamily="18" charset="0"/>
                <a:ea typeface="Calibri" panose="020F0502020204030204" pitchFamily="34" charset="0"/>
              </a:rPr>
              <a:t> </a:t>
            </a:r>
            <a:endParaRPr lang="en-US" sz="1800" dirty="0">
              <a:effectLst/>
              <a:latin typeface="Calibri" panose="020F0502020204030204" pitchFamily="34" charset="0"/>
              <a:ea typeface="Calibri" panose="020F0502020204030204" pitchFamily="34" charset="0"/>
            </a:endParaRPr>
          </a:p>
          <a:p>
            <a:pPr marL="667512" lvl="2" indent="0">
              <a:buClrTx/>
              <a:buNone/>
            </a:pPr>
            <a:endParaRPr lang="en-US" sz="1700" dirty="0"/>
          </a:p>
        </p:txBody>
      </p:sp>
    </p:spTree>
    <p:extLst>
      <p:ext uri="{BB962C8B-B14F-4D97-AF65-F5344CB8AC3E}">
        <p14:creationId xmlns:p14="http://schemas.microsoft.com/office/powerpoint/2010/main" val="14817432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EC4DA-43E9-4B4C-93C4-554DCA1F5745}"/>
              </a:ext>
            </a:extLst>
          </p:cNvPr>
          <p:cNvSpPr>
            <a:spLocks noGrp="1"/>
          </p:cNvSpPr>
          <p:nvPr>
            <p:ph type="title"/>
          </p:nvPr>
        </p:nvSpPr>
        <p:spPr/>
        <p:txBody>
          <a:bodyPr/>
          <a:lstStyle/>
          <a:p>
            <a:r>
              <a:rPr lang="en-US" dirty="0"/>
              <a:t>Get Reviews</a:t>
            </a:r>
          </a:p>
        </p:txBody>
      </p:sp>
      <p:sp>
        <p:nvSpPr>
          <p:cNvPr id="3" name="Content Placeholder 2">
            <a:extLst>
              <a:ext uri="{FF2B5EF4-FFF2-40B4-BE49-F238E27FC236}">
                <a16:creationId xmlns:a16="http://schemas.microsoft.com/office/drawing/2014/main" id="{9A36C0B9-93DE-4856-B182-A50E2A69B706}"/>
              </a:ext>
            </a:extLst>
          </p:cNvPr>
          <p:cNvSpPr>
            <a:spLocks noGrp="1"/>
          </p:cNvSpPr>
          <p:nvPr>
            <p:ph idx="1"/>
          </p:nvPr>
        </p:nvSpPr>
        <p:spPr/>
        <p:txBody>
          <a:bodyPr>
            <a:noAutofit/>
          </a:bodyPr>
          <a:lstStyle/>
          <a:p>
            <a:pPr marL="393192" lvl="1" indent="0">
              <a:buClrTx/>
              <a:buNone/>
            </a:pPr>
            <a:r>
              <a:rPr lang="en-US" dirty="0"/>
              <a:t>When seeking out audiobook reviews, remember that major audiobook bloggers and podcasts can be good resources. Here are some to check out:</a:t>
            </a:r>
          </a:p>
          <a:p>
            <a:pPr marR="0" lvl="0">
              <a:spcBef>
                <a:spcPts val="0"/>
              </a:spcBef>
              <a:spcAft>
                <a:spcPts val="0"/>
              </a:spcAft>
              <a:buSzPts val="1000"/>
              <a:buFont typeface="Arial" panose="020B0604020202020204" pitchFamily="34" charset="0"/>
              <a:buChar char="•"/>
              <a:tabLst>
                <a:tab pos="457200" algn="l"/>
              </a:tabLst>
            </a:pPr>
            <a:r>
              <a:rPr lang="en-US" sz="2400" u="sng" dirty="0">
                <a:solidFill>
                  <a:srgbClr val="00B050"/>
                </a:solidFill>
                <a:effectLst/>
                <a:latin typeface="Georgia" panose="02040502050405020303" pitchFamily="18" charset="0"/>
                <a:ea typeface="Calibri" panose="020F0502020204030204" pitchFamily="34" charset="0"/>
                <a:hlinkClick r:id="rId2"/>
              </a:rPr>
              <a:t>www.theaudiobookblog.com</a:t>
            </a:r>
            <a:endParaRPr lang="en-US" sz="2400" dirty="0">
              <a:effectLst/>
              <a:latin typeface="Calibri" panose="020F0502020204030204" pitchFamily="34" charset="0"/>
              <a:ea typeface="Calibri" panose="020F0502020204030204" pitchFamily="34" charset="0"/>
            </a:endParaRPr>
          </a:p>
          <a:p>
            <a:pPr marR="0" lvl="0">
              <a:spcBef>
                <a:spcPts val="0"/>
              </a:spcBef>
              <a:spcAft>
                <a:spcPts val="0"/>
              </a:spcAft>
              <a:buSzPts val="1000"/>
              <a:buFont typeface="Courier New" panose="02070309020205020404" pitchFamily="49" charset="0"/>
              <a:buChar char="o"/>
              <a:tabLst>
                <a:tab pos="457200" algn="l"/>
              </a:tabLst>
            </a:pPr>
            <a:r>
              <a:rPr lang="en-US" sz="2400" u="sng" dirty="0">
                <a:solidFill>
                  <a:srgbClr val="00B050"/>
                </a:solidFill>
                <a:effectLst/>
                <a:latin typeface="Georgia" panose="02040502050405020303" pitchFamily="18" charset="0"/>
                <a:ea typeface="Calibri" panose="020F0502020204030204" pitchFamily="34" charset="0"/>
                <a:hlinkClick r:id="rId3"/>
              </a:rPr>
              <a:t>www.audiobookreviewer.com</a:t>
            </a:r>
            <a:endParaRPr lang="en-US" sz="2400" dirty="0">
              <a:effectLst/>
              <a:latin typeface="Calibri" panose="020F0502020204030204" pitchFamily="34" charset="0"/>
              <a:ea typeface="Calibri" panose="020F0502020204030204" pitchFamily="34" charset="0"/>
            </a:endParaRPr>
          </a:p>
          <a:p>
            <a:pPr marR="0" lvl="0">
              <a:spcBef>
                <a:spcPts val="0"/>
              </a:spcBef>
              <a:spcAft>
                <a:spcPts val="0"/>
              </a:spcAft>
              <a:buSzPts val="1000"/>
              <a:buFont typeface="Courier New" panose="02070309020205020404" pitchFamily="49" charset="0"/>
              <a:buChar char="o"/>
              <a:tabLst>
                <a:tab pos="457200" algn="l"/>
              </a:tabLst>
            </a:pPr>
            <a:r>
              <a:rPr lang="en-US" sz="2400" u="sng" dirty="0">
                <a:solidFill>
                  <a:srgbClr val="00B050"/>
                </a:solidFill>
                <a:effectLst/>
                <a:latin typeface="Georgia" panose="02040502050405020303" pitchFamily="18" charset="0"/>
                <a:ea typeface="Calibri" panose="020F0502020204030204" pitchFamily="34" charset="0"/>
                <a:hlinkClick r:id="rId4"/>
              </a:rPr>
              <a:t>www.audiobookstoday.blogspot.com</a:t>
            </a:r>
            <a:endParaRPr lang="en-US" sz="2400" dirty="0">
              <a:effectLst/>
              <a:latin typeface="Calibri" panose="020F0502020204030204" pitchFamily="34" charset="0"/>
              <a:ea typeface="Calibri" panose="020F0502020204030204" pitchFamily="34" charset="0"/>
            </a:endParaRPr>
          </a:p>
          <a:p>
            <a:pPr marR="0" lvl="0">
              <a:spcBef>
                <a:spcPts val="0"/>
              </a:spcBef>
              <a:spcAft>
                <a:spcPts val="0"/>
              </a:spcAft>
              <a:buSzPts val="1000"/>
              <a:buFont typeface="Courier New" panose="02070309020205020404" pitchFamily="49" charset="0"/>
              <a:buChar char="o"/>
              <a:tabLst>
                <a:tab pos="457200" algn="l"/>
              </a:tabLst>
            </a:pPr>
            <a:r>
              <a:rPr lang="en-US" sz="2400" u="sng" dirty="0">
                <a:solidFill>
                  <a:srgbClr val="00B050"/>
                </a:solidFill>
                <a:effectLst/>
                <a:latin typeface="Georgia" panose="02040502050405020303" pitchFamily="18" charset="0"/>
                <a:ea typeface="Calibri" panose="020F0502020204030204" pitchFamily="34" charset="0"/>
                <a:hlinkClick r:id="rId5"/>
              </a:rPr>
              <a:t>www.theaudiobookworm.com</a:t>
            </a:r>
            <a:endParaRPr lang="en-US" sz="2400" dirty="0">
              <a:effectLst/>
              <a:latin typeface="Calibri" panose="020F0502020204030204" pitchFamily="34" charset="0"/>
              <a:ea typeface="Calibri" panose="020F0502020204030204" pitchFamily="34" charset="0"/>
            </a:endParaRPr>
          </a:p>
          <a:p>
            <a:pPr marR="0" lvl="0">
              <a:spcBef>
                <a:spcPts val="0"/>
              </a:spcBef>
              <a:spcAft>
                <a:spcPts val="0"/>
              </a:spcAft>
              <a:buSzPts val="1000"/>
              <a:buFont typeface="Courier New" panose="02070309020205020404" pitchFamily="49" charset="0"/>
              <a:buChar char="o"/>
              <a:tabLst>
                <a:tab pos="457200" algn="l"/>
              </a:tabLst>
            </a:pPr>
            <a:r>
              <a:rPr lang="en-US" sz="2400" u="sng" dirty="0">
                <a:solidFill>
                  <a:srgbClr val="00B050"/>
                </a:solidFill>
                <a:effectLst/>
                <a:latin typeface="Georgia" panose="02040502050405020303" pitchFamily="18" charset="0"/>
                <a:ea typeface="Calibri" panose="020F0502020204030204" pitchFamily="34" charset="0"/>
                <a:hlinkClick r:id="rId6"/>
              </a:rPr>
              <a:t>www.karencommins.com</a:t>
            </a:r>
            <a:endParaRPr lang="en-US" sz="2400" dirty="0">
              <a:effectLst/>
              <a:latin typeface="Calibri" panose="020F0502020204030204" pitchFamily="34" charset="0"/>
              <a:ea typeface="Calibri" panose="020F0502020204030204" pitchFamily="34" charset="0"/>
            </a:endParaRPr>
          </a:p>
          <a:p>
            <a:pPr marR="0" lvl="0">
              <a:spcBef>
                <a:spcPts val="0"/>
              </a:spcBef>
              <a:spcAft>
                <a:spcPts val="0"/>
              </a:spcAft>
              <a:buSzPts val="1000"/>
              <a:buFont typeface="Courier New" panose="02070309020205020404" pitchFamily="49" charset="0"/>
              <a:buChar char="o"/>
              <a:tabLst>
                <a:tab pos="457200" algn="l"/>
              </a:tabLst>
            </a:pPr>
            <a:r>
              <a:rPr lang="en-US" sz="2400" u="sng" dirty="0">
                <a:solidFill>
                  <a:srgbClr val="00B050"/>
                </a:solidFill>
                <a:effectLst/>
                <a:latin typeface="Georgia" panose="02040502050405020303" pitchFamily="18" charset="0"/>
                <a:ea typeface="Calibri" panose="020F0502020204030204" pitchFamily="34" charset="0"/>
                <a:hlinkClick r:id="rId7"/>
              </a:rPr>
              <a:t>www.literatehousewife.com</a:t>
            </a:r>
            <a:endParaRPr lang="en-US" sz="2400" dirty="0">
              <a:effectLst/>
              <a:latin typeface="Calibri" panose="020F0502020204030204" pitchFamily="34" charset="0"/>
              <a:ea typeface="Calibri" panose="020F0502020204030204" pitchFamily="34" charset="0"/>
            </a:endParaRPr>
          </a:p>
          <a:p>
            <a:pPr marR="0" lvl="0">
              <a:spcBef>
                <a:spcPts val="0"/>
              </a:spcBef>
              <a:spcAft>
                <a:spcPts val="0"/>
              </a:spcAft>
              <a:buSzPts val="1000"/>
              <a:buFont typeface="Courier New" panose="02070309020205020404" pitchFamily="49" charset="0"/>
              <a:buChar char="o"/>
              <a:tabLst>
                <a:tab pos="457200" algn="l"/>
              </a:tabLst>
            </a:pPr>
            <a:r>
              <a:rPr lang="en-US" sz="2400" u="sng" dirty="0">
                <a:solidFill>
                  <a:srgbClr val="00B050"/>
                </a:solidFill>
                <a:effectLst/>
                <a:latin typeface="Georgia" panose="02040502050405020303" pitchFamily="18" charset="0"/>
                <a:ea typeface="Calibri" panose="020F0502020204030204" pitchFamily="34" charset="0"/>
                <a:hlinkClick r:id="rId8"/>
              </a:rPr>
              <a:t>www.towerreview.com</a:t>
            </a:r>
            <a:endParaRPr lang="en-US" sz="2400" u="sng" dirty="0">
              <a:solidFill>
                <a:srgbClr val="00B050"/>
              </a:solidFill>
              <a:latin typeface="Georgia" panose="02040502050405020303" pitchFamily="18" charset="0"/>
              <a:ea typeface="Calibri" panose="020F0502020204030204" pitchFamily="34" charset="0"/>
            </a:endParaRPr>
          </a:p>
          <a:p>
            <a:pPr marR="0" lvl="0">
              <a:spcBef>
                <a:spcPts val="0"/>
              </a:spcBef>
              <a:spcAft>
                <a:spcPts val="0"/>
              </a:spcAft>
              <a:buSzPts val="1000"/>
              <a:buFont typeface="Courier New" panose="02070309020205020404" pitchFamily="49" charset="0"/>
              <a:buChar char="o"/>
              <a:tabLst>
                <a:tab pos="457200" algn="l"/>
              </a:tabLst>
            </a:pPr>
            <a:r>
              <a:rPr lang="en-US" sz="2400" dirty="0">
                <a:effectLst/>
                <a:latin typeface="Georgia" panose="02040502050405020303" pitchFamily="18" charset="0"/>
                <a:ea typeface="Calibri" panose="020F0502020204030204" pitchFamily="34" charset="0"/>
              </a:rPr>
              <a:t>But remember to familiar yourself with their blog or podcast before you reach out. </a:t>
            </a:r>
            <a:endParaRPr lang="en-US"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775842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EC4DA-43E9-4B4C-93C4-554DCA1F5745}"/>
              </a:ext>
            </a:extLst>
          </p:cNvPr>
          <p:cNvSpPr>
            <a:spLocks noGrp="1"/>
          </p:cNvSpPr>
          <p:nvPr>
            <p:ph type="title"/>
          </p:nvPr>
        </p:nvSpPr>
        <p:spPr/>
        <p:txBody>
          <a:bodyPr/>
          <a:lstStyle/>
          <a:p>
            <a:r>
              <a:rPr lang="en-US" dirty="0"/>
              <a:t>Audiobook Giveaways</a:t>
            </a:r>
          </a:p>
        </p:txBody>
      </p:sp>
      <p:sp>
        <p:nvSpPr>
          <p:cNvPr id="3" name="Content Placeholder 2">
            <a:extLst>
              <a:ext uri="{FF2B5EF4-FFF2-40B4-BE49-F238E27FC236}">
                <a16:creationId xmlns:a16="http://schemas.microsoft.com/office/drawing/2014/main" id="{9A36C0B9-93DE-4856-B182-A50E2A69B706}"/>
              </a:ext>
            </a:extLst>
          </p:cNvPr>
          <p:cNvSpPr>
            <a:spLocks noGrp="1"/>
          </p:cNvSpPr>
          <p:nvPr>
            <p:ph idx="1"/>
          </p:nvPr>
        </p:nvSpPr>
        <p:spPr/>
        <p:txBody>
          <a:bodyPr>
            <a:noAutofit/>
          </a:bodyPr>
          <a:lstStyle/>
          <a:p>
            <a:pPr lvl="1">
              <a:buClrTx/>
              <a:buFont typeface="Arial" panose="020B0604020202020204" pitchFamily="34" charset="0"/>
              <a:buChar char="•"/>
            </a:pPr>
            <a:r>
              <a:rPr lang="en-US" sz="2400" dirty="0">
                <a:effectLst/>
                <a:latin typeface="Calibri" panose="020F0502020204030204" pitchFamily="34" charset="0"/>
                <a:ea typeface="Calibri" panose="020F0502020204030204" pitchFamily="34" charset="0"/>
              </a:rPr>
              <a:t>Giveaways can be an effective way to get people interested in and talking about your book.</a:t>
            </a:r>
          </a:p>
          <a:p>
            <a:pPr lvl="1">
              <a:buClrTx/>
              <a:buFont typeface="Arial" panose="020B0604020202020204" pitchFamily="34" charset="0"/>
              <a:buChar char="•"/>
            </a:pPr>
            <a:r>
              <a:rPr lang="en-US" dirty="0">
                <a:latin typeface="Calibri" panose="020F0502020204030204" pitchFamily="34" charset="0"/>
                <a:ea typeface="Calibri" panose="020F0502020204030204" pitchFamily="34" charset="0"/>
              </a:rPr>
              <a:t>Julie can get audiobook codes that will allow winners to download your audiobook for free.</a:t>
            </a:r>
          </a:p>
          <a:p>
            <a:pPr lvl="1">
              <a:buClrTx/>
              <a:buFont typeface="Arial" panose="020B0604020202020204" pitchFamily="34" charset="0"/>
              <a:buChar char="•"/>
            </a:pPr>
            <a:r>
              <a:rPr lang="en-US" sz="2400" dirty="0">
                <a:effectLst/>
                <a:latin typeface="Calibri" panose="020F0502020204030204" pitchFamily="34" charset="0"/>
                <a:ea typeface="Calibri" panose="020F0502020204030204" pitchFamily="34" charset="0"/>
              </a:rPr>
              <a:t>Giveaways can be promoted on your website, your social media, and your newsletter.</a:t>
            </a:r>
          </a:p>
          <a:p>
            <a:pPr lvl="1">
              <a:buClrTx/>
              <a:buFont typeface="Arial" panose="020B0604020202020204" pitchFamily="34" charset="0"/>
              <a:buChar char="•"/>
            </a:pPr>
            <a:r>
              <a:rPr lang="en-US" dirty="0">
                <a:latin typeface="Calibri" panose="020F0502020204030204" pitchFamily="34" charset="0"/>
                <a:ea typeface="Calibri" panose="020F0502020204030204" pitchFamily="34" charset="0"/>
              </a:rPr>
              <a:t>The codes usually last for a limited amount of time, so have your ducks in a row on your giveaway before you request the codes </a:t>
            </a:r>
            <a:r>
              <a:rPr lang="en-US">
                <a:latin typeface="Calibri" panose="020F0502020204030204" pitchFamily="34" charset="0"/>
                <a:ea typeface="Calibri" panose="020F0502020204030204" pitchFamily="34" charset="0"/>
              </a:rPr>
              <a:t>from Julie</a:t>
            </a:r>
            <a:r>
              <a:rPr lang="en-US" dirty="0">
                <a:latin typeface="Calibri" panose="020F0502020204030204" pitchFamily="34" charset="0"/>
                <a:ea typeface="Calibri" panose="020F0502020204030204" pitchFamily="34" charset="0"/>
              </a:rPr>
              <a:t>.</a:t>
            </a:r>
          </a:p>
          <a:p>
            <a:pPr lvl="1">
              <a:buClrTx/>
              <a:buFont typeface="Arial" panose="020B0604020202020204" pitchFamily="34" charset="0"/>
              <a:buChar char="•"/>
            </a:pPr>
            <a:r>
              <a:rPr lang="en-US" sz="2400" dirty="0">
                <a:effectLst/>
                <a:latin typeface="Calibri" panose="020F0502020204030204" pitchFamily="34" charset="0"/>
                <a:ea typeface="Calibri" panose="020F0502020204030204" pitchFamily="34" charset="0"/>
              </a:rPr>
              <a:t>It can also take a week or so for Julie to get the codes, so plan ahead, allowing time for that to happen. </a:t>
            </a:r>
          </a:p>
        </p:txBody>
      </p:sp>
    </p:spTree>
    <p:extLst>
      <p:ext uri="{BB962C8B-B14F-4D97-AF65-F5344CB8AC3E}">
        <p14:creationId xmlns:p14="http://schemas.microsoft.com/office/powerpoint/2010/main" val="11520857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EC4DA-43E9-4B4C-93C4-554DCA1F5745}"/>
              </a:ext>
            </a:extLst>
          </p:cNvPr>
          <p:cNvSpPr>
            <a:spLocks noGrp="1"/>
          </p:cNvSpPr>
          <p:nvPr>
            <p:ph type="title"/>
          </p:nvPr>
        </p:nvSpPr>
        <p:spPr/>
        <p:txBody>
          <a:bodyPr/>
          <a:lstStyle/>
          <a:p>
            <a:r>
              <a:rPr lang="en-US" dirty="0"/>
              <a:t>Try For Awards</a:t>
            </a:r>
          </a:p>
        </p:txBody>
      </p:sp>
      <p:sp>
        <p:nvSpPr>
          <p:cNvPr id="3" name="Content Placeholder 2">
            <a:extLst>
              <a:ext uri="{FF2B5EF4-FFF2-40B4-BE49-F238E27FC236}">
                <a16:creationId xmlns:a16="http://schemas.microsoft.com/office/drawing/2014/main" id="{9A36C0B9-93DE-4856-B182-A50E2A69B706}"/>
              </a:ext>
            </a:extLst>
          </p:cNvPr>
          <p:cNvSpPr>
            <a:spLocks noGrp="1"/>
          </p:cNvSpPr>
          <p:nvPr>
            <p:ph idx="1"/>
          </p:nvPr>
        </p:nvSpPr>
        <p:spPr/>
        <p:txBody>
          <a:bodyPr>
            <a:noAutofit/>
          </a:bodyPr>
          <a:lstStyle/>
          <a:p>
            <a:pPr marL="0" marR="0">
              <a:spcBef>
                <a:spcPts val="0"/>
              </a:spcBef>
              <a:spcAft>
                <a:spcPts val="1800"/>
              </a:spcAft>
            </a:pPr>
            <a:r>
              <a:rPr lang="en-US" sz="1800" dirty="0">
                <a:solidFill>
                  <a:srgbClr val="3A3A3A"/>
                </a:solidFill>
                <a:effectLst/>
                <a:latin typeface="Georgia" panose="02040502050405020303" pitchFamily="18" charset="0"/>
                <a:ea typeface="Calibri" panose="020F0502020204030204" pitchFamily="34" charset="0"/>
              </a:rPr>
              <a:t>Just as with film, TV, print books, and radio, there are competitions and awards for audiobooks. Some of these opportunities are free and some come with entry fees. </a:t>
            </a:r>
            <a:endParaRPr lang="en-US" sz="18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1800" u="sng" dirty="0">
                <a:solidFill>
                  <a:srgbClr val="018428"/>
                </a:solidFill>
                <a:effectLst/>
                <a:latin typeface="Georgia" panose="02040502050405020303" pitchFamily="18" charset="0"/>
                <a:ea typeface="Calibri" panose="020F0502020204030204" pitchFamily="34" charset="0"/>
                <a:hlinkClick r:id="rId2"/>
              </a:rPr>
              <a:t>Audie Awards</a:t>
            </a:r>
            <a:r>
              <a:rPr lang="en-US" sz="1800" dirty="0">
                <a:solidFill>
                  <a:srgbClr val="3A3A3A"/>
                </a:solidFill>
                <a:effectLst/>
                <a:latin typeface="Georgia" panose="02040502050405020303" pitchFamily="18" charset="0"/>
                <a:ea typeface="Calibri" panose="020F0502020204030204" pitchFamily="34" charset="0"/>
              </a:rPr>
              <a:t> are given annually by the </a:t>
            </a:r>
            <a:r>
              <a:rPr lang="en-US" sz="1800" u="sng" dirty="0">
                <a:solidFill>
                  <a:srgbClr val="018428"/>
                </a:solidFill>
                <a:effectLst/>
                <a:latin typeface="Georgia" panose="02040502050405020303" pitchFamily="18" charset="0"/>
                <a:ea typeface="Calibri" panose="020F0502020204030204" pitchFamily="34" charset="0"/>
                <a:hlinkClick r:id="rId3"/>
              </a:rPr>
              <a:t>Audio Publishers Association</a:t>
            </a:r>
            <a:r>
              <a:rPr lang="en-US" sz="1800" dirty="0">
                <a:solidFill>
                  <a:srgbClr val="3A3A3A"/>
                </a:solidFill>
                <a:effectLst/>
                <a:latin typeface="Georgia" panose="02040502050405020303" pitchFamily="18" charset="0"/>
                <a:ea typeface="Calibri" panose="020F0502020204030204" pitchFamily="34" charset="0"/>
              </a:rPr>
              <a:t>. Submissions are made by publishers and there is a per-submission fee.</a:t>
            </a:r>
            <a:endParaRPr lang="en-US" sz="1800" dirty="0">
              <a:effectLst/>
              <a:latin typeface="Calibri" panose="020F0502020204030204" pitchFamily="34" charset="0"/>
              <a:ea typeface="Calibri" panose="020F0502020204030204" pitchFamily="34" charset="0"/>
            </a:endParaRPr>
          </a:p>
          <a:p>
            <a:pPr marL="685800" marR="0">
              <a:spcBef>
                <a:spcPts val="0"/>
              </a:spcBef>
              <a:spcAft>
                <a:spcPts val="0"/>
              </a:spcAft>
            </a:pPr>
            <a:r>
              <a:rPr lang="en-US" sz="1800" dirty="0">
                <a:solidFill>
                  <a:srgbClr val="3A3A3A"/>
                </a:solidFill>
                <a:effectLst/>
                <a:latin typeface="Georgia" panose="02040502050405020303" pitchFamily="18" charset="0"/>
                <a:ea typeface="Calibri" panose="020F0502020204030204" pitchFamily="34" charset="0"/>
              </a:rPr>
              <a:t> </a:t>
            </a:r>
            <a:endParaRPr lang="en-US" sz="18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1800" u="sng" dirty="0">
                <a:solidFill>
                  <a:srgbClr val="018428"/>
                </a:solidFill>
                <a:effectLst/>
                <a:latin typeface="Georgia" panose="02040502050405020303" pitchFamily="18" charset="0"/>
                <a:ea typeface="Calibri" panose="020F0502020204030204" pitchFamily="34" charset="0"/>
                <a:hlinkClick r:id="rId4"/>
              </a:rPr>
              <a:t>The Earphones Award</a:t>
            </a:r>
            <a:r>
              <a:rPr lang="en-US" sz="1800" dirty="0">
                <a:solidFill>
                  <a:srgbClr val="3A3A3A"/>
                </a:solidFill>
                <a:effectLst/>
                <a:latin typeface="Georgia" panose="02040502050405020303" pitchFamily="18" charset="0"/>
                <a:ea typeface="Calibri" panose="020F0502020204030204" pitchFamily="34" charset="0"/>
              </a:rPr>
              <a:t> is a designation rather than something you can put on your shelf, although you can get a certificate to frame and hang on your wall. It is awarded by reviewers for </a:t>
            </a:r>
            <a:r>
              <a:rPr lang="en-US" sz="1800" i="1" u="none" strike="noStrike" dirty="0" err="1">
                <a:solidFill>
                  <a:srgbClr val="018428"/>
                </a:solidFill>
                <a:effectLst/>
                <a:latin typeface="Georgia" panose="02040502050405020303" pitchFamily="18" charset="0"/>
                <a:ea typeface="Calibri" panose="020F0502020204030204" pitchFamily="34" charset="0"/>
                <a:hlinkClick r:id="rId5"/>
              </a:rPr>
              <a:t>AudioFile</a:t>
            </a:r>
            <a:r>
              <a:rPr lang="en-US" sz="1800" i="1" u="none" strike="noStrike" dirty="0">
                <a:solidFill>
                  <a:srgbClr val="018428"/>
                </a:solidFill>
                <a:effectLst/>
                <a:latin typeface="Georgia" panose="02040502050405020303" pitchFamily="18" charset="0"/>
                <a:ea typeface="Calibri" panose="020F0502020204030204" pitchFamily="34" charset="0"/>
                <a:hlinkClick r:id="rId5"/>
              </a:rPr>
              <a:t> Magazine</a:t>
            </a:r>
            <a:r>
              <a:rPr lang="en-US" sz="1800" dirty="0">
                <a:solidFill>
                  <a:srgbClr val="3A3A3A"/>
                </a:solidFill>
                <a:effectLst/>
                <a:latin typeface="Georgia" panose="02040502050405020303" pitchFamily="18" charset="0"/>
                <a:ea typeface="Calibri" panose="020F0502020204030204" pitchFamily="34" charset="0"/>
              </a:rPr>
              <a:t>. According to </a:t>
            </a:r>
            <a:r>
              <a:rPr lang="en-US" sz="1800" i="1" dirty="0" err="1">
                <a:solidFill>
                  <a:srgbClr val="3A3A3A"/>
                </a:solidFill>
                <a:effectLst/>
                <a:latin typeface="Georgia" panose="02040502050405020303" pitchFamily="18" charset="0"/>
                <a:ea typeface="Calibri" panose="020F0502020204030204" pitchFamily="34" charset="0"/>
              </a:rPr>
              <a:t>AudioFile</a:t>
            </a:r>
            <a:r>
              <a:rPr lang="en-US" sz="1800" dirty="0">
                <a:solidFill>
                  <a:srgbClr val="3A3A3A"/>
                </a:solidFill>
                <a:effectLst/>
                <a:latin typeface="Georgia" panose="02040502050405020303" pitchFamily="18" charset="0"/>
                <a:ea typeface="Calibri" panose="020F0502020204030204" pitchFamily="34" charset="0"/>
              </a:rPr>
              <a:t> publisher, Michele Cobb, “The is given by </a:t>
            </a:r>
            <a:r>
              <a:rPr lang="en-US" sz="1800" i="1" dirty="0" err="1">
                <a:solidFill>
                  <a:srgbClr val="3A3A3A"/>
                </a:solidFill>
                <a:effectLst/>
                <a:latin typeface="Georgia" panose="02040502050405020303" pitchFamily="18" charset="0"/>
                <a:ea typeface="Calibri" panose="020F0502020204030204" pitchFamily="34" charset="0"/>
              </a:rPr>
              <a:t>AudioFile</a:t>
            </a:r>
            <a:r>
              <a:rPr lang="en-US" sz="1800" dirty="0">
                <a:solidFill>
                  <a:srgbClr val="3A3A3A"/>
                </a:solidFill>
                <a:effectLst/>
                <a:latin typeface="Georgia" panose="02040502050405020303" pitchFamily="18" charset="0"/>
                <a:ea typeface="Calibri" panose="020F0502020204030204" pitchFamily="34" charset="0"/>
              </a:rPr>
              <a:t> to truly exceptional titles that excel in narrative voice and style, characterizations, suitability to audio, and enhancement of the text.”</a:t>
            </a:r>
            <a:endParaRPr lang="en-US" sz="1800" dirty="0">
              <a:effectLst/>
              <a:latin typeface="Calibri" panose="020F0502020204030204" pitchFamily="34" charset="0"/>
              <a:ea typeface="Calibri" panose="020F0502020204030204" pitchFamily="34" charset="0"/>
            </a:endParaRPr>
          </a:p>
          <a:p>
            <a:pPr marL="457200" marR="0">
              <a:spcBef>
                <a:spcPts val="0"/>
              </a:spcBef>
              <a:spcAft>
                <a:spcPts val="0"/>
              </a:spcAft>
            </a:pPr>
            <a:r>
              <a:rPr lang="en-US" sz="1800" dirty="0">
                <a:solidFill>
                  <a:srgbClr val="3A3A3A"/>
                </a:solidFill>
                <a:effectLst/>
                <a:latin typeface="Georgia" panose="02040502050405020303" pitchFamily="18" charset="0"/>
                <a:ea typeface="Calibri" panose="020F0502020204030204" pitchFamily="34" charset="0"/>
              </a:rPr>
              <a:t> </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solidFill>
                  <a:srgbClr val="3A3A3A"/>
                </a:solidFill>
                <a:effectLst/>
                <a:latin typeface="Georgia" panose="02040502050405020303" pitchFamily="18" charset="0"/>
                <a:ea typeface="Calibri" panose="020F0502020204030204" pitchFamily="34" charset="0"/>
              </a:rPr>
              <a:t> </a:t>
            </a:r>
            <a:endParaRPr lang="en-US" sz="18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081828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EC4DA-43E9-4B4C-93C4-554DCA1F5745}"/>
              </a:ext>
            </a:extLst>
          </p:cNvPr>
          <p:cNvSpPr>
            <a:spLocks noGrp="1"/>
          </p:cNvSpPr>
          <p:nvPr>
            <p:ph type="title"/>
          </p:nvPr>
        </p:nvSpPr>
        <p:spPr/>
        <p:txBody>
          <a:bodyPr/>
          <a:lstStyle/>
          <a:p>
            <a:r>
              <a:rPr lang="en-US" dirty="0"/>
              <a:t>Try For Awards</a:t>
            </a:r>
          </a:p>
        </p:txBody>
      </p:sp>
      <p:sp>
        <p:nvSpPr>
          <p:cNvPr id="3" name="Content Placeholder 2">
            <a:extLst>
              <a:ext uri="{FF2B5EF4-FFF2-40B4-BE49-F238E27FC236}">
                <a16:creationId xmlns:a16="http://schemas.microsoft.com/office/drawing/2014/main" id="{9A36C0B9-93DE-4856-B182-A50E2A69B706}"/>
              </a:ext>
            </a:extLst>
          </p:cNvPr>
          <p:cNvSpPr>
            <a:spLocks noGrp="1"/>
          </p:cNvSpPr>
          <p:nvPr>
            <p:ph idx="1"/>
          </p:nvPr>
        </p:nvSpPr>
        <p:spPr/>
        <p:txBody>
          <a:bodyPr>
            <a:noAutofit/>
          </a:bodyPr>
          <a:lstStyle/>
          <a:p>
            <a:pPr marL="457200" marR="0">
              <a:spcBef>
                <a:spcPts val="0"/>
              </a:spcBef>
              <a:spcAft>
                <a:spcPts val="0"/>
              </a:spcAft>
            </a:pP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solidFill>
                  <a:srgbClr val="3A3A3A"/>
                </a:solidFill>
                <a:effectLst/>
                <a:latin typeface="Georgia" panose="02040502050405020303" pitchFamily="18" charset="0"/>
                <a:ea typeface="Calibri" panose="020F0502020204030204" pitchFamily="34" charset="0"/>
              </a:rPr>
              <a:t> </a:t>
            </a:r>
            <a:endParaRPr lang="en-US" sz="18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1800" u="sng" dirty="0">
                <a:solidFill>
                  <a:srgbClr val="018428"/>
                </a:solidFill>
                <a:effectLst/>
                <a:latin typeface="Georgia" panose="02040502050405020303" pitchFamily="18" charset="0"/>
                <a:ea typeface="Calibri" panose="020F0502020204030204" pitchFamily="34" charset="0"/>
                <a:hlinkClick r:id="rId2"/>
              </a:rPr>
              <a:t>The Odyssey Award</a:t>
            </a:r>
            <a:r>
              <a:rPr lang="en-US" sz="1800" dirty="0">
                <a:solidFill>
                  <a:srgbClr val="3A3A3A"/>
                </a:solidFill>
                <a:effectLst/>
                <a:latin typeface="Georgia" panose="02040502050405020303" pitchFamily="18" charset="0"/>
                <a:ea typeface="Calibri" panose="020F0502020204030204" pitchFamily="34" charset="0"/>
              </a:rPr>
              <a:t> is given by the </a:t>
            </a:r>
            <a:r>
              <a:rPr lang="en-US" sz="1800" u="sng" dirty="0">
                <a:solidFill>
                  <a:srgbClr val="018428"/>
                </a:solidFill>
                <a:effectLst/>
                <a:latin typeface="Georgia" panose="02040502050405020303" pitchFamily="18" charset="0"/>
                <a:ea typeface="Calibri" panose="020F0502020204030204" pitchFamily="34" charset="0"/>
                <a:hlinkClick r:id="rId3"/>
              </a:rPr>
              <a:t>American Library Association (ALA)</a:t>
            </a:r>
            <a:r>
              <a:rPr lang="en-US" sz="1800" dirty="0">
                <a:solidFill>
                  <a:srgbClr val="3A3A3A"/>
                </a:solidFill>
                <a:effectLst/>
                <a:latin typeface="Georgia" panose="02040502050405020303" pitchFamily="18" charset="0"/>
                <a:ea typeface="Calibri" panose="020F0502020204030204" pitchFamily="34" charset="0"/>
              </a:rPr>
              <a:t> to the publisher of what the association judges the “best produced for children and/or young adults, available in English in the United States.” There may be additional titles featured alongside the Odyssey winner. Those titles are called honor titles. There is no charge for submitting audiobooks for consideration for </a:t>
            </a:r>
            <a:r>
              <a:rPr lang="en-US" sz="1800" u="sng" dirty="0">
                <a:solidFill>
                  <a:srgbClr val="018428"/>
                </a:solidFill>
                <a:effectLst/>
                <a:latin typeface="Georgia" panose="02040502050405020303" pitchFamily="18" charset="0"/>
                <a:ea typeface="Calibri" panose="020F0502020204030204" pitchFamily="34" charset="0"/>
                <a:hlinkClick r:id="rId4"/>
              </a:rPr>
              <a:t>The Odyssey Award</a:t>
            </a:r>
            <a:r>
              <a:rPr lang="en-US" sz="1800" dirty="0">
                <a:solidFill>
                  <a:srgbClr val="3A3A3A"/>
                </a:solidFill>
                <a:effectLst/>
                <a:latin typeface="Georgia" panose="02040502050405020303" pitchFamily="18" charset="0"/>
                <a:ea typeface="Calibri" panose="020F0502020204030204" pitchFamily="34" charset="0"/>
              </a:rPr>
              <a:t>.</a:t>
            </a:r>
            <a:endParaRPr lang="en-US" sz="1800" dirty="0">
              <a:effectLst/>
              <a:latin typeface="Calibri" panose="020F0502020204030204" pitchFamily="34" charset="0"/>
              <a:ea typeface="Calibri" panose="020F0502020204030204" pitchFamily="34" charset="0"/>
            </a:endParaRPr>
          </a:p>
          <a:p>
            <a:pPr marL="685800" marR="0">
              <a:spcBef>
                <a:spcPts val="0"/>
              </a:spcBef>
              <a:spcAft>
                <a:spcPts val="0"/>
              </a:spcAft>
            </a:pPr>
            <a:r>
              <a:rPr lang="en-US" sz="1800" dirty="0">
                <a:solidFill>
                  <a:srgbClr val="3A3A3A"/>
                </a:solidFill>
                <a:effectLst/>
                <a:latin typeface="Georgia" panose="02040502050405020303" pitchFamily="18" charset="0"/>
                <a:ea typeface="Calibri" panose="020F0502020204030204" pitchFamily="34" charset="0"/>
              </a:rPr>
              <a:t> </a:t>
            </a:r>
            <a:endParaRPr lang="en-US" sz="18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1800" dirty="0">
                <a:solidFill>
                  <a:srgbClr val="3A3A3A"/>
                </a:solidFill>
                <a:effectLst/>
                <a:latin typeface="Georgia" panose="02040502050405020303" pitchFamily="18" charset="0"/>
                <a:ea typeface="Calibri" panose="020F0502020204030204" pitchFamily="34" charset="0"/>
              </a:rPr>
              <a:t>A relatively new entry into the audiobook awards arena is the</a:t>
            </a:r>
            <a:r>
              <a:rPr lang="en-US" sz="1800" u="sng" dirty="0">
                <a:solidFill>
                  <a:srgbClr val="018428"/>
                </a:solidFill>
                <a:effectLst/>
                <a:latin typeface="Georgia" panose="02040502050405020303" pitchFamily="18" charset="0"/>
                <a:ea typeface="Calibri" panose="020F0502020204030204" pitchFamily="34" charset="0"/>
                <a:hlinkClick r:id="rId5"/>
              </a:rPr>
              <a:t> Voice Arts Awards</a:t>
            </a:r>
            <a:r>
              <a:rPr lang="en-US" sz="1800" dirty="0">
                <a:solidFill>
                  <a:srgbClr val="3A3A3A"/>
                </a:solidFill>
                <a:effectLst/>
                <a:latin typeface="Georgia" panose="02040502050405020303" pitchFamily="18" charset="0"/>
                <a:ea typeface="Calibri" panose="020F0502020204030204" pitchFamily="34" charset="0"/>
              </a:rPr>
              <a:t>, given out by the </a:t>
            </a:r>
            <a:r>
              <a:rPr lang="en-US" sz="1800" u="sng" dirty="0">
                <a:solidFill>
                  <a:srgbClr val="018428"/>
                </a:solidFill>
                <a:effectLst/>
                <a:latin typeface="Georgia" panose="02040502050405020303" pitchFamily="18" charset="0"/>
                <a:ea typeface="Calibri" panose="020F0502020204030204" pitchFamily="34" charset="0"/>
                <a:hlinkClick r:id="rId6"/>
              </a:rPr>
              <a:t>Society of Voice Arts and Sciences (SOVAS)</a:t>
            </a:r>
            <a:r>
              <a:rPr lang="en-US" sz="1800" dirty="0">
                <a:solidFill>
                  <a:srgbClr val="3A3A3A"/>
                </a:solidFill>
                <a:effectLst/>
                <a:latin typeface="Georgia" panose="02040502050405020303" pitchFamily="18" charset="0"/>
                <a:ea typeface="Calibri" panose="020F0502020204030204" pitchFamily="34" charset="0"/>
              </a:rPr>
              <a:t>. This society was founded by voice-over artists to educate and award voice-over talent. There is a fee per entry per category.</a:t>
            </a:r>
            <a:endParaRPr lang="en-US" sz="18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4414801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EC4DA-43E9-4B4C-93C4-554DCA1F5745}"/>
              </a:ext>
            </a:extLst>
          </p:cNvPr>
          <p:cNvSpPr>
            <a:spLocks noGrp="1"/>
          </p:cNvSpPr>
          <p:nvPr>
            <p:ph type="title"/>
          </p:nvPr>
        </p:nvSpPr>
        <p:spPr/>
        <p:txBody>
          <a:bodyPr/>
          <a:lstStyle/>
          <a:p>
            <a:r>
              <a:rPr lang="en-US" dirty="0"/>
              <a:t>Try For Awards</a:t>
            </a:r>
          </a:p>
        </p:txBody>
      </p:sp>
      <p:sp>
        <p:nvSpPr>
          <p:cNvPr id="3" name="Content Placeholder 2">
            <a:extLst>
              <a:ext uri="{FF2B5EF4-FFF2-40B4-BE49-F238E27FC236}">
                <a16:creationId xmlns:a16="http://schemas.microsoft.com/office/drawing/2014/main" id="{9A36C0B9-93DE-4856-B182-A50E2A69B706}"/>
              </a:ext>
            </a:extLst>
          </p:cNvPr>
          <p:cNvSpPr>
            <a:spLocks noGrp="1"/>
          </p:cNvSpPr>
          <p:nvPr>
            <p:ph idx="1"/>
          </p:nvPr>
        </p:nvSpPr>
        <p:spPr/>
        <p:txBody>
          <a:bodyPr>
            <a:noAutofit/>
          </a:bodyPr>
          <a:lstStyle/>
          <a:p>
            <a:pPr marL="0" marR="0">
              <a:spcBef>
                <a:spcPts val="0"/>
              </a:spcBef>
              <a:spcAft>
                <a:spcPts val="0"/>
              </a:spcAft>
            </a:pPr>
            <a:r>
              <a:rPr lang="en-US" sz="3200" dirty="0">
                <a:effectLst/>
                <a:latin typeface="Calibri" panose="020F0502020204030204" pitchFamily="34" charset="0"/>
                <a:ea typeface="Calibri" panose="020F0502020204030204" pitchFamily="34" charset="0"/>
              </a:rPr>
              <a:t>While there is never a guarantee that winning an award will increase sales, awards can:</a:t>
            </a:r>
          </a:p>
          <a:p>
            <a:pPr marR="0">
              <a:spcBef>
                <a:spcPts val="0"/>
              </a:spcBef>
              <a:spcAft>
                <a:spcPts val="0"/>
              </a:spcAft>
              <a:buClr>
                <a:srgbClr val="9F3748"/>
              </a:buClr>
              <a:buFont typeface="Arial" panose="020B0604020202020204" pitchFamily="34" charset="0"/>
              <a:buChar char="•"/>
            </a:pPr>
            <a:r>
              <a:rPr lang="en-US" sz="3200" dirty="0">
                <a:effectLst/>
                <a:latin typeface="Calibri" panose="020F0502020204030204" pitchFamily="34" charset="0"/>
                <a:ea typeface="Calibri" panose="020F0502020204030204" pitchFamily="34" charset="0"/>
              </a:rPr>
              <a:t>Garner extra attention for your </a:t>
            </a:r>
            <a:r>
              <a:rPr lang="en-US" sz="3200" dirty="0">
                <a:latin typeface="Calibri" panose="020F0502020204030204" pitchFamily="34" charset="0"/>
                <a:ea typeface="Calibri" panose="020F0502020204030204" pitchFamily="34" charset="0"/>
              </a:rPr>
              <a:t>audiobook</a:t>
            </a:r>
          </a:p>
          <a:p>
            <a:pPr marR="0">
              <a:spcBef>
                <a:spcPts val="0"/>
              </a:spcBef>
              <a:spcAft>
                <a:spcPts val="0"/>
              </a:spcAft>
              <a:buClr>
                <a:srgbClr val="9F3748"/>
              </a:buClr>
              <a:buFont typeface="Arial" panose="020B0604020202020204" pitchFamily="34" charset="0"/>
              <a:buChar char="•"/>
            </a:pPr>
            <a:r>
              <a:rPr lang="en-US" sz="3200" dirty="0">
                <a:effectLst/>
                <a:latin typeface="Calibri" panose="020F0502020204030204" pitchFamily="34" charset="0"/>
                <a:ea typeface="Calibri" panose="020F0502020204030204" pitchFamily="34" charset="0"/>
              </a:rPr>
              <a:t>Perh</a:t>
            </a:r>
            <a:r>
              <a:rPr lang="en-US" sz="3200" dirty="0">
                <a:latin typeface="Calibri" panose="020F0502020204030204" pitchFamily="34" charset="0"/>
                <a:ea typeface="Calibri" panose="020F0502020204030204" pitchFamily="34" charset="0"/>
              </a:rPr>
              <a:t>aps help in getting your audiobook into libraries</a:t>
            </a:r>
          </a:p>
          <a:p>
            <a:pPr marR="0">
              <a:spcBef>
                <a:spcPts val="0"/>
              </a:spcBef>
              <a:spcAft>
                <a:spcPts val="0"/>
              </a:spcAft>
              <a:buClr>
                <a:srgbClr val="9F3748"/>
              </a:buClr>
              <a:buFont typeface="Arial" panose="020B0604020202020204" pitchFamily="34" charset="0"/>
              <a:buChar char="•"/>
            </a:pPr>
            <a:r>
              <a:rPr lang="en-US" sz="3200" dirty="0">
                <a:effectLst/>
                <a:latin typeface="Calibri" panose="020F0502020204030204" pitchFamily="34" charset="0"/>
                <a:ea typeface="Calibri" panose="020F0502020204030204" pitchFamily="34" charset="0"/>
              </a:rPr>
              <a:t>Some awards provide the winners with additional marketing at no cost to the aut</a:t>
            </a:r>
            <a:r>
              <a:rPr lang="en-US" sz="3200" dirty="0">
                <a:latin typeface="Calibri" panose="020F0502020204030204" pitchFamily="34" charset="0"/>
                <a:ea typeface="Calibri" panose="020F0502020204030204" pitchFamily="34" charset="0"/>
              </a:rPr>
              <a:t>hor </a:t>
            </a:r>
            <a:endParaRPr lang="en-US" sz="3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8497240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905000"/>
            <a:ext cx="9144000" cy="5105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pPr algn="ctr"/>
            <a:r>
              <a:rPr lang="en-US" b="1" dirty="0"/>
              <a:t>Thanks for joining us!</a:t>
            </a:r>
          </a:p>
        </p:txBody>
      </p:sp>
      <p:sp>
        <p:nvSpPr>
          <p:cNvPr id="3" name="Content Placeholder 2"/>
          <p:cNvSpPr>
            <a:spLocks noGrp="1"/>
          </p:cNvSpPr>
          <p:nvPr>
            <p:ph idx="1"/>
          </p:nvPr>
        </p:nvSpPr>
        <p:spPr>
          <a:xfrm>
            <a:off x="914400" y="2011680"/>
            <a:ext cx="7467600" cy="4693920"/>
          </a:xfrm>
        </p:spPr>
        <p:txBody>
          <a:bodyPr>
            <a:normAutofit lnSpcReduction="10000"/>
          </a:bodyPr>
          <a:lstStyle/>
          <a:p>
            <a:pPr marL="0" indent="0" algn="ctr">
              <a:buNone/>
            </a:pPr>
            <a:r>
              <a:rPr lang="en-US" dirty="0"/>
              <a:t>Have a great weekend!</a:t>
            </a:r>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a:p>
            <a:pPr marL="0" indent="0" algn="ctr">
              <a:buNone/>
            </a:pPr>
            <a:r>
              <a:rPr lang="en-US" dirty="0"/>
              <a:t>Bqbpublishing.com</a:t>
            </a:r>
          </a:p>
          <a:p>
            <a:pPr marL="0" indent="0" algn="ctr">
              <a:buNone/>
            </a:pPr>
            <a:r>
              <a:rPr lang="en-US" dirty="0"/>
              <a:t>Writelife.com</a:t>
            </a:r>
          </a:p>
        </p:txBody>
      </p:sp>
      <p:pic>
        <p:nvPicPr>
          <p:cNvPr id="4" name="Picture 3"/>
          <p:cNvPicPr>
            <a:picLocks noChangeAspect="1"/>
          </p:cNvPicPr>
          <p:nvPr/>
        </p:nvPicPr>
        <p:blipFill>
          <a:blip r:embed="rId2" cstate="print"/>
          <a:stretch>
            <a:fillRect/>
          </a:stretch>
        </p:blipFill>
        <p:spPr>
          <a:xfrm>
            <a:off x="2514600" y="3009261"/>
            <a:ext cx="4191000" cy="2357437"/>
          </a:xfrm>
          <a:prstGeom prst="rect">
            <a:avLst/>
          </a:prstGeom>
        </p:spPr>
      </p:pic>
    </p:spTree>
    <p:extLst>
      <p:ext uri="{BB962C8B-B14F-4D97-AF65-F5344CB8AC3E}">
        <p14:creationId xmlns:p14="http://schemas.microsoft.com/office/powerpoint/2010/main" val="158206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09600"/>
          </a:xfrm>
        </p:spPr>
        <p:txBody>
          <a:bodyPr>
            <a:normAutofit fontScale="90000"/>
          </a:bodyPr>
          <a:lstStyle/>
          <a:p>
            <a:r>
              <a:rPr lang="en-US" b="1" dirty="0"/>
              <a:t>Our Audiobook Distributors	</a:t>
            </a:r>
          </a:p>
        </p:txBody>
      </p:sp>
      <p:sp>
        <p:nvSpPr>
          <p:cNvPr id="3" name="Content Placeholder 2"/>
          <p:cNvSpPr>
            <a:spLocks noGrp="1"/>
          </p:cNvSpPr>
          <p:nvPr>
            <p:ph idx="1"/>
          </p:nvPr>
        </p:nvSpPr>
        <p:spPr>
          <a:xfrm>
            <a:off x="457200" y="1676400"/>
            <a:ext cx="8229600" cy="5029200"/>
          </a:xfrm>
        </p:spPr>
        <p:txBody>
          <a:bodyPr>
            <a:normAutofit fontScale="55000" lnSpcReduction="20000"/>
          </a:bodyPr>
          <a:lstStyle/>
          <a:p>
            <a:pPr marL="393192" lvl="1" indent="0">
              <a:buClr>
                <a:schemeClr val="accent2">
                  <a:lumMod val="50000"/>
                </a:schemeClr>
              </a:buClr>
              <a:buNone/>
            </a:pPr>
            <a:r>
              <a:rPr lang="en-US" sz="2700" dirty="0"/>
              <a:t>We currently have two audiobook distributors:</a:t>
            </a:r>
          </a:p>
          <a:p>
            <a:pPr marL="850392" lvl="1" indent="-457200">
              <a:buClr>
                <a:schemeClr val="accent2">
                  <a:lumMod val="50000"/>
                </a:schemeClr>
              </a:buClr>
              <a:buFont typeface="+mj-lt"/>
              <a:buAutoNum type="arabicPeriod"/>
            </a:pPr>
            <a:r>
              <a:rPr lang="en-US" sz="2700" dirty="0"/>
              <a:t>ACX </a:t>
            </a:r>
          </a:p>
          <a:p>
            <a:pPr lvl="2">
              <a:buClr>
                <a:schemeClr val="accent2">
                  <a:lumMod val="50000"/>
                </a:schemeClr>
              </a:buClr>
              <a:buFont typeface="Arial" panose="020B0604020202020204" pitchFamily="34" charset="0"/>
              <a:buChar char="•"/>
            </a:pPr>
            <a:r>
              <a:rPr lang="en-US" sz="2700" dirty="0"/>
              <a:t>for all audiobooks we produce, even royalty share</a:t>
            </a:r>
          </a:p>
          <a:p>
            <a:pPr lvl="2">
              <a:buClr>
                <a:schemeClr val="accent2">
                  <a:lumMod val="50000"/>
                </a:schemeClr>
              </a:buClr>
              <a:buFont typeface="Arial" panose="020B0604020202020204" pitchFamily="34" charset="0"/>
              <a:buChar char="•"/>
            </a:pPr>
            <a:r>
              <a:rPr lang="en-US" sz="2700" dirty="0"/>
              <a:t>They sell to</a:t>
            </a:r>
          </a:p>
          <a:p>
            <a:pPr lvl="3">
              <a:buClr>
                <a:schemeClr val="accent2">
                  <a:lumMod val="50000"/>
                </a:schemeClr>
              </a:buClr>
              <a:buFont typeface="Courier New" panose="02070309020205020404" pitchFamily="49" charset="0"/>
              <a:buChar char="o"/>
            </a:pPr>
            <a:r>
              <a:rPr lang="en-US" sz="2700" dirty="0"/>
              <a:t>Audible</a:t>
            </a:r>
          </a:p>
          <a:p>
            <a:pPr lvl="3">
              <a:buClr>
                <a:schemeClr val="accent2">
                  <a:lumMod val="50000"/>
                </a:schemeClr>
              </a:buClr>
              <a:buFont typeface="Courier New" panose="02070309020205020404" pitchFamily="49" charset="0"/>
              <a:buChar char="o"/>
            </a:pPr>
            <a:r>
              <a:rPr lang="en-US" sz="2700" dirty="0"/>
              <a:t>Apple</a:t>
            </a:r>
          </a:p>
          <a:p>
            <a:pPr marL="850392" lvl="1" indent="-457200">
              <a:buClr>
                <a:schemeClr val="accent2">
                  <a:lumMod val="50000"/>
                </a:schemeClr>
              </a:buClr>
              <a:buFont typeface="+mj-lt"/>
              <a:buAutoNum type="arabicPeriod"/>
            </a:pPr>
            <a:r>
              <a:rPr lang="en-US" sz="2700" dirty="0" err="1"/>
              <a:t>Findaway</a:t>
            </a:r>
            <a:r>
              <a:rPr lang="en-US" sz="2700" dirty="0"/>
              <a:t> </a:t>
            </a:r>
          </a:p>
          <a:p>
            <a:pPr lvl="2">
              <a:buClr>
                <a:schemeClr val="accent2">
                  <a:lumMod val="50000"/>
                </a:schemeClr>
              </a:buClr>
              <a:buFont typeface="Arial" panose="020B0604020202020204" pitchFamily="34" charset="0"/>
              <a:buChar char="•"/>
            </a:pPr>
            <a:r>
              <a:rPr lang="en-US" sz="2700" dirty="0"/>
              <a:t>Our second distributor for books that are produced via pay for production and DIY (do it yourself with a local video production company)</a:t>
            </a:r>
          </a:p>
          <a:p>
            <a:pPr lvl="2">
              <a:buClr>
                <a:schemeClr val="accent2">
                  <a:lumMod val="50000"/>
                </a:schemeClr>
              </a:buClr>
              <a:buFont typeface="Arial" panose="020B0604020202020204" pitchFamily="34" charset="0"/>
              <a:buChar char="•"/>
            </a:pPr>
            <a:r>
              <a:rPr lang="en-US" sz="2700" dirty="0"/>
              <a:t>They sell to</a:t>
            </a:r>
          </a:p>
          <a:p>
            <a:pPr lvl="3">
              <a:buClr>
                <a:schemeClr val="accent2">
                  <a:lumMod val="50000"/>
                </a:schemeClr>
              </a:buClr>
              <a:buFont typeface="Courier New" panose="02070309020205020404" pitchFamily="49" charset="0"/>
              <a:buChar char="o"/>
            </a:pPr>
            <a:r>
              <a:rPr lang="en-US" sz="2700" dirty="0"/>
              <a:t>Apple</a:t>
            </a:r>
          </a:p>
          <a:p>
            <a:pPr lvl="3">
              <a:buClr>
                <a:schemeClr val="accent2">
                  <a:lumMod val="50000"/>
                </a:schemeClr>
              </a:buClr>
              <a:buFont typeface="Courier New" panose="02070309020205020404" pitchFamily="49" charset="0"/>
              <a:buChar char="o"/>
            </a:pPr>
            <a:r>
              <a:rPr lang="en-US" sz="2700" dirty="0"/>
              <a:t>Kobo</a:t>
            </a:r>
          </a:p>
          <a:p>
            <a:pPr lvl="3">
              <a:buClr>
                <a:schemeClr val="accent2">
                  <a:lumMod val="50000"/>
                </a:schemeClr>
              </a:buClr>
              <a:buFont typeface="Courier New" panose="02070309020205020404" pitchFamily="49" charset="0"/>
              <a:buChar char="o"/>
            </a:pPr>
            <a:r>
              <a:rPr lang="en-US" sz="2700" dirty="0"/>
              <a:t>Libro.fm</a:t>
            </a:r>
          </a:p>
          <a:p>
            <a:pPr lvl="3">
              <a:buClr>
                <a:schemeClr val="accent2">
                  <a:lumMod val="50000"/>
                </a:schemeClr>
              </a:buClr>
              <a:buFont typeface="Courier New" panose="02070309020205020404" pitchFamily="49" charset="0"/>
              <a:buChar char="o"/>
            </a:pPr>
            <a:r>
              <a:rPr lang="en-US" sz="2700" dirty="0"/>
              <a:t>About 100 other audiobook retailers</a:t>
            </a:r>
          </a:p>
          <a:p>
            <a:pPr lvl="3">
              <a:buClr>
                <a:schemeClr val="accent2">
                  <a:lumMod val="50000"/>
                </a:schemeClr>
              </a:buClr>
              <a:buFont typeface="Courier New" panose="02070309020205020404" pitchFamily="49" charset="0"/>
              <a:buChar char="o"/>
            </a:pPr>
            <a:endParaRPr lang="en-US" sz="2700" dirty="0"/>
          </a:p>
          <a:p>
            <a:pPr marL="393192" lvl="1" indent="0">
              <a:buClr>
                <a:schemeClr val="accent2">
                  <a:lumMod val="50000"/>
                </a:schemeClr>
              </a:buClr>
              <a:buNone/>
            </a:pPr>
            <a:r>
              <a:rPr lang="en-US" sz="2700" dirty="0" err="1"/>
              <a:t>Findaway</a:t>
            </a:r>
            <a:r>
              <a:rPr lang="en-US" sz="2700" dirty="0"/>
              <a:t> has recently been sold to Spotify, a company that wants to do for audiobooks what they did for music. What that means for us is:</a:t>
            </a:r>
          </a:p>
          <a:p>
            <a:pPr lvl="2">
              <a:buClr>
                <a:schemeClr val="accent2">
                  <a:lumMod val="50000"/>
                </a:schemeClr>
              </a:buClr>
              <a:buFont typeface="Arial" panose="020B0604020202020204" pitchFamily="34" charset="0"/>
              <a:buChar char="•"/>
            </a:pPr>
            <a:r>
              <a:rPr lang="en-US" sz="2700" dirty="0"/>
              <a:t>Wider distribution</a:t>
            </a:r>
          </a:p>
          <a:p>
            <a:pPr lvl="2">
              <a:buClr>
                <a:schemeClr val="accent2">
                  <a:lumMod val="50000"/>
                </a:schemeClr>
              </a:buClr>
              <a:buFont typeface="Arial" panose="020B0604020202020204" pitchFamily="34" charset="0"/>
              <a:buChar char="•"/>
            </a:pPr>
            <a:r>
              <a:rPr lang="en-US" sz="2700" dirty="0"/>
              <a:t>More marketing opportunities </a:t>
            </a:r>
          </a:p>
          <a:p>
            <a:pPr marL="667512" lvl="2" indent="0">
              <a:buClr>
                <a:schemeClr val="accent2">
                  <a:lumMod val="50000"/>
                </a:schemeClr>
              </a:buClr>
              <a:buNone/>
            </a:pPr>
            <a:endParaRPr lang="en-US" sz="1800" dirty="0"/>
          </a:p>
          <a:p>
            <a:pPr lvl="2">
              <a:buClr>
                <a:schemeClr val="accent2">
                  <a:lumMod val="50000"/>
                </a:schemeClr>
              </a:buClr>
              <a:buFont typeface="Courier New" panose="02070309020205020404" pitchFamily="49" charset="0"/>
              <a:buChar char="o"/>
            </a:pPr>
            <a:endParaRPr lang="en-US" sz="1800" dirty="0"/>
          </a:p>
          <a:p>
            <a:pPr marL="0" lvl="0" indent="0">
              <a:buClr>
                <a:schemeClr val="accent2">
                  <a:lumMod val="50000"/>
                </a:schemeClr>
              </a:buClr>
              <a:buNone/>
            </a:pPr>
            <a:r>
              <a:rPr lang="en-US" sz="4000" dirty="0"/>
              <a:t> </a:t>
            </a:r>
          </a:p>
          <a:p>
            <a:pPr lvl="0">
              <a:buClr>
                <a:schemeClr val="accent2">
                  <a:lumMod val="50000"/>
                </a:schemeClr>
              </a:buClr>
              <a:buFont typeface="Arial" pitchFamily="34" charset="0"/>
              <a:buChar char="•"/>
            </a:pPr>
            <a:endParaRPr lang="en-US" sz="4000" dirty="0"/>
          </a:p>
          <a:p>
            <a:endParaRPr lang="en-US" dirty="0"/>
          </a:p>
        </p:txBody>
      </p:sp>
    </p:spTree>
    <p:extLst>
      <p:ext uri="{BB962C8B-B14F-4D97-AF65-F5344CB8AC3E}">
        <p14:creationId xmlns:p14="http://schemas.microsoft.com/office/powerpoint/2010/main" val="4077101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09600"/>
          </a:xfrm>
        </p:spPr>
        <p:txBody>
          <a:bodyPr>
            <a:normAutofit fontScale="90000"/>
          </a:bodyPr>
          <a:lstStyle/>
          <a:p>
            <a:r>
              <a:rPr lang="en-US" b="1" dirty="0"/>
              <a:t>	</a:t>
            </a:r>
          </a:p>
        </p:txBody>
      </p:sp>
      <p:sp>
        <p:nvSpPr>
          <p:cNvPr id="3" name="Content Placeholder 2"/>
          <p:cNvSpPr>
            <a:spLocks noGrp="1"/>
          </p:cNvSpPr>
          <p:nvPr>
            <p:ph idx="1"/>
          </p:nvPr>
        </p:nvSpPr>
        <p:spPr>
          <a:xfrm>
            <a:off x="457200" y="1676400"/>
            <a:ext cx="8229600" cy="5029200"/>
          </a:xfrm>
        </p:spPr>
        <p:txBody>
          <a:bodyPr>
            <a:normAutofit fontScale="70000" lnSpcReduction="20000"/>
          </a:bodyPr>
          <a:lstStyle/>
          <a:p>
            <a:pPr marL="0" lvl="0" indent="0" algn="ctr">
              <a:buClr>
                <a:schemeClr val="accent2">
                  <a:lumMod val="50000"/>
                </a:schemeClr>
              </a:buClr>
              <a:buNone/>
            </a:pPr>
            <a:endParaRPr lang="en-US" sz="6300" dirty="0"/>
          </a:p>
          <a:p>
            <a:pPr marL="0" lvl="0" indent="0" algn="ctr">
              <a:buClr>
                <a:schemeClr val="accent2">
                  <a:lumMod val="50000"/>
                </a:schemeClr>
              </a:buClr>
              <a:buNone/>
            </a:pPr>
            <a:r>
              <a:rPr lang="en-US" sz="6300" dirty="0"/>
              <a:t>BUT NO MATTER HOW WE DISTRIBUTE, AUTHOR PARTICIPATION IN MARKETING AUDIOBOOKS IS IMPERATIVE FOR SUCCESS!</a:t>
            </a:r>
          </a:p>
          <a:p>
            <a:pPr marL="393192" lvl="1" indent="0">
              <a:buClr>
                <a:schemeClr val="accent2">
                  <a:lumMod val="50000"/>
                </a:schemeClr>
              </a:buClr>
              <a:buNone/>
            </a:pPr>
            <a:endParaRPr lang="en-US" sz="4000" dirty="0"/>
          </a:p>
          <a:p>
            <a:pPr lvl="1">
              <a:buClr>
                <a:schemeClr val="accent2">
                  <a:lumMod val="50000"/>
                </a:schemeClr>
              </a:buClr>
              <a:buFont typeface="Wingdings" panose="05000000000000000000" pitchFamily="2" charset="2"/>
              <a:buChar char="§"/>
            </a:pPr>
            <a:endParaRPr lang="en-US" sz="1800" dirty="0"/>
          </a:p>
          <a:p>
            <a:pPr marL="667512" lvl="2" indent="0">
              <a:buClr>
                <a:schemeClr val="accent2">
                  <a:lumMod val="50000"/>
                </a:schemeClr>
              </a:buClr>
              <a:buNone/>
            </a:pPr>
            <a:endParaRPr lang="en-US" sz="1800" dirty="0"/>
          </a:p>
          <a:p>
            <a:pPr lvl="2">
              <a:buClr>
                <a:schemeClr val="accent2">
                  <a:lumMod val="50000"/>
                </a:schemeClr>
              </a:buClr>
              <a:buFont typeface="Courier New" panose="02070309020205020404" pitchFamily="49" charset="0"/>
              <a:buChar char="o"/>
            </a:pPr>
            <a:endParaRPr lang="en-US" sz="1800" dirty="0"/>
          </a:p>
          <a:p>
            <a:pPr marL="0" lvl="0" indent="0">
              <a:buClr>
                <a:schemeClr val="accent2">
                  <a:lumMod val="50000"/>
                </a:schemeClr>
              </a:buClr>
              <a:buNone/>
            </a:pPr>
            <a:r>
              <a:rPr lang="en-US" sz="4000" dirty="0"/>
              <a:t> </a:t>
            </a:r>
          </a:p>
          <a:p>
            <a:pPr lvl="0">
              <a:buClr>
                <a:schemeClr val="accent2">
                  <a:lumMod val="50000"/>
                </a:schemeClr>
              </a:buClr>
              <a:buFont typeface="Arial" pitchFamily="34" charset="0"/>
              <a:buChar char="•"/>
            </a:pPr>
            <a:endParaRPr lang="en-US" sz="4000" dirty="0"/>
          </a:p>
          <a:p>
            <a:endParaRPr lang="en-US" dirty="0"/>
          </a:p>
        </p:txBody>
      </p:sp>
    </p:spTree>
    <p:extLst>
      <p:ext uri="{BB962C8B-B14F-4D97-AF65-F5344CB8AC3E}">
        <p14:creationId xmlns:p14="http://schemas.microsoft.com/office/powerpoint/2010/main" val="1836794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09600"/>
          </a:xfrm>
        </p:spPr>
        <p:txBody>
          <a:bodyPr>
            <a:normAutofit fontScale="90000"/>
          </a:bodyPr>
          <a:lstStyle/>
          <a:p>
            <a:r>
              <a:rPr lang="en-US" sz="4000" b="1" dirty="0">
                <a:solidFill>
                  <a:schemeClr val="tx1"/>
                </a:solidFill>
              </a:rPr>
              <a:t>Promote Both Your Book and Audiobook</a:t>
            </a:r>
            <a:endParaRPr lang="en-US" b="1" dirty="0">
              <a:solidFill>
                <a:schemeClr val="tx1"/>
              </a:solidFill>
            </a:endParaRPr>
          </a:p>
        </p:txBody>
      </p:sp>
      <p:sp>
        <p:nvSpPr>
          <p:cNvPr id="3" name="Content Placeholder 2"/>
          <p:cNvSpPr>
            <a:spLocks noGrp="1"/>
          </p:cNvSpPr>
          <p:nvPr>
            <p:ph idx="1"/>
          </p:nvPr>
        </p:nvSpPr>
        <p:spPr>
          <a:xfrm>
            <a:off x="457200" y="1676400"/>
            <a:ext cx="8229600" cy="5029200"/>
          </a:xfrm>
        </p:spPr>
        <p:txBody>
          <a:bodyPr>
            <a:normAutofit/>
          </a:bodyPr>
          <a:lstStyle/>
          <a:p>
            <a:pPr marL="667512" lvl="2" indent="0">
              <a:buClr>
                <a:schemeClr val="accent2">
                  <a:lumMod val="50000"/>
                </a:schemeClr>
              </a:buClr>
              <a:buNone/>
            </a:pPr>
            <a:endParaRPr lang="en-US" sz="1800" dirty="0"/>
          </a:p>
          <a:p>
            <a:pPr lvl="2">
              <a:buClr>
                <a:schemeClr val="accent2">
                  <a:lumMod val="50000"/>
                </a:schemeClr>
              </a:buClr>
              <a:buFont typeface="Arial" panose="020B0604020202020204" pitchFamily="34" charset="0"/>
              <a:buChar char="•"/>
            </a:pPr>
            <a:r>
              <a:rPr lang="en-US" sz="1800" dirty="0"/>
              <a:t>Include a link or QR code for your audiobook on every piece of communication, the way you do for your print or eBook</a:t>
            </a:r>
          </a:p>
          <a:p>
            <a:pPr lvl="3">
              <a:buClr>
                <a:schemeClr val="accent2">
                  <a:lumMod val="50000"/>
                </a:schemeClr>
              </a:buClr>
              <a:buFont typeface="Courier New" panose="02070309020205020404" pitchFamily="49" charset="0"/>
              <a:buChar char="o"/>
            </a:pPr>
            <a:r>
              <a:rPr lang="en-US" sz="1700" dirty="0"/>
              <a:t>Newsletter</a:t>
            </a:r>
          </a:p>
          <a:p>
            <a:pPr lvl="3">
              <a:buClr>
                <a:schemeClr val="accent2">
                  <a:lumMod val="50000"/>
                </a:schemeClr>
              </a:buClr>
              <a:buFont typeface="Courier New" panose="02070309020205020404" pitchFamily="49" charset="0"/>
              <a:buChar char="o"/>
            </a:pPr>
            <a:r>
              <a:rPr lang="en-US" sz="1700" dirty="0"/>
              <a:t>Website</a:t>
            </a:r>
          </a:p>
          <a:p>
            <a:pPr lvl="3">
              <a:buClr>
                <a:schemeClr val="accent2">
                  <a:lumMod val="50000"/>
                </a:schemeClr>
              </a:buClr>
              <a:buFont typeface="Courier New" panose="02070309020205020404" pitchFamily="49" charset="0"/>
              <a:buChar char="o"/>
            </a:pPr>
            <a:r>
              <a:rPr lang="en-US" sz="1700" dirty="0"/>
              <a:t>Social media</a:t>
            </a:r>
          </a:p>
          <a:p>
            <a:pPr lvl="3">
              <a:buClr>
                <a:schemeClr val="accent2">
                  <a:lumMod val="50000"/>
                </a:schemeClr>
              </a:buClr>
              <a:buFont typeface="Courier New" panose="02070309020205020404" pitchFamily="49" charset="0"/>
              <a:buChar char="o"/>
            </a:pPr>
            <a:r>
              <a:rPr lang="en-US" sz="1700" dirty="0"/>
              <a:t>bookmarks</a:t>
            </a:r>
          </a:p>
          <a:p>
            <a:pPr lvl="2">
              <a:buClr>
                <a:schemeClr val="accent2">
                  <a:lumMod val="50000"/>
                </a:schemeClr>
              </a:buClr>
              <a:buFont typeface="Arial" panose="020B0604020202020204" pitchFamily="34" charset="0"/>
              <a:buChar char="•"/>
            </a:pPr>
            <a:r>
              <a:rPr lang="en-US" sz="1800" dirty="0"/>
              <a:t>Share different audio clips from your audiobook on your social media channels</a:t>
            </a:r>
          </a:p>
          <a:p>
            <a:pPr lvl="3">
              <a:buClr>
                <a:schemeClr val="accent2">
                  <a:lumMod val="50000"/>
                </a:schemeClr>
              </a:buClr>
              <a:buFont typeface="Courier New" panose="02070309020205020404" pitchFamily="49" charset="0"/>
              <a:buChar char="o"/>
            </a:pPr>
            <a:r>
              <a:rPr lang="en-US" sz="1700" dirty="0"/>
              <a:t>You can get these from Julie. </a:t>
            </a:r>
          </a:p>
          <a:p>
            <a:pPr lvl="3">
              <a:buClr>
                <a:schemeClr val="accent2">
                  <a:lumMod val="50000"/>
                </a:schemeClr>
              </a:buClr>
              <a:buFont typeface="Courier New" panose="02070309020205020404" pitchFamily="49" charset="0"/>
              <a:buChar char="o"/>
            </a:pPr>
            <a:r>
              <a:rPr lang="en-US" sz="1700" dirty="0"/>
              <a:t>The one we typically use is the retail sample that lasts about 5 minutes</a:t>
            </a:r>
          </a:p>
          <a:p>
            <a:pPr lvl="3">
              <a:buClr>
                <a:schemeClr val="accent2">
                  <a:lumMod val="50000"/>
                </a:schemeClr>
              </a:buClr>
              <a:buFont typeface="Courier New" panose="02070309020205020404" pitchFamily="49" charset="0"/>
              <a:buChar char="o"/>
            </a:pPr>
            <a:r>
              <a:rPr lang="en-US" sz="1700" dirty="0"/>
              <a:t>Julie can also provide you with a chapter of your audiobook that you can use for a teaser. </a:t>
            </a:r>
          </a:p>
          <a:p>
            <a:pPr marL="0" lvl="0" indent="0">
              <a:buClr>
                <a:schemeClr val="accent2">
                  <a:lumMod val="50000"/>
                </a:schemeClr>
              </a:buClr>
              <a:buNone/>
            </a:pPr>
            <a:r>
              <a:rPr lang="en-US" sz="4000" dirty="0"/>
              <a:t> </a:t>
            </a:r>
          </a:p>
          <a:p>
            <a:pPr lvl="0">
              <a:buClr>
                <a:schemeClr val="accent2">
                  <a:lumMod val="50000"/>
                </a:schemeClr>
              </a:buClr>
              <a:buFont typeface="Arial" pitchFamily="34" charset="0"/>
              <a:buChar char="•"/>
            </a:pPr>
            <a:endParaRPr lang="en-US" sz="4000" dirty="0"/>
          </a:p>
          <a:p>
            <a:endParaRPr lang="en-US" dirty="0"/>
          </a:p>
        </p:txBody>
      </p:sp>
    </p:spTree>
    <p:extLst>
      <p:ext uri="{BB962C8B-B14F-4D97-AF65-F5344CB8AC3E}">
        <p14:creationId xmlns:p14="http://schemas.microsoft.com/office/powerpoint/2010/main" val="3772070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615E7-C3D5-481B-A45E-31874169035B}"/>
              </a:ext>
            </a:extLst>
          </p:cNvPr>
          <p:cNvSpPr>
            <a:spLocks noGrp="1"/>
          </p:cNvSpPr>
          <p:nvPr>
            <p:ph type="title"/>
          </p:nvPr>
        </p:nvSpPr>
        <p:spPr/>
        <p:txBody>
          <a:bodyPr>
            <a:normAutofit/>
          </a:bodyPr>
          <a:lstStyle/>
          <a:p>
            <a:r>
              <a:rPr lang="en-US" dirty="0"/>
              <a:t>Upload Samples to SoundCloud</a:t>
            </a:r>
          </a:p>
        </p:txBody>
      </p:sp>
      <p:sp>
        <p:nvSpPr>
          <p:cNvPr id="3" name="Content Placeholder 2">
            <a:extLst>
              <a:ext uri="{FF2B5EF4-FFF2-40B4-BE49-F238E27FC236}">
                <a16:creationId xmlns:a16="http://schemas.microsoft.com/office/drawing/2014/main" id="{3EF5868B-A0A9-4DB6-9403-3D1FBA865A1E}"/>
              </a:ext>
            </a:extLst>
          </p:cNvPr>
          <p:cNvSpPr>
            <a:spLocks noGrp="1"/>
          </p:cNvSpPr>
          <p:nvPr>
            <p:ph idx="1"/>
          </p:nvPr>
        </p:nvSpPr>
        <p:spPr/>
        <p:txBody>
          <a:bodyPr>
            <a:normAutofit/>
          </a:bodyPr>
          <a:lstStyle/>
          <a:p>
            <a:pPr>
              <a:buClrTx/>
              <a:buFont typeface="Arial" panose="020B0604020202020204" pitchFamily="34" charset="0"/>
              <a:buChar char="•"/>
            </a:pPr>
            <a:r>
              <a:rPr lang="en-US" sz="1800" dirty="0"/>
              <a:t>SoundCloud has become a viable resource for allowing listeners to preview audi0books</a:t>
            </a:r>
          </a:p>
          <a:p>
            <a:pPr>
              <a:buClrTx/>
              <a:buFont typeface="Arial" panose="020B0604020202020204" pitchFamily="34" charset="0"/>
              <a:buChar char="•"/>
            </a:pPr>
            <a:r>
              <a:rPr lang="en-US" sz="1800" dirty="0"/>
              <a:t>SoundCloud does not sell the recordings, but does permit adding a buy link</a:t>
            </a:r>
          </a:p>
          <a:p>
            <a:pPr>
              <a:buClrTx/>
              <a:buFont typeface="Arial" panose="020B0604020202020204" pitchFamily="34" charset="0"/>
              <a:buChar char="•"/>
            </a:pPr>
            <a:r>
              <a:rPr lang="en-US" sz="1800" dirty="0"/>
              <a:t>BQB/WriteLife will be uploading all of our audiobooks under our BQB/WriteLife umbrella but we suggest that each author also upload your audiobook</a:t>
            </a:r>
          </a:p>
          <a:p>
            <a:pPr>
              <a:buClrTx/>
              <a:buFont typeface="Arial" panose="020B0604020202020204" pitchFamily="34" charset="0"/>
              <a:buChar char="•"/>
            </a:pPr>
            <a:r>
              <a:rPr lang="en-US" sz="1800" dirty="0"/>
              <a:t>You can upload up to three hours of your work for free – we recommend only uploading the retail sample that lasts for 5 minutes as it gives audiobook listeners a teaser for your book (Julie can provide the sample)</a:t>
            </a:r>
          </a:p>
          <a:p>
            <a:pPr>
              <a:buClrTx/>
              <a:buFont typeface="Arial" panose="020B0604020202020204" pitchFamily="34" charset="0"/>
              <a:buChar char="•"/>
            </a:pPr>
            <a:r>
              <a:rPr lang="en-US" sz="1800" dirty="0"/>
              <a:t>To upload your retail sample to SoundCloud:</a:t>
            </a:r>
          </a:p>
          <a:p>
            <a:pPr marL="736092" lvl="1" indent="-342900">
              <a:buClrTx/>
              <a:buFont typeface="+mj-lt"/>
              <a:buAutoNum type="arabicPeriod"/>
            </a:pPr>
            <a:r>
              <a:rPr lang="en-US" sz="1600" dirty="0"/>
              <a:t>Create a free account at SoundCloud.com</a:t>
            </a:r>
          </a:p>
          <a:p>
            <a:pPr marL="736092" lvl="1" indent="-342900">
              <a:buClrTx/>
              <a:buFont typeface="+mj-lt"/>
              <a:buAutoNum type="arabicPeriod"/>
            </a:pPr>
            <a:r>
              <a:rPr lang="en-US" sz="1600" dirty="0"/>
              <a:t>Once you’ve created an account, go to the upper right-hand corner and click on “upload”</a:t>
            </a:r>
          </a:p>
          <a:p>
            <a:pPr marL="393192" lvl="1" indent="0">
              <a:buClrTx/>
              <a:buNone/>
            </a:pPr>
            <a:endParaRPr lang="en-US" sz="1600" dirty="0"/>
          </a:p>
        </p:txBody>
      </p:sp>
    </p:spTree>
    <p:extLst>
      <p:ext uri="{BB962C8B-B14F-4D97-AF65-F5344CB8AC3E}">
        <p14:creationId xmlns:p14="http://schemas.microsoft.com/office/powerpoint/2010/main" val="2911863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9E229-4C7B-47C1-8D94-1E6E61473441}"/>
              </a:ext>
            </a:extLst>
          </p:cNvPr>
          <p:cNvSpPr>
            <a:spLocks noGrp="1"/>
          </p:cNvSpPr>
          <p:nvPr>
            <p:ph type="title"/>
          </p:nvPr>
        </p:nvSpPr>
        <p:spPr/>
        <p:txBody>
          <a:bodyPr>
            <a:normAutofit fontScale="90000"/>
          </a:bodyPr>
          <a:lstStyle/>
          <a:p>
            <a:r>
              <a:rPr lang="en-US" dirty="0"/>
              <a:t>Upload Samples to SoundCloud </a:t>
            </a:r>
            <a:r>
              <a:rPr lang="en-US" sz="2700" dirty="0"/>
              <a:t>cont’d</a:t>
            </a:r>
            <a:r>
              <a:rPr lang="en-US" dirty="0"/>
              <a:t>	</a:t>
            </a:r>
          </a:p>
        </p:txBody>
      </p:sp>
      <p:sp>
        <p:nvSpPr>
          <p:cNvPr id="3" name="Content Placeholder 2">
            <a:extLst>
              <a:ext uri="{FF2B5EF4-FFF2-40B4-BE49-F238E27FC236}">
                <a16:creationId xmlns:a16="http://schemas.microsoft.com/office/drawing/2014/main" id="{B561206A-A960-4B29-8404-79B695176566}"/>
              </a:ext>
            </a:extLst>
          </p:cNvPr>
          <p:cNvSpPr>
            <a:spLocks noGrp="1"/>
          </p:cNvSpPr>
          <p:nvPr>
            <p:ph idx="1"/>
          </p:nvPr>
        </p:nvSpPr>
        <p:spPr/>
        <p:txBody>
          <a:bodyPr>
            <a:normAutofit/>
          </a:bodyPr>
          <a:lstStyle/>
          <a:p>
            <a:pPr lvl="1">
              <a:buClrTx/>
              <a:buFont typeface="Courier New" panose="02070309020205020404" pitchFamily="49" charset="0"/>
              <a:buChar char="o"/>
            </a:pPr>
            <a:endParaRPr lang="en-US" sz="1400" dirty="0"/>
          </a:p>
          <a:p>
            <a:pPr>
              <a:buClrTx/>
              <a:buFont typeface="Arial" panose="020B0604020202020204" pitchFamily="34" charset="0"/>
              <a:buChar char="•"/>
            </a:pPr>
            <a:endParaRPr lang="en-US" sz="1600" dirty="0"/>
          </a:p>
          <a:p>
            <a:pPr marL="342900" indent="-342900">
              <a:buFont typeface="+mj-lt"/>
              <a:buAutoNum type="arabicPeriod"/>
            </a:pPr>
            <a:r>
              <a:rPr lang="en-US" sz="2000" dirty="0"/>
              <a:t>4. Select your chosen audio clip that you have gotten from Julie and saved on your computer</a:t>
            </a:r>
          </a:p>
          <a:p>
            <a:pPr marL="342900" indent="-342900">
              <a:buFont typeface="+mj-lt"/>
              <a:buAutoNum type="arabicPeriod"/>
            </a:pPr>
            <a:r>
              <a:rPr lang="en-US" sz="2000" dirty="0"/>
              <a:t>5. While your file uploads, click the “choose new image” button on the left-hand side of the page then click “Upload new image” and click on the audiobook cover file that you’ve gotten from Julie.</a:t>
            </a:r>
          </a:p>
          <a:p>
            <a:pPr marL="342900" indent="-342900">
              <a:buFont typeface="+mj-lt"/>
              <a:buAutoNum type="arabicPeriod"/>
            </a:pPr>
            <a:r>
              <a:rPr lang="en-US" sz="2000" dirty="0"/>
              <a:t>6. In the “title” field, enter the title of your audiobook, the author name, and the narrator name.</a:t>
            </a:r>
          </a:p>
          <a:p>
            <a:pPr marL="342900" indent="-342900">
              <a:buFont typeface="+mj-lt"/>
              <a:buAutoNum type="arabicPeriod"/>
            </a:pPr>
            <a:r>
              <a:rPr lang="en-US" sz="2000" dirty="0"/>
              <a:t>7. In the “tags” field, individually enter tags you feel will help promote your title i.e. Audiobooks, Audio Books, [Author Name], [Narrator Name], [Series Name], Genres</a:t>
            </a:r>
          </a:p>
          <a:p>
            <a:pPr marL="342900" indent="-342900">
              <a:buFont typeface="+mj-lt"/>
              <a:buAutoNum type="arabicPeriod"/>
            </a:pPr>
            <a:endParaRPr lang="en-US" sz="1600" dirty="0"/>
          </a:p>
          <a:p>
            <a:pPr marL="342900" indent="-342900">
              <a:buFont typeface="+mj-lt"/>
              <a:buAutoNum type="arabicPeriod"/>
            </a:pPr>
            <a:endParaRPr lang="en-US" sz="1600" dirty="0"/>
          </a:p>
          <a:p>
            <a:endParaRPr lang="en-US" sz="1600" dirty="0"/>
          </a:p>
        </p:txBody>
      </p:sp>
    </p:spTree>
    <p:extLst>
      <p:ext uri="{BB962C8B-B14F-4D97-AF65-F5344CB8AC3E}">
        <p14:creationId xmlns:p14="http://schemas.microsoft.com/office/powerpoint/2010/main" val="1753172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19794-B92E-493A-B438-C2C06BA56A5A}"/>
              </a:ext>
            </a:extLst>
          </p:cNvPr>
          <p:cNvSpPr>
            <a:spLocks noGrp="1"/>
          </p:cNvSpPr>
          <p:nvPr>
            <p:ph type="title"/>
          </p:nvPr>
        </p:nvSpPr>
        <p:spPr/>
        <p:txBody>
          <a:bodyPr>
            <a:normAutofit fontScale="90000"/>
          </a:bodyPr>
          <a:lstStyle/>
          <a:p>
            <a:r>
              <a:rPr lang="en-US" dirty="0"/>
              <a:t>Upload Samples to SoundCloud </a:t>
            </a:r>
            <a:r>
              <a:rPr lang="en-US" sz="2700" dirty="0"/>
              <a:t>cont’d</a:t>
            </a:r>
            <a:r>
              <a:rPr lang="en-US" dirty="0"/>
              <a:t>	</a:t>
            </a:r>
          </a:p>
        </p:txBody>
      </p:sp>
      <p:sp>
        <p:nvSpPr>
          <p:cNvPr id="3" name="Content Placeholder 2">
            <a:extLst>
              <a:ext uri="{FF2B5EF4-FFF2-40B4-BE49-F238E27FC236}">
                <a16:creationId xmlns:a16="http://schemas.microsoft.com/office/drawing/2014/main" id="{79FF9A91-79B4-4B4D-86BD-454FBC7E0079}"/>
              </a:ext>
            </a:extLst>
          </p:cNvPr>
          <p:cNvSpPr>
            <a:spLocks noGrp="1"/>
          </p:cNvSpPr>
          <p:nvPr>
            <p:ph idx="1"/>
          </p:nvPr>
        </p:nvSpPr>
        <p:spPr/>
        <p:txBody>
          <a:bodyPr>
            <a:normAutofit/>
          </a:bodyPr>
          <a:lstStyle/>
          <a:p>
            <a:pPr marL="342900" indent="-342900">
              <a:buFont typeface="+mj-lt"/>
              <a:buAutoNum type="arabicPeriod"/>
            </a:pPr>
            <a:r>
              <a:rPr lang="en-US" sz="2000" dirty="0"/>
              <a:t> 8. In the “Description” field, enter:</a:t>
            </a:r>
          </a:p>
          <a:p>
            <a:pPr marL="925830" lvl="2" indent="-285750">
              <a:buFont typeface="Arial" panose="020B0604020202020204" pitchFamily="34" charset="0"/>
              <a:buChar char="•"/>
            </a:pPr>
            <a:r>
              <a:rPr lang="en-US" sz="2000" dirty="0"/>
              <a:t>A short description of your audiobook </a:t>
            </a:r>
          </a:p>
          <a:p>
            <a:pPr marL="925830" lvl="2" indent="-285750">
              <a:buFont typeface="Arial" panose="020B0604020202020204" pitchFamily="34" charset="0"/>
              <a:buChar char="•"/>
            </a:pPr>
            <a:r>
              <a:rPr lang="en-US" sz="2000" dirty="0"/>
              <a:t>The name of the narrator</a:t>
            </a:r>
          </a:p>
          <a:p>
            <a:pPr marL="925830" lvl="2" indent="-285750">
              <a:buFont typeface="Arial" panose="020B0604020202020204" pitchFamily="34" charset="0"/>
              <a:buChar char="•"/>
            </a:pPr>
            <a:r>
              <a:rPr lang="en-US" sz="2000" dirty="0"/>
              <a:t>A brief “about the author” section</a:t>
            </a:r>
          </a:p>
          <a:p>
            <a:pPr marL="925830" lvl="2" indent="-285750">
              <a:buFont typeface="Arial" panose="020B0604020202020204" pitchFamily="34" charset="0"/>
              <a:buChar char="•"/>
            </a:pPr>
            <a:r>
              <a:rPr lang="en-US" sz="2000" dirty="0"/>
              <a:t>Links to related titles or book in your series</a:t>
            </a:r>
          </a:p>
          <a:p>
            <a:pPr marL="925830" lvl="2" indent="-285750">
              <a:buFont typeface="Arial" panose="020B0604020202020204" pitchFamily="34" charset="0"/>
              <a:buChar char="•"/>
            </a:pPr>
            <a:r>
              <a:rPr lang="en-US" sz="2000" dirty="0"/>
              <a:t>Links to your website or social media platforms</a:t>
            </a:r>
          </a:p>
          <a:p>
            <a:pPr marL="925830" lvl="2" indent="-285750">
              <a:buFont typeface="Arial" panose="020B0604020202020204" pitchFamily="34" charset="0"/>
              <a:buChar char="•"/>
            </a:pPr>
            <a:r>
              <a:rPr lang="en-US" sz="2000" dirty="0"/>
              <a:t>Your Bounty referral links (which Julie can provide)</a:t>
            </a:r>
          </a:p>
          <a:p>
            <a:pPr marL="925830" lvl="2" indent="-285750">
              <a:buFont typeface="Arial" panose="020B0604020202020204" pitchFamily="34" charset="0"/>
              <a:buChar char="•"/>
            </a:pPr>
            <a:r>
              <a:rPr lang="en-US" sz="2000" dirty="0"/>
              <a:t>Once your satisfied with your entry, click the “Save” button.</a:t>
            </a:r>
          </a:p>
        </p:txBody>
      </p:sp>
    </p:spTree>
    <p:extLst>
      <p:ext uri="{BB962C8B-B14F-4D97-AF65-F5344CB8AC3E}">
        <p14:creationId xmlns:p14="http://schemas.microsoft.com/office/powerpoint/2010/main" val="25798160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19794-B92E-493A-B438-C2C06BA56A5A}"/>
              </a:ext>
            </a:extLst>
          </p:cNvPr>
          <p:cNvSpPr>
            <a:spLocks noGrp="1"/>
          </p:cNvSpPr>
          <p:nvPr>
            <p:ph type="title"/>
          </p:nvPr>
        </p:nvSpPr>
        <p:spPr/>
        <p:txBody>
          <a:bodyPr>
            <a:normAutofit fontScale="90000"/>
          </a:bodyPr>
          <a:lstStyle/>
          <a:p>
            <a:r>
              <a:rPr lang="en-US" dirty="0"/>
              <a:t>Upload Samples to SoundCloud </a:t>
            </a:r>
            <a:r>
              <a:rPr lang="en-US" sz="2700" dirty="0"/>
              <a:t>cont’d</a:t>
            </a:r>
            <a:r>
              <a:rPr lang="en-US" dirty="0"/>
              <a:t>	</a:t>
            </a:r>
          </a:p>
        </p:txBody>
      </p:sp>
      <p:sp>
        <p:nvSpPr>
          <p:cNvPr id="3" name="Content Placeholder 2">
            <a:extLst>
              <a:ext uri="{FF2B5EF4-FFF2-40B4-BE49-F238E27FC236}">
                <a16:creationId xmlns:a16="http://schemas.microsoft.com/office/drawing/2014/main" id="{79FF9A91-79B4-4B4D-86BD-454FBC7E0079}"/>
              </a:ext>
            </a:extLst>
          </p:cNvPr>
          <p:cNvSpPr>
            <a:spLocks noGrp="1"/>
          </p:cNvSpPr>
          <p:nvPr>
            <p:ph idx="1"/>
          </p:nvPr>
        </p:nvSpPr>
        <p:spPr/>
        <p:txBody>
          <a:bodyPr>
            <a:normAutofit fontScale="92500" lnSpcReduction="10000"/>
          </a:bodyPr>
          <a:lstStyle/>
          <a:p>
            <a:pPr marL="393192" lvl="1" indent="0">
              <a:buClrTx/>
              <a:buNone/>
            </a:pPr>
            <a:r>
              <a:rPr lang="en-US" sz="2000" dirty="0"/>
              <a:t>9. After you have saved and posted your book to SoundCloud, click “Go to your track.” You can now share the URL at the top of the page on social media and your website or embed your SoundCloud link on your website by clicking the “share” button in the center of the page</a:t>
            </a:r>
          </a:p>
          <a:p>
            <a:pPr marL="393192" lvl="1" indent="0">
              <a:buClrTx/>
              <a:buNone/>
            </a:pPr>
            <a:r>
              <a:rPr lang="en-US" sz="2000" dirty="0"/>
              <a:t>10. You can select how you’d like the embedded SoundCloud link to look by copying the code and pasting it to your website.</a:t>
            </a:r>
          </a:p>
          <a:p>
            <a:pPr marL="393192" lvl="1" indent="0">
              <a:buClrTx/>
              <a:buNone/>
            </a:pPr>
            <a:r>
              <a:rPr lang="en-US" sz="2000" dirty="0"/>
              <a:t>11. You can now add audio widgets to your book descriptions on your website.</a:t>
            </a:r>
          </a:p>
          <a:p>
            <a:pPr marL="393192" lvl="1" indent="0">
              <a:buClrTx/>
              <a:buNone/>
            </a:pPr>
            <a:r>
              <a:rPr lang="en-US" sz="2000" dirty="0"/>
              <a:t>12. Create an audiobook page on your website featuring your audiobook samples</a:t>
            </a:r>
          </a:p>
          <a:p>
            <a:pPr marL="393192" lvl="1" indent="0">
              <a:buClrTx/>
              <a:buNone/>
            </a:pPr>
            <a:r>
              <a:rPr lang="en-US" sz="2000" dirty="0"/>
              <a:t>13. Embed the widgets and links to your next newsletter and pair it with your </a:t>
            </a:r>
            <a:r>
              <a:rPr lang="en-US" sz="2000" dirty="0" err="1"/>
              <a:t>BountyLink</a:t>
            </a:r>
            <a:endParaRPr lang="en-US" sz="2000" dirty="0"/>
          </a:p>
          <a:p>
            <a:pPr marL="393192" lvl="1" indent="0">
              <a:buClrTx/>
              <a:buNone/>
            </a:pPr>
            <a:endParaRPr lang="en-US" sz="2000" dirty="0"/>
          </a:p>
          <a:p>
            <a:pPr marL="393192" lvl="1" indent="0">
              <a:buClrTx/>
              <a:buNone/>
            </a:pPr>
            <a:r>
              <a:rPr lang="en-US" sz="2000" dirty="0"/>
              <a:t>(this information is available at </a:t>
            </a:r>
            <a:r>
              <a:rPr lang="en-US" sz="2000" dirty="0">
                <a:hlinkClick r:id="rId2"/>
              </a:rPr>
              <a:t>https://blog.acx.com/2019/01/18/now-hear-this-creating-a-soundcloud-link-to-promote-your-audiobook/</a:t>
            </a:r>
            <a:r>
              <a:rPr lang="en-US" sz="2000" dirty="0"/>
              <a:t> )</a:t>
            </a:r>
          </a:p>
          <a:p>
            <a:pPr marL="393192" lvl="1" indent="0">
              <a:buClrTx/>
              <a:buNone/>
            </a:pPr>
            <a:endParaRPr lang="en-US" sz="2000" dirty="0"/>
          </a:p>
        </p:txBody>
      </p:sp>
    </p:spTree>
    <p:extLst>
      <p:ext uri="{BB962C8B-B14F-4D97-AF65-F5344CB8AC3E}">
        <p14:creationId xmlns:p14="http://schemas.microsoft.com/office/powerpoint/2010/main" val="1142359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DDE9A-ECBC-4520-9EF3-E951225326FF}"/>
              </a:ext>
            </a:extLst>
          </p:cNvPr>
          <p:cNvSpPr>
            <a:spLocks noGrp="1"/>
          </p:cNvSpPr>
          <p:nvPr>
            <p:ph type="title"/>
          </p:nvPr>
        </p:nvSpPr>
        <p:spPr/>
        <p:txBody>
          <a:bodyPr>
            <a:normAutofit fontScale="90000"/>
          </a:bodyPr>
          <a:lstStyle/>
          <a:p>
            <a:r>
              <a:rPr lang="en-US" dirty="0"/>
              <a:t>Upload Samples to SoundCloud </a:t>
            </a:r>
            <a:r>
              <a:rPr lang="en-US" sz="2700" dirty="0"/>
              <a:t>cont’d</a:t>
            </a:r>
            <a:endParaRPr lang="en-US" dirty="0"/>
          </a:p>
        </p:txBody>
      </p:sp>
      <p:pic>
        <p:nvPicPr>
          <p:cNvPr id="1026" name="Picture 2" descr="sc01">
            <a:extLst>
              <a:ext uri="{FF2B5EF4-FFF2-40B4-BE49-F238E27FC236}">
                <a16:creationId xmlns:a16="http://schemas.microsoft.com/office/drawing/2014/main" id="{36D0BA1C-B377-471B-AE1A-3E83068F4D0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65669" y="1935163"/>
            <a:ext cx="4012661" cy="43894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69953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2">
      <a:dk1>
        <a:sysClr val="windowText" lastClr="000000"/>
      </a:dk1>
      <a:lt1>
        <a:sysClr val="window" lastClr="FFFFFF"/>
      </a:lt1>
      <a:dk2>
        <a:srgbClr val="666666"/>
      </a:dk2>
      <a:lt2>
        <a:srgbClr val="D2D2D2"/>
      </a:lt2>
      <a:accent1>
        <a:srgbClr val="FF388C"/>
      </a:accent1>
      <a:accent2>
        <a:srgbClr val="E40059"/>
      </a:accent2>
      <a:accent3>
        <a:srgbClr val="FFFFFF"/>
      </a:accent3>
      <a:accent4>
        <a:srgbClr val="68007F"/>
      </a:accent4>
      <a:accent5>
        <a:srgbClr val="005BD3"/>
      </a:accent5>
      <a:accent6>
        <a:srgbClr val="00349E"/>
      </a:accent6>
      <a:hlink>
        <a:srgbClr val="17BBFD"/>
      </a:hlink>
      <a:folHlink>
        <a:srgbClr val="751D58"/>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19885</TotalTime>
  <Words>1474</Words>
  <Application>Microsoft Office PowerPoint</Application>
  <PresentationFormat>On-screen Show (4:3)</PresentationFormat>
  <Paragraphs>142</Paragraphs>
  <Slides>17</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17</vt:i4>
      </vt:variant>
    </vt:vector>
  </HeadingPairs>
  <TitlesOfParts>
    <vt:vector size="27" baseType="lpstr">
      <vt:lpstr>Arial</vt:lpstr>
      <vt:lpstr>Calibri</vt:lpstr>
      <vt:lpstr>Cambria</vt:lpstr>
      <vt:lpstr>Constantia</vt:lpstr>
      <vt:lpstr>Courier New</vt:lpstr>
      <vt:lpstr>Georgia</vt:lpstr>
      <vt:lpstr>Symbol</vt:lpstr>
      <vt:lpstr>Wingdings</vt:lpstr>
      <vt:lpstr>Wingdings 2</vt:lpstr>
      <vt:lpstr>Flow</vt:lpstr>
      <vt:lpstr>Marketing Your Audiobooks</vt:lpstr>
      <vt:lpstr>Our Audiobook Distributors </vt:lpstr>
      <vt:lpstr> </vt:lpstr>
      <vt:lpstr>Promote Both Your Book and Audiobook</vt:lpstr>
      <vt:lpstr>Upload Samples to SoundCloud</vt:lpstr>
      <vt:lpstr>Upload Samples to SoundCloud cont’d </vt:lpstr>
      <vt:lpstr>Upload Samples to SoundCloud cont’d </vt:lpstr>
      <vt:lpstr>Upload Samples to SoundCloud cont’d </vt:lpstr>
      <vt:lpstr>Upload Samples to SoundCloud cont’d</vt:lpstr>
      <vt:lpstr>Connect with Audiobook Groups</vt:lpstr>
      <vt:lpstr>Get Reviews</vt:lpstr>
      <vt:lpstr>Get Reviews</vt:lpstr>
      <vt:lpstr>Audiobook Giveaways</vt:lpstr>
      <vt:lpstr>Try For Awards</vt:lpstr>
      <vt:lpstr>Try For Awards</vt:lpstr>
      <vt:lpstr>Try For Awards</vt:lpstr>
      <vt:lpstr>Thanks for joining us!</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&amp; Marc</dc:creator>
  <cp:lastModifiedBy>Terri Leidich</cp:lastModifiedBy>
  <cp:revision>712</cp:revision>
  <cp:lastPrinted>2017-12-05T22:23:51Z</cp:lastPrinted>
  <dcterms:created xsi:type="dcterms:W3CDTF">2013-04-11T21:57:35Z</dcterms:created>
  <dcterms:modified xsi:type="dcterms:W3CDTF">2021-11-20T16:01:53Z</dcterms:modified>
</cp:coreProperties>
</file>