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0"/>
  </p:notesMasterIdLst>
  <p:sldIdLst>
    <p:sldId id="256" r:id="rId2"/>
    <p:sldId id="327" r:id="rId3"/>
    <p:sldId id="406" r:id="rId4"/>
    <p:sldId id="474" r:id="rId5"/>
    <p:sldId id="437" r:id="rId6"/>
    <p:sldId id="497" r:id="rId7"/>
    <p:sldId id="498" r:id="rId8"/>
    <p:sldId id="499" r:id="rId9"/>
    <p:sldId id="438" r:id="rId10"/>
    <p:sldId id="439" r:id="rId11"/>
    <p:sldId id="501" r:id="rId12"/>
    <p:sldId id="500" r:id="rId13"/>
    <p:sldId id="502" r:id="rId14"/>
    <p:sldId id="505" r:id="rId15"/>
    <p:sldId id="506" r:id="rId16"/>
    <p:sldId id="503" r:id="rId17"/>
    <p:sldId id="513" r:id="rId18"/>
    <p:sldId id="508" r:id="rId19"/>
    <p:sldId id="504" r:id="rId20"/>
    <p:sldId id="514" r:id="rId21"/>
    <p:sldId id="507" r:id="rId22"/>
    <p:sldId id="509" r:id="rId23"/>
    <p:sldId id="515" r:id="rId24"/>
    <p:sldId id="510" r:id="rId25"/>
    <p:sldId id="511" r:id="rId26"/>
    <p:sldId id="512" r:id="rId27"/>
    <p:sldId id="516" r:id="rId28"/>
    <p:sldId id="454" r:id="rId29"/>
    <p:sldId id="458" r:id="rId30"/>
    <p:sldId id="517" r:id="rId31"/>
    <p:sldId id="518" r:id="rId32"/>
    <p:sldId id="519" r:id="rId33"/>
    <p:sldId id="520" r:id="rId34"/>
    <p:sldId id="521" r:id="rId35"/>
    <p:sldId id="522" r:id="rId36"/>
    <p:sldId id="523" r:id="rId37"/>
    <p:sldId id="524" r:id="rId38"/>
    <p:sldId id="266" r:id="rId3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48"/>
    <a:srgbClr val="BF3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4671" autoAdjust="0"/>
  </p:normalViewPr>
  <p:slideViewPr>
    <p:cSldViewPr>
      <p:cViewPr varScale="1">
        <p:scale>
          <a:sx n="78" d="100"/>
          <a:sy n="78" d="100"/>
        </p:scale>
        <p:origin x="150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3"/>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3" y="0"/>
            <a:ext cx="3077740" cy="469423"/>
          </a:xfrm>
          <a:prstGeom prst="rect">
            <a:avLst/>
          </a:prstGeom>
        </p:spPr>
        <p:txBody>
          <a:bodyPr vert="horz" lIns="93342" tIns="46671" rIns="93342" bIns="46671" rtlCol="0"/>
          <a:lstStyle>
            <a:lvl1pPr algn="r">
              <a:defRPr sz="1200"/>
            </a:lvl1pPr>
          </a:lstStyle>
          <a:p>
            <a:fld id="{9EF8FD45-2721-4728-B638-90B9C2D7E270}" type="datetimeFigureOut">
              <a:rPr lang="en-US" smtClean="0"/>
              <a:pPr/>
              <a:t>3/12/2022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3342" tIns="46671" rIns="93342"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3"/>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3"/>
          </a:xfrm>
          <a:prstGeom prst="rect">
            <a:avLst/>
          </a:prstGeom>
        </p:spPr>
        <p:txBody>
          <a:bodyPr vert="horz" lIns="93342" tIns="46671" rIns="93342" bIns="46671" rtlCol="0" anchor="b"/>
          <a:lstStyle>
            <a:lvl1pPr algn="r">
              <a:defRPr sz="1200"/>
            </a:lvl1pPr>
          </a:lstStyle>
          <a:p>
            <a:fld id="{3561CE56-D96B-41DA-9E11-BA5D57E9E4C4}" type="slidenum">
              <a:rPr lang="en-US" smtClean="0"/>
              <a:pPr/>
              <a:t>‹#›</a:t>
            </a:fld>
            <a:endParaRPr lang="en-US"/>
          </a:p>
        </p:txBody>
      </p:sp>
    </p:spTree>
    <p:extLst>
      <p:ext uri="{BB962C8B-B14F-4D97-AF65-F5344CB8AC3E}">
        <p14:creationId xmlns:p14="http://schemas.microsoft.com/office/powerpoint/2010/main"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A25C68F-927A-403E-ADDD-C3E0B63AE54B}" type="datetimeFigureOut">
              <a:rPr lang="en-US" smtClean="0"/>
              <a:pPr/>
              <a:t>3/12/2022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3/12/2022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25C68F-927A-403E-ADDD-C3E0B63AE54B}" type="datetimeFigureOut">
              <a:rPr lang="en-US" smtClean="0"/>
              <a:pPr/>
              <a:t>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3/12/2022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3/12/2022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heverge.com/22567211/tiktok-video-how-to-beginne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libro.fm/affiliat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a:solidFill>
                  <a:schemeClr val="accent5">
                    <a:lumMod val="20000"/>
                    <a:lumOff val="80000"/>
                  </a:schemeClr>
                </a:solidFill>
              </a:rPr>
              <a:t>Saturday, March 12, 2022</a:t>
            </a:r>
          </a:p>
          <a:p>
            <a:pPr algn="ctr"/>
            <a:r>
              <a:rPr lang="en-US" dirty="0">
                <a:solidFill>
                  <a:schemeClr val="accent5">
                    <a:lumMod val="20000"/>
                    <a:lumOff val="80000"/>
                  </a:schemeClr>
                </a:solidFill>
              </a:rPr>
              <a:t>Noon -  EDT</a:t>
            </a:r>
          </a:p>
        </p:txBody>
      </p:sp>
      <p:sp>
        <p:nvSpPr>
          <p:cNvPr id="5" name="Rectangle 4"/>
          <p:cNvSpPr/>
          <p:nvPr/>
        </p:nvSpPr>
        <p:spPr>
          <a:xfrm>
            <a:off x="-762000" y="9906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stretch>
            <a:fillRect/>
          </a:stretch>
        </p:blipFill>
        <p:spPr>
          <a:xfrm>
            <a:off x="2667000" y="1828800"/>
            <a:ext cx="3471881" cy="1972147"/>
          </a:xfrm>
          <a:prstGeom prst="rect">
            <a:avLst/>
          </a:prstGeom>
        </p:spPr>
      </p:pic>
      <p:sp>
        <p:nvSpPr>
          <p:cNvPr id="2" name="Title 1"/>
          <p:cNvSpPr>
            <a:spLocks noGrp="1"/>
          </p:cNvSpPr>
          <p:nvPr>
            <p:ph type="ctrTitle"/>
          </p:nvPr>
        </p:nvSpPr>
        <p:spPr>
          <a:xfrm>
            <a:off x="758952" y="3733800"/>
            <a:ext cx="7851648" cy="1828800"/>
          </a:xfrm>
        </p:spPr>
        <p:txBody>
          <a:bodyPr>
            <a:noAutofit/>
          </a:bodyPr>
          <a:lstStyle/>
          <a:p>
            <a:pPr algn="ctr"/>
            <a:r>
              <a:rPr lang="en-US" sz="3600" dirty="0" err="1">
                <a:solidFill>
                  <a:schemeClr val="bg1">
                    <a:lumMod val="50000"/>
                    <a:lumOff val="50000"/>
                  </a:schemeClr>
                </a:solidFill>
                <a:latin typeface="Cambria" pitchFamily="18" charset="0"/>
              </a:rPr>
              <a:t>TikTok</a:t>
            </a:r>
            <a:r>
              <a:rPr lang="en-US" sz="3600" dirty="0">
                <a:solidFill>
                  <a:schemeClr val="bg1">
                    <a:lumMod val="50000"/>
                    <a:lumOff val="50000"/>
                  </a:schemeClr>
                </a:solidFill>
                <a:latin typeface="Cambria" pitchFamily="18" charset="0"/>
              </a:rPr>
              <a:t> and Libro.fm Author Webinar</a:t>
            </a: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a:solidFill>
                  <a:srgbClr val="9F3748"/>
                </a:solidFill>
                <a:latin typeface="Cambria" pitchFamily="18" charset="0"/>
              </a:rPr>
              <a:t>Welcome! </a:t>
            </a:r>
          </a:p>
        </p:txBody>
      </p:sp>
    </p:spTree>
    <p:extLst>
      <p:ext uri="{BB962C8B-B14F-4D97-AF65-F5344CB8AC3E}">
        <p14:creationId xmlns:p14="http://schemas.microsoft.com/office/powerpoint/2010/main" val="324859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9794-B92E-493A-B438-C2C06BA56A5A}"/>
              </a:ext>
            </a:extLst>
          </p:cNvPr>
          <p:cNvSpPr>
            <a:spLocks noGrp="1"/>
          </p:cNvSpPr>
          <p:nvPr>
            <p:ph type="title"/>
          </p:nvPr>
        </p:nvSpPr>
        <p:spPr>
          <a:xfrm>
            <a:off x="152400" y="685800"/>
            <a:ext cx="8229600" cy="1143000"/>
          </a:xfrm>
        </p:spPr>
        <p:txBody>
          <a:bodyPr>
            <a:normAutofit fontScale="90000"/>
          </a:bodyPr>
          <a:lstStyle/>
          <a:p>
            <a:r>
              <a:rPr lang="en-US" dirty="0"/>
              <a:t>What to Share on </a:t>
            </a:r>
            <a:r>
              <a:rPr lang="en-US" dirty="0" err="1"/>
              <a:t>TikTok</a:t>
            </a:r>
            <a:r>
              <a:rPr lang="en-US" dirty="0"/>
              <a:t>/#BookTok	</a:t>
            </a:r>
          </a:p>
        </p:txBody>
      </p:sp>
      <p:sp>
        <p:nvSpPr>
          <p:cNvPr id="3" name="Content Placeholder 2">
            <a:extLst>
              <a:ext uri="{FF2B5EF4-FFF2-40B4-BE49-F238E27FC236}">
                <a16:creationId xmlns:a16="http://schemas.microsoft.com/office/drawing/2014/main" id="{79FF9A91-79B4-4B4D-86BD-454FBC7E0079}"/>
              </a:ext>
            </a:extLst>
          </p:cNvPr>
          <p:cNvSpPr>
            <a:spLocks noGrp="1"/>
          </p:cNvSpPr>
          <p:nvPr>
            <p:ph idx="1"/>
          </p:nvPr>
        </p:nvSpPr>
        <p:spPr/>
        <p:txBody>
          <a:bodyPr>
            <a:normAutofit/>
          </a:bodyPr>
          <a:lstStyle/>
          <a:p>
            <a:pPr>
              <a:buClrTx/>
              <a:buFont typeface="Arial" panose="020B0604020202020204" pitchFamily="34" charset="0"/>
              <a:buChar char="•"/>
            </a:pPr>
            <a:r>
              <a:rPr lang="en-US" sz="2000" dirty="0">
                <a:latin typeface="+mj-lt"/>
              </a:rPr>
              <a:t>Cover reveal</a:t>
            </a:r>
          </a:p>
          <a:p>
            <a:pPr>
              <a:buClrTx/>
              <a:buFont typeface="Arial" panose="020B0604020202020204" pitchFamily="34" charset="0"/>
              <a:buChar char="•"/>
            </a:pPr>
            <a:r>
              <a:rPr lang="en-US" sz="2000" dirty="0">
                <a:latin typeface="+mj-lt"/>
              </a:rPr>
              <a:t>Summarize the synopsis of your book </a:t>
            </a:r>
          </a:p>
          <a:p>
            <a:pPr>
              <a:buClrTx/>
              <a:buFont typeface="Arial" panose="020B0604020202020204" pitchFamily="34" charset="0"/>
              <a:buChar char="•"/>
            </a:pPr>
            <a:r>
              <a:rPr lang="en-US" sz="2000" dirty="0">
                <a:latin typeface="+mj-lt"/>
              </a:rPr>
              <a:t>A video of you unboxing your books </a:t>
            </a:r>
          </a:p>
          <a:p>
            <a:pPr>
              <a:buClrTx/>
              <a:buFont typeface="Arial" panose="020B0604020202020204" pitchFamily="34" charset="0"/>
              <a:buChar char="•"/>
            </a:pPr>
            <a:r>
              <a:rPr lang="en-US" sz="2000" dirty="0">
                <a:latin typeface="+mj-lt"/>
              </a:rPr>
              <a:t>Tell viewers about your writing process</a:t>
            </a:r>
          </a:p>
          <a:p>
            <a:pPr>
              <a:buClrTx/>
              <a:buFont typeface="Arial" panose="020B0604020202020204" pitchFamily="34" charset="0"/>
              <a:buChar char="•"/>
            </a:pPr>
            <a:r>
              <a:rPr lang="en-US" sz="2000" dirty="0">
                <a:latin typeface="+mj-lt"/>
              </a:rPr>
              <a:t>Talk about the publishing process</a:t>
            </a:r>
          </a:p>
          <a:p>
            <a:pPr>
              <a:buClrTx/>
              <a:buFont typeface="Arial" panose="020B0604020202020204" pitchFamily="34" charset="0"/>
              <a:buChar char="•"/>
            </a:pPr>
            <a:r>
              <a:rPr lang="en-US" sz="2000" dirty="0">
                <a:latin typeface="+mj-lt"/>
              </a:rPr>
              <a:t>Share quotes from your book </a:t>
            </a:r>
          </a:p>
          <a:p>
            <a:pPr>
              <a:buClrTx/>
              <a:buFont typeface="Arial" panose="020B0604020202020204" pitchFamily="34" charset="0"/>
              <a:buChar char="•"/>
            </a:pPr>
            <a:r>
              <a:rPr lang="en-US" sz="2000" dirty="0">
                <a:latin typeface="+mj-lt"/>
              </a:rPr>
              <a:t>Give writing tips and tricks for other authors</a:t>
            </a:r>
          </a:p>
          <a:p>
            <a:pPr>
              <a:buClrTx/>
              <a:buFont typeface="Arial" panose="020B0604020202020204" pitchFamily="34" charset="0"/>
              <a:buChar char="•"/>
            </a:pPr>
            <a:r>
              <a:rPr lang="en-US" sz="2000" dirty="0">
                <a:latin typeface="+mj-lt"/>
              </a:rPr>
              <a:t>Share quotes and illustrations from your book</a:t>
            </a:r>
          </a:p>
          <a:p>
            <a:pPr>
              <a:buClrTx/>
              <a:buFont typeface="Arial" panose="020B0604020202020204" pitchFamily="34" charset="0"/>
              <a:buChar char="•"/>
            </a:pPr>
            <a:r>
              <a:rPr lang="en-US" sz="2000" dirty="0">
                <a:latin typeface="+mj-lt"/>
              </a:rPr>
              <a:t>Create a </a:t>
            </a:r>
            <a:r>
              <a:rPr lang="en-US" sz="2000" dirty="0" err="1">
                <a:latin typeface="+mj-lt"/>
              </a:rPr>
              <a:t>storytime</a:t>
            </a:r>
            <a:r>
              <a:rPr lang="en-US" sz="2000" dirty="0">
                <a:latin typeface="+mj-lt"/>
              </a:rPr>
              <a:t> where you tell a first-person story</a:t>
            </a:r>
          </a:p>
          <a:p>
            <a:pPr>
              <a:buClrTx/>
              <a:buFont typeface="Arial" panose="020B0604020202020204" pitchFamily="34" charset="0"/>
              <a:buChar char="•"/>
            </a:pPr>
            <a:r>
              <a:rPr lang="en-US" sz="2000" dirty="0">
                <a:latin typeface="+mj-lt"/>
              </a:rPr>
              <a:t>Do a video in character as your novel’s protagonist </a:t>
            </a:r>
          </a:p>
          <a:p>
            <a:pPr marL="393192" lvl="1" indent="0">
              <a:buClrTx/>
              <a:buNone/>
            </a:pPr>
            <a:r>
              <a:rPr lang="en-US" sz="1400" dirty="0"/>
              <a:t> </a:t>
            </a:r>
          </a:p>
        </p:txBody>
      </p:sp>
    </p:spTree>
    <p:extLst>
      <p:ext uri="{BB962C8B-B14F-4D97-AF65-F5344CB8AC3E}">
        <p14:creationId xmlns:p14="http://schemas.microsoft.com/office/powerpoint/2010/main" val="2579816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9794-B92E-493A-B438-C2C06BA56A5A}"/>
              </a:ext>
            </a:extLst>
          </p:cNvPr>
          <p:cNvSpPr>
            <a:spLocks noGrp="1"/>
          </p:cNvSpPr>
          <p:nvPr>
            <p:ph type="title"/>
          </p:nvPr>
        </p:nvSpPr>
        <p:spPr/>
        <p:txBody>
          <a:bodyPr>
            <a:normAutofit fontScale="90000"/>
          </a:bodyPr>
          <a:lstStyle/>
          <a:p>
            <a:r>
              <a:rPr lang="en-US" dirty="0"/>
              <a:t>What to Share on </a:t>
            </a:r>
            <a:r>
              <a:rPr lang="en-US" dirty="0" err="1"/>
              <a:t>TikTok</a:t>
            </a:r>
            <a:r>
              <a:rPr lang="en-US" dirty="0"/>
              <a:t>/#BookTok		</a:t>
            </a:r>
          </a:p>
        </p:txBody>
      </p:sp>
      <p:sp>
        <p:nvSpPr>
          <p:cNvPr id="3" name="Content Placeholder 2">
            <a:extLst>
              <a:ext uri="{FF2B5EF4-FFF2-40B4-BE49-F238E27FC236}">
                <a16:creationId xmlns:a16="http://schemas.microsoft.com/office/drawing/2014/main" id="{79FF9A91-79B4-4B4D-86BD-454FBC7E0079}"/>
              </a:ext>
            </a:extLst>
          </p:cNvPr>
          <p:cNvSpPr>
            <a:spLocks noGrp="1"/>
          </p:cNvSpPr>
          <p:nvPr>
            <p:ph idx="1"/>
          </p:nvPr>
        </p:nvSpPr>
        <p:spPr/>
        <p:txBody>
          <a:bodyPr>
            <a:normAutofit lnSpcReduction="10000"/>
          </a:bodyPr>
          <a:lstStyle/>
          <a:p>
            <a:pPr>
              <a:buClrTx/>
              <a:buFont typeface="Arial" panose="020B0604020202020204" pitchFamily="34" charset="0"/>
              <a:buChar char="•"/>
            </a:pPr>
            <a:r>
              <a:rPr lang="en-US" sz="2000" dirty="0">
                <a:latin typeface="+mj-lt"/>
              </a:rPr>
              <a:t>Read a paragraph or two from your book</a:t>
            </a:r>
          </a:p>
          <a:p>
            <a:pPr>
              <a:buClrTx/>
              <a:buFont typeface="Arial" panose="020B0604020202020204" pitchFamily="34" charset="0"/>
              <a:buChar char="•"/>
            </a:pPr>
            <a:r>
              <a:rPr lang="en-US" sz="2000" dirty="0">
                <a:latin typeface="+mj-lt"/>
              </a:rPr>
              <a:t>Snippets of an interview (a short snippet from the interview John (of BQB) did on you is an example)</a:t>
            </a:r>
          </a:p>
          <a:p>
            <a:pPr>
              <a:buClrTx/>
              <a:buFont typeface="Arial" panose="020B0604020202020204" pitchFamily="34" charset="0"/>
              <a:buChar char="•"/>
            </a:pPr>
            <a:r>
              <a:rPr lang="en-US" sz="2000" dirty="0">
                <a:latin typeface="+mj-lt"/>
              </a:rPr>
              <a:t>Create short videos of your events (book signings, award ceremonies, reading at a local coffee shop, library, etc.) </a:t>
            </a:r>
          </a:p>
          <a:p>
            <a:pPr>
              <a:buClrTx/>
              <a:buFont typeface="Arial" panose="020B0604020202020204" pitchFamily="34" charset="0"/>
              <a:buChar char="•"/>
            </a:pPr>
            <a:r>
              <a:rPr lang="en-US" sz="2000" dirty="0">
                <a:latin typeface="+mj-lt"/>
              </a:rPr>
              <a:t>DON’T just do </a:t>
            </a:r>
            <a:r>
              <a:rPr lang="en-US" sz="2000" dirty="0" err="1">
                <a:latin typeface="+mj-lt"/>
              </a:rPr>
              <a:t>vidoes</a:t>
            </a:r>
            <a:r>
              <a:rPr lang="en-US" sz="2000" dirty="0">
                <a:latin typeface="+mj-lt"/>
              </a:rPr>
              <a:t> about your book(s). Mix it up. </a:t>
            </a:r>
          </a:p>
          <a:p>
            <a:pPr>
              <a:buClrTx/>
              <a:buFont typeface="Arial" panose="020B0604020202020204" pitchFamily="34" charset="0"/>
              <a:buChar char="•"/>
            </a:pPr>
            <a:r>
              <a:rPr lang="en-US" sz="2000" dirty="0">
                <a:latin typeface="+mj-lt"/>
              </a:rPr>
              <a:t>Post videos that will help your target audience discover more about you. </a:t>
            </a:r>
          </a:p>
          <a:p>
            <a:pPr>
              <a:buClrTx/>
              <a:buFont typeface="Arial" panose="020B0604020202020204" pitchFamily="34" charset="0"/>
              <a:buChar char="•"/>
            </a:pPr>
            <a:r>
              <a:rPr lang="en-US" sz="2000" dirty="0">
                <a:latin typeface="+mj-lt"/>
              </a:rPr>
              <a:t>Get other authors (start with BQB/WriteLife authors) who are on </a:t>
            </a:r>
            <a:r>
              <a:rPr lang="en-US" sz="2000" dirty="0" err="1">
                <a:latin typeface="+mj-lt"/>
              </a:rPr>
              <a:t>TikTok</a:t>
            </a:r>
            <a:r>
              <a:rPr lang="en-US" sz="2000" dirty="0">
                <a:latin typeface="+mj-lt"/>
              </a:rPr>
              <a:t> to read your book and do a video review that you can post on #BookTok </a:t>
            </a:r>
          </a:p>
          <a:p>
            <a:pPr>
              <a:buClrTx/>
              <a:buFont typeface="Arial" panose="020B0604020202020204" pitchFamily="34" charset="0"/>
              <a:buChar char="•"/>
            </a:pPr>
            <a:endParaRPr lang="en-US" sz="2000" dirty="0">
              <a:latin typeface="+mj-lt"/>
            </a:endParaRPr>
          </a:p>
          <a:p>
            <a:pPr marL="0" indent="0">
              <a:buClrTx/>
              <a:buNone/>
            </a:pPr>
            <a:endParaRPr lang="en-US" sz="2000" dirty="0">
              <a:latin typeface="+mj-lt"/>
            </a:endParaRPr>
          </a:p>
          <a:p>
            <a:pPr>
              <a:buClrTx/>
              <a:buFont typeface="Arial" panose="020B0604020202020204" pitchFamily="34" charset="0"/>
              <a:buChar char="•"/>
            </a:pPr>
            <a:endParaRPr lang="en-US" sz="2000" dirty="0">
              <a:latin typeface="+mj-lt"/>
            </a:endParaRPr>
          </a:p>
          <a:p>
            <a:pPr marL="393192" lvl="1" indent="0">
              <a:buClrTx/>
              <a:buNone/>
            </a:pPr>
            <a:r>
              <a:rPr lang="en-US" sz="1400" dirty="0"/>
              <a:t> </a:t>
            </a:r>
          </a:p>
        </p:txBody>
      </p:sp>
    </p:spTree>
    <p:extLst>
      <p:ext uri="{BB962C8B-B14F-4D97-AF65-F5344CB8AC3E}">
        <p14:creationId xmlns:p14="http://schemas.microsoft.com/office/powerpoint/2010/main" val="4204810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9794-B92E-493A-B438-C2C06BA56A5A}"/>
              </a:ext>
            </a:extLst>
          </p:cNvPr>
          <p:cNvSpPr>
            <a:spLocks noGrp="1"/>
          </p:cNvSpPr>
          <p:nvPr>
            <p:ph type="title"/>
          </p:nvPr>
        </p:nvSpPr>
        <p:spPr/>
        <p:txBody>
          <a:bodyPr/>
          <a:lstStyle/>
          <a:p>
            <a:r>
              <a:rPr lang="en-US" dirty="0"/>
              <a:t>Being Smart with </a:t>
            </a:r>
            <a:r>
              <a:rPr lang="en-US" dirty="0" err="1"/>
              <a:t>TikTok</a:t>
            </a:r>
            <a:r>
              <a:rPr lang="en-US" dirty="0"/>
              <a:t> 	</a:t>
            </a:r>
          </a:p>
        </p:txBody>
      </p:sp>
      <p:sp>
        <p:nvSpPr>
          <p:cNvPr id="3" name="Content Placeholder 2">
            <a:extLst>
              <a:ext uri="{FF2B5EF4-FFF2-40B4-BE49-F238E27FC236}">
                <a16:creationId xmlns:a16="http://schemas.microsoft.com/office/drawing/2014/main" id="{79FF9A91-79B4-4B4D-86BD-454FBC7E0079}"/>
              </a:ext>
            </a:extLst>
          </p:cNvPr>
          <p:cNvSpPr>
            <a:spLocks noGrp="1"/>
          </p:cNvSpPr>
          <p:nvPr>
            <p:ph idx="1"/>
          </p:nvPr>
        </p:nvSpPr>
        <p:spPr/>
        <p:txBody>
          <a:bodyPr>
            <a:normAutofit fontScale="92500" lnSpcReduction="20000"/>
          </a:bodyPr>
          <a:lstStyle/>
          <a:p>
            <a:pPr>
              <a:buClrTx/>
              <a:buFont typeface="Arial" panose="020B0604020202020204" pitchFamily="34" charset="0"/>
              <a:buChar char="•"/>
            </a:pPr>
            <a:r>
              <a:rPr lang="en-US" sz="2000" dirty="0">
                <a:latin typeface="+mj-lt"/>
              </a:rPr>
              <a:t>Know what other authors are doing on </a:t>
            </a:r>
            <a:r>
              <a:rPr lang="en-US" sz="2000" dirty="0" err="1">
                <a:latin typeface="+mj-lt"/>
              </a:rPr>
              <a:t>TikTok</a:t>
            </a:r>
            <a:r>
              <a:rPr lang="en-US" sz="2000" dirty="0">
                <a:latin typeface="+mj-lt"/>
              </a:rPr>
              <a:t> and #BookTok</a:t>
            </a:r>
          </a:p>
          <a:p>
            <a:pPr lvl="1">
              <a:buClrTx/>
              <a:buFont typeface="Courier New" panose="02070309020205020404" pitchFamily="49" charset="0"/>
              <a:buChar char="o"/>
            </a:pPr>
            <a:r>
              <a:rPr lang="en-US" sz="1800" dirty="0">
                <a:latin typeface="+mj-lt"/>
              </a:rPr>
              <a:t>Watch </a:t>
            </a:r>
            <a:r>
              <a:rPr lang="en-US" sz="1800" dirty="0" err="1">
                <a:latin typeface="+mj-lt"/>
              </a:rPr>
              <a:t>vidoes</a:t>
            </a:r>
            <a:r>
              <a:rPr lang="en-US" sz="1800" dirty="0">
                <a:latin typeface="+mj-lt"/>
              </a:rPr>
              <a:t>, engage with them by liking, commenting, sharing</a:t>
            </a:r>
          </a:p>
          <a:p>
            <a:pPr>
              <a:buClrTx/>
              <a:buFont typeface="Arial" panose="020B0604020202020204" pitchFamily="34" charset="0"/>
              <a:buChar char="•"/>
            </a:pPr>
            <a:r>
              <a:rPr lang="en-US" sz="2000" dirty="0">
                <a:latin typeface="+mj-lt"/>
              </a:rPr>
              <a:t>Take Advantage of </a:t>
            </a:r>
            <a:r>
              <a:rPr lang="en-US" sz="2000" dirty="0" err="1">
                <a:latin typeface="+mj-lt"/>
              </a:rPr>
              <a:t>TikTok</a:t>
            </a:r>
            <a:r>
              <a:rPr lang="en-US" sz="2000" dirty="0">
                <a:latin typeface="+mj-lt"/>
              </a:rPr>
              <a:t> trends</a:t>
            </a:r>
          </a:p>
          <a:p>
            <a:pPr>
              <a:buClrTx/>
              <a:buFont typeface="Arial" panose="020B0604020202020204" pitchFamily="34" charset="0"/>
              <a:buChar char="•"/>
            </a:pPr>
            <a:r>
              <a:rPr lang="en-US" sz="2000" dirty="0">
                <a:latin typeface="+mj-lt"/>
              </a:rPr>
              <a:t>Use your bio space wisely – you only have a few lines/characters</a:t>
            </a:r>
          </a:p>
          <a:p>
            <a:pPr>
              <a:buClrTx/>
              <a:buFont typeface="Arial" panose="020B0604020202020204" pitchFamily="34" charset="0"/>
              <a:buChar char="•"/>
            </a:pPr>
            <a:r>
              <a:rPr lang="en-US" sz="2000" dirty="0">
                <a:latin typeface="+mj-lt"/>
              </a:rPr>
              <a:t>Attract your target audience in other ways </a:t>
            </a:r>
          </a:p>
          <a:p>
            <a:pPr>
              <a:buClrTx/>
              <a:buFont typeface="Arial" panose="020B0604020202020204" pitchFamily="34" charset="0"/>
              <a:buChar char="•"/>
            </a:pPr>
            <a:r>
              <a:rPr lang="en-US" sz="2000" dirty="0">
                <a:latin typeface="+mj-lt"/>
              </a:rPr>
              <a:t>Post regularly</a:t>
            </a:r>
          </a:p>
          <a:p>
            <a:pPr>
              <a:buClrTx/>
              <a:buFont typeface="Arial" panose="020B0604020202020204" pitchFamily="34" charset="0"/>
              <a:buChar char="•"/>
            </a:pPr>
            <a:r>
              <a:rPr lang="en-US" sz="2000" dirty="0">
                <a:latin typeface="+mj-lt"/>
              </a:rPr>
              <a:t>Use hashtags to help people discover your videos</a:t>
            </a:r>
          </a:p>
          <a:p>
            <a:pPr>
              <a:buClrTx/>
              <a:buFont typeface="Arial" panose="020B0604020202020204" pitchFamily="34" charset="0"/>
              <a:buChar char="•"/>
            </a:pPr>
            <a:r>
              <a:rPr lang="en-US" sz="2000" dirty="0">
                <a:latin typeface="+mj-lt"/>
              </a:rPr>
              <a:t>As you’re watching other videos, if you like the audio, you can tap on the moving circle in the lower-right corner. That will bring you to a page of videos that feature music from the artist.  “Add to Favorites” by tapping the button on top. You can use these “favorites” when you are creating your own videos. </a:t>
            </a:r>
          </a:p>
          <a:p>
            <a:pPr>
              <a:buClrTx/>
              <a:buFont typeface="Arial" panose="020B0604020202020204" pitchFamily="34" charset="0"/>
              <a:buChar char="•"/>
            </a:pPr>
            <a:r>
              <a:rPr lang="en-US" sz="2000" dirty="0">
                <a:latin typeface="+mj-lt"/>
              </a:rPr>
              <a:t>Have fun! </a:t>
            </a:r>
          </a:p>
          <a:p>
            <a:pPr marL="0" indent="0">
              <a:buClrTx/>
              <a:buNone/>
            </a:pPr>
            <a:endParaRPr lang="en-US" sz="2000" dirty="0">
              <a:latin typeface="+mj-lt"/>
            </a:endParaRPr>
          </a:p>
          <a:p>
            <a:pPr>
              <a:buClrTx/>
              <a:buFont typeface="Arial" panose="020B0604020202020204" pitchFamily="34" charset="0"/>
              <a:buChar char="•"/>
            </a:pPr>
            <a:endParaRPr lang="en-US" sz="2000" dirty="0">
              <a:latin typeface="+mj-lt"/>
            </a:endParaRPr>
          </a:p>
          <a:p>
            <a:pPr marL="393192" lvl="1" indent="0">
              <a:buClrTx/>
              <a:buNone/>
            </a:pPr>
            <a:r>
              <a:rPr lang="en-US" sz="1400" dirty="0"/>
              <a:t> </a:t>
            </a:r>
          </a:p>
        </p:txBody>
      </p:sp>
    </p:spTree>
    <p:extLst>
      <p:ext uri="{BB962C8B-B14F-4D97-AF65-F5344CB8AC3E}">
        <p14:creationId xmlns:p14="http://schemas.microsoft.com/office/powerpoint/2010/main" val="33484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9794-B92E-493A-B438-C2C06BA56A5A}"/>
              </a:ext>
            </a:extLst>
          </p:cNvPr>
          <p:cNvSpPr>
            <a:spLocks noGrp="1"/>
          </p:cNvSpPr>
          <p:nvPr>
            <p:ph type="title"/>
          </p:nvPr>
        </p:nvSpPr>
        <p:spPr/>
        <p:txBody>
          <a:bodyPr/>
          <a:lstStyle/>
          <a:p>
            <a:r>
              <a:rPr lang="en-US" dirty="0"/>
              <a:t>Posting Videos </a:t>
            </a:r>
          </a:p>
        </p:txBody>
      </p:sp>
      <p:sp>
        <p:nvSpPr>
          <p:cNvPr id="3" name="Content Placeholder 2">
            <a:extLst>
              <a:ext uri="{FF2B5EF4-FFF2-40B4-BE49-F238E27FC236}">
                <a16:creationId xmlns:a16="http://schemas.microsoft.com/office/drawing/2014/main" id="{79FF9A91-79B4-4B4D-86BD-454FBC7E0079}"/>
              </a:ext>
            </a:extLst>
          </p:cNvPr>
          <p:cNvSpPr>
            <a:spLocks noGrp="1"/>
          </p:cNvSpPr>
          <p:nvPr>
            <p:ph idx="1"/>
          </p:nvPr>
        </p:nvSpPr>
        <p:spPr/>
        <p:txBody>
          <a:bodyPr>
            <a:normAutofit lnSpcReduction="10000"/>
          </a:bodyPr>
          <a:lstStyle/>
          <a:p>
            <a:pPr marL="0" indent="0">
              <a:buClrTx/>
              <a:buNone/>
            </a:pPr>
            <a:r>
              <a:rPr lang="en-US" sz="2000" dirty="0">
                <a:latin typeface="+mj-lt"/>
              </a:rPr>
              <a:t>Note: There may be minor differences in the interface, depending on the type of phone you have. There is a great video at </a:t>
            </a:r>
            <a:r>
              <a:rPr lang="en-US" sz="2000" dirty="0">
                <a:latin typeface="+mj-lt"/>
                <a:hlinkClick r:id="rId2"/>
              </a:rPr>
              <a:t>https://www.theverge.com/22567211/tiktok-video-how-to-beginners</a:t>
            </a:r>
            <a:r>
              <a:rPr lang="en-US" sz="2000" dirty="0">
                <a:latin typeface="+mj-lt"/>
              </a:rPr>
              <a:t> that will take you right through these steps. </a:t>
            </a:r>
          </a:p>
          <a:p>
            <a:pPr>
              <a:buClrTx/>
              <a:buFont typeface="Arial" panose="020B0604020202020204" pitchFamily="34" charset="0"/>
              <a:buChar char="•"/>
            </a:pPr>
            <a:r>
              <a:rPr lang="en-US" sz="2000" dirty="0">
                <a:latin typeface="+mj-lt"/>
              </a:rPr>
              <a:t>Open your </a:t>
            </a:r>
            <a:r>
              <a:rPr lang="en-US" sz="2000" dirty="0" err="1">
                <a:latin typeface="+mj-lt"/>
              </a:rPr>
              <a:t>TikTok</a:t>
            </a:r>
            <a:r>
              <a:rPr lang="en-US" sz="2000" dirty="0">
                <a:latin typeface="+mj-lt"/>
              </a:rPr>
              <a:t> app</a:t>
            </a:r>
          </a:p>
          <a:p>
            <a:pPr>
              <a:buClrTx/>
              <a:buFont typeface="Arial" panose="020B0604020202020204" pitchFamily="34" charset="0"/>
              <a:buChar char="•"/>
            </a:pPr>
            <a:r>
              <a:rPr lang="en-US" sz="2000" dirty="0">
                <a:latin typeface="+mj-lt"/>
              </a:rPr>
              <a:t>Tap the plus sign in the lower center of the display. You’re Now in Camera mode.</a:t>
            </a:r>
          </a:p>
          <a:p>
            <a:pPr>
              <a:buClrTx/>
              <a:buFont typeface="Arial" panose="020B0604020202020204" pitchFamily="34" charset="0"/>
              <a:buChar char="•"/>
            </a:pPr>
            <a:r>
              <a:rPr lang="en-US" sz="2000" dirty="0">
                <a:latin typeface="+mj-lt"/>
              </a:rPr>
              <a:t>Just above that button are time limits for your video. You can choose one of three: 15 seconds, 60 seconds, or 3 minutes (We recommend 15 seconds and your actual video should be less)</a:t>
            </a:r>
          </a:p>
          <a:p>
            <a:pPr>
              <a:buClrTx/>
              <a:buFont typeface="Arial" panose="020B0604020202020204" pitchFamily="34" charset="0"/>
              <a:buChar char="•"/>
            </a:pPr>
            <a:r>
              <a:rPr lang="en-US" sz="2000" dirty="0">
                <a:latin typeface="+mj-lt"/>
              </a:rPr>
              <a:t>To the right of the Camera button, you’ll see a link for templates that you can use to take several of your photos and put them into a prepackaged form.</a:t>
            </a:r>
          </a:p>
          <a:p>
            <a:pPr marL="393192" lvl="1" indent="0">
              <a:buClrTx/>
              <a:buNone/>
            </a:pPr>
            <a:r>
              <a:rPr lang="en-US" sz="1400" dirty="0"/>
              <a:t> </a:t>
            </a:r>
          </a:p>
        </p:txBody>
      </p:sp>
    </p:spTree>
    <p:extLst>
      <p:ext uri="{BB962C8B-B14F-4D97-AF65-F5344CB8AC3E}">
        <p14:creationId xmlns:p14="http://schemas.microsoft.com/office/powerpoint/2010/main" val="3334292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a:extLst>
              <a:ext uri="{FF2B5EF4-FFF2-40B4-BE49-F238E27FC236}">
                <a16:creationId xmlns:a16="http://schemas.microsoft.com/office/drawing/2014/main" id="{7AD57559-17DE-4970-A8D2-81AB81192B2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8088" y="1935163"/>
            <a:ext cx="2467824" cy="4389437"/>
          </a:xfrm>
        </p:spPr>
      </p:pic>
    </p:spTree>
    <p:extLst>
      <p:ext uri="{BB962C8B-B14F-4D97-AF65-F5344CB8AC3E}">
        <p14:creationId xmlns:p14="http://schemas.microsoft.com/office/powerpoint/2010/main" val="1993814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with low confidence">
            <a:extLst>
              <a:ext uri="{FF2B5EF4-FFF2-40B4-BE49-F238E27FC236}">
                <a16:creationId xmlns:a16="http://schemas.microsoft.com/office/drawing/2014/main" id="{D0F82E9F-62B7-4700-88D4-CA31F092980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08731" y="1935163"/>
            <a:ext cx="2526537" cy="4389437"/>
          </a:xfrm>
        </p:spPr>
      </p:pic>
    </p:spTree>
    <p:extLst>
      <p:ext uri="{BB962C8B-B14F-4D97-AF65-F5344CB8AC3E}">
        <p14:creationId xmlns:p14="http://schemas.microsoft.com/office/powerpoint/2010/main" val="2543559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9794-B92E-493A-B438-C2C06BA56A5A}"/>
              </a:ext>
            </a:extLst>
          </p:cNvPr>
          <p:cNvSpPr>
            <a:spLocks noGrp="1"/>
          </p:cNvSpPr>
          <p:nvPr>
            <p:ph type="title"/>
          </p:nvPr>
        </p:nvSpPr>
        <p:spPr/>
        <p:txBody>
          <a:bodyPr/>
          <a:lstStyle/>
          <a:p>
            <a:r>
              <a:rPr lang="en-US" dirty="0"/>
              <a:t>Posting Videos </a:t>
            </a:r>
          </a:p>
        </p:txBody>
      </p:sp>
      <p:sp>
        <p:nvSpPr>
          <p:cNvPr id="3" name="Content Placeholder 2">
            <a:extLst>
              <a:ext uri="{FF2B5EF4-FFF2-40B4-BE49-F238E27FC236}">
                <a16:creationId xmlns:a16="http://schemas.microsoft.com/office/drawing/2014/main" id="{79FF9A91-79B4-4B4D-86BD-454FBC7E0079}"/>
              </a:ext>
            </a:extLst>
          </p:cNvPr>
          <p:cNvSpPr>
            <a:spLocks noGrp="1"/>
          </p:cNvSpPr>
          <p:nvPr>
            <p:ph idx="1"/>
          </p:nvPr>
        </p:nvSpPr>
        <p:spPr/>
        <p:txBody>
          <a:bodyPr>
            <a:normAutofit/>
          </a:bodyPr>
          <a:lstStyle/>
          <a:p>
            <a:pPr>
              <a:buClrTx/>
              <a:buFont typeface="Arial" panose="020B0604020202020204" pitchFamily="34" charset="0"/>
              <a:buChar char="•"/>
            </a:pPr>
            <a:r>
              <a:rPr lang="en-US" sz="2000" dirty="0">
                <a:latin typeface="+mj-lt"/>
              </a:rPr>
              <a:t>To the left of the camera button is the Effects button that you can use to add effects as you film. (Check it out) </a:t>
            </a:r>
          </a:p>
          <a:p>
            <a:pPr>
              <a:buClrTx/>
              <a:buFont typeface="Arial" panose="020B0604020202020204" pitchFamily="34" charset="0"/>
              <a:buChar char="•"/>
            </a:pPr>
            <a:r>
              <a:rPr lang="en-US" sz="2000" dirty="0">
                <a:latin typeface="+mj-lt"/>
              </a:rPr>
              <a:t>When you’re ready to add audio and you’re in camera mode, tap the “Add sound” button on the top of the screen. Use audio from your Favorites on the lower right or find new sounds using the Discover listing on the lower left. </a:t>
            </a:r>
          </a:p>
          <a:p>
            <a:pPr>
              <a:buClrTx/>
              <a:buFont typeface="Arial" panose="020B0604020202020204" pitchFamily="34" charset="0"/>
              <a:buChar char="•"/>
            </a:pPr>
            <a:r>
              <a:rPr lang="en-US" sz="2000" dirty="0">
                <a:latin typeface="+mj-lt"/>
              </a:rPr>
              <a:t>For more sound options, swipe down on the page for categorized playlists and samples of available music. If you like a category tap “see all” for more selections and then tap on the flag icon to favorite any you like. </a:t>
            </a:r>
            <a:r>
              <a:rPr lang="en-US" sz="1400" dirty="0"/>
              <a:t> </a:t>
            </a:r>
          </a:p>
          <a:p>
            <a:pPr>
              <a:buClrTx/>
              <a:buFont typeface="Arial" panose="020B0604020202020204" pitchFamily="34" charset="0"/>
              <a:buChar char="•"/>
            </a:pPr>
            <a:r>
              <a:rPr lang="en-US" sz="2000" dirty="0">
                <a:latin typeface="+mj-lt"/>
              </a:rPr>
              <a:t>To make a video in </a:t>
            </a:r>
            <a:r>
              <a:rPr lang="en-US" sz="2000" dirty="0" err="1">
                <a:latin typeface="+mj-lt"/>
              </a:rPr>
              <a:t>TikTok</a:t>
            </a:r>
            <a:r>
              <a:rPr lang="en-US" sz="2000" dirty="0">
                <a:latin typeface="+mj-lt"/>
              </a:rPr>
              <a:t>, hit the large record button and start recording. </a:t>
            </a:r>
          </a:p>
          <a:p>
            <a:pPr>
              <a:buClrTx/>
              <a:buFont typeface="Arial" panose="020B0604020202020204" pitchFamily="34" charset="0"/>
              <a:buChar char="•"/>
            </a:pPr>
            <a:endParaRPr lang="en-US" sz="1400" dirty="0"/>
          </a:p>
        </p:txBody>
      </p:sp>
    </p:spTree>
    <p:extLst>
      <p:ext uri="{BB962C8B-B14F-4D97-AF65-F5344CB8AC3E}">
        <p14:creationId xmlns:p14="http://schemas.microsoft.com/office/powerpoint/2010/main" val="265961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a:extLst>
              <a:ext uri="{FF2B5EF4-FFF2-40B4-BE49-F238E27FC236}">
                <a16:creationId xmlns:a16="http://schemas.microsoft.com/office/drawing/2014/main" id="{7AD57559-17DE-4970-A8D2-81AB81192B2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8088" y="1935163"/>
            <a:ext cx="2467824" cy="4389437"/>
          </a:xfrm>
        </p:spPr>
      </p:pic>
    </p:spTree>
    <p:extLst>
      <p:ext uri="{BB962C8B-B14F-4D97-AF65-F5344CB8AC3E}">
        <p14:creationId xmlns:p14="http://schemas.microsoft.com/office/powerpoint/2010/main" val="3393093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7C9B84E2-8C14-4B6E-AB31-2114114A214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8088" y="1935163"/>
            <a:ext cx="2467824" cy="4389437"/>
          </a:xfrm>
        </p:spPr>
      </p:pic>
    </p:spTree>
    <p:extLst>
      <p:ext uri="{BB962C8B-B14F-4D97-AF65-F5344CB8AC3E}">
        <p14:creationId xmlns:p14="http://schemas.microsoft.com/office/powerpoint/2010/main" val="134121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9794-B92E-493A-B438-C2C06BA56A5A}"/>
              </a:ext>
            </a:extLst>
          </p:cNvPr>
          <p:cNvSpPr>
            <a:spLocks noGrp="1"/>
          </p:cNvSpPr>
          <p:nvPr>
            <p:ph type="title"/>
          </p:nvPr>
        </p:nvSpPr>
        <p:spPr/>
        <p:txBody>
          <a:bodyPr/>
          <a:lstStyle/>
          <a:p>
            <a:r>
              <a:rPr lang="en-US" dirty="0"/>
              <a:t>Posting Videos </a:t>
            </a:r>
          </a:p>
        </p:txBody>
      </p:sp>
      <p:sp>
        <p:nvSpPr>
          <p:cNvPr id="3" name="Content Placeholder 2">
            <a:extLst>
              <a:ext uri="{FF2B5EF4-FFF2-40B4-BE49-F238E27FC236}">
                <a16:creationId xmlns:a16="http://schemas.microsoft.com/office/drawing/2014/main" id="{79FF9A91-79B4-4B4D-86BD-454FBC7E0079}"/>
              </a:ext>
            </a:extLst>
          </p:cNvPr>
          <p:cNvSpPr>
            <a:spLocks noGrp="1"/>
          </p:cNvSpPr>
          <p:nvPr>
            <p:ph idx="1"/>
          </p:nvPr>
        </p:nvSpPr>
        <p:spPr/>
        <p:txBody>
          <a:bodyPr>
            <a:normAutofit fontScale="92500" lnSpcReduction="10000"/>
          </a:bodyPr>
          <a:lstStyle/>
          <a:p>
            <a:pPr>
              <a:buClrTx/>
              <a:buFont typeface="Arial" panose="020B0604020202020204" pitchFamily="34" charset="0"/>
              <a:buChar char="•"/>
            </a:pPr>
            <a:r>
              <a:rPr lang="en-US" sz="2000" dirty="0">
                <a:latin typeface="+mj-lt"/>
              </a:rPr>
              <a:t>If you’d prefer to use a video that you’ve already filmed, tap on the “upload” button at the bottom right.</a:t>
            </a:r>
          </a:p>
          <a:p>
            <a:pPr>
              <a:buClrTx/>
              <a:buFont typeface="Arial" panose="020B0604020202020204" pitchFamily="34" charset="0"/>
              <a:buChar char="•"/>
            </a:pPr>
            <a:r>
              <a:rPr lang="en-US" sz="2000" dirty="0">
                <a:latin typeface="+mj-lt"/>
              </a:rPr>
              <a:t>Choose your video or photo and a thumbnail will appear at the bottom of the screen. If you want the photos in a different order, press on the thumbnail and move it to the left or right. You’ll see that the number in the main window changes. When you’re ready, press “Next.”</a:t>
            </a:r>
          </a:p>
          <a:p>
            <a:pPr>
              <a:buClrTx/>
              <a:buFont typeface="Arial" panose="020B0604020202020204" pitchFamily="34" charset="0"/>
              <a:buChar char="•"/>
            </a:pPr>
            <a:r>
              <a:rPr lang="en-US" sz="2000" dirty="0">
                <a:latin typeface="+mj-lt"/>
              </a:rPr>
              <a:t>On the next screen, you’ll see a cropping box at the bottom of your video that you can use to crop it at the beginning or end. i.e. crop it to 15 seconds or less.</a:t>
            </a:r>
          </a:p>
          <a:p>
            <a:pPr>
              <a:buClrTx/>
              <a:buFont typeface="Arial" panose="020B0604020202020204" pitchFamily="34" charset="0"/>
              <a:buChar char="•"/>
            </a:pPr>
            <a:r>
              <a:rPr lang="en-US" sz="2000" dirty="0">
                <a:latin typeface="+mj-lt"/>
              </a:rPr>
              <a:t>You can also speed up your video by 2x or slow it down by .5x by tapping on the clock icon or turn the image by 90-degree increments by tapping the square icon. When you’re ready, tap the Next button.</a:t>
            </a:r>
          </a:p>
          <a:p>
            <a:pPr>
              <a:buClrTx/>
              <a:buFont typeface="Arial" panose="020B0604020202020204" pitchFamily="34" charset="0"/>
              <a:buChar char="•"/>
            </a:pPr>
            <a:endParaRPr lang="en-US" sz="2000" dirty="0">
              <a:latin typeface="+mj-lt"/>
            </a:endParaRPr>
          </a:p>
          <a:p>
            <a:pPr marL="0" indent="0">
              <a:buClrTx/>
              <a:buNone/>
            </a:pPr>
            <a:endParaRPr lang="en-US" sz="2000" dirty="0">
              <a:latin typeface="+mj-lt"/>
            </a:endParaRPr>
          </a:p>
          <a:p>
            <a:pPr>
              <a:buClrTx/>
              <a:buFont typeface="Arial" panose="020B0604020202020204" pitchFamily="34" charset="0"/>
              <a:buChar char="•"/>
            </a:pPr>
            <a:endParaRPr lang="en-US" sz="2000" dirty="0">
              <a:latin typeface="+mj-lt"/>
            </a:endParaRPr>
          </a:p>
          <a:p>
            <a:pPr marL="393192" lvl="1" indent="0">
              <a:buClrTx/>
              <a:buNone/>
            </a:pPr>
            <a:r>
              <a:rPr lang="en-US" sz="1400" dirty="0"/>
              <a:t> </a:t>
            </a:r>
          </a:p>
        </p:txBody>
      </p:sp>
    </p:spTree>
    <p:extLst>
      <p:ext uri="{BB962C8B-B14F-4D97-AF65-F5344CB8AC3E}">
        <p14:creationId xmlns:p14="http://schemas.microsoft.com/office/powerpoint/2010/main" val="173070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What are </a:t>
            </a:r>
            <a:r>
              <a:rPr lang="en-US" b="1" dirty="0" err="1"/>
              <a:t>TikTok</a:t>
            </a:r>
            <a:r>
              <a:rPr lang="en-US" b="1" dirty="0"/>
              <a:t> and </a:t>
            </a:r>
            <a:r>
              <a:rPr lang="en-US" b="1" dirty="0" err="1"/>
              <a:t>BookTok</a:t>
            </a:r>
            <a:endParaRPr lang="en-US" b="1" dirty="0"/>
          </a:p>
        </p:txBody>
      </p:sp>
      <p:sp>
        <p:nvSpPr>
          <p:cNvPr id="3" name="Content Placeholder 2"/>
          <p:cNvSpPr>
            <a:spLocks noGrp="1"/>
          </p:cNvSpPr>
          <p:nvPr>
            <p:ph idx="1"/>
          </p:nvPr>
        </p:nvSpPr>
        <p:spPr>
          <a:xfrm>
            <a:off x="457200" y="1676400"/>
            <a:ext cx="8229600" cy="5029200"/>
          </a:xfrm>
        </p:spPr>
        <p:txBody>
          <a:bodyPr>
            <a:normAutofit fontScale="70000" lnSpcReduction="20000"/>
          </a:bodyPr>
          <a:lstStyle/>
          <a:p>
            <a:pPr lvl="1">
              <a:buClr>
                <a:schemeClr val="accent2">
                  <a:lumMod val="50000"/>
                </a:schemeClr>
              </a:buClr>
              <a:buFont typeface="Arial" panose="020B0604020202020204" pitchFamily="34" charset="0"/>
              <a:buChar char="•"/>
            </a:pPr>
            <a:r>
              <a:rPr lang="en-US" sz="3200" dirty="0" err="1">
                <a:latin typeface="+mj-lt"/>
              </a:rPr>
              <a:t>TikTok</a:t>
            </a:r>
            <a:r>
              <a:rPr lang="en-US" sz="3200" dirty="0">
                <a:latin typeface="+mj-lt"/>
              </a:rPr>
              <a:t> is a social media platform for creating and sharing short videos</a:t>
            </a:r>
          </a:p>
          <a:p>
            <a:pPr lvl="1">
              <a:buClr>
                <a:schemeClr val="accent2">
                  <a:lumMod val="50000"/>
                </a:schemeClr>
              </a:buClr>
              <a:buFont typeface="Arial" panose="020B0604020202020204" pitchFamily="34" charset="0"/>
              <a:buChar char="•"/>
            </a:pPr>
            <a:r>
              <a:rPr lang="en-US" sz="3200" dirty="0">
                <a:latin typeface="+mj-lt"/>
              </a:rPr>
              <a:t>Most </a:t>
            </a:r>
            <a:r>
              <a:rPr lang="en-US" sz="3200" dirty="0" err="1">
                <a:latin typeface="+mj-lt"/>
              </a:rPr>
              <a:t>TikTok</a:t>
            </a:r>
            <a:r>
              <a:rPr lang="en-US" sz="3200" dirty="0">
                <a:latin typeface="+mj-lt"/>
              </a:rPr>
              <a:t> videos are about 15 seconds even though </a:t>
            </a:r>
            <a:r>
              <a:rPr lang="en-US" sz="3200" dirty="0" err="1">
                <a:latin typeface="+mj-lt"/>
              </a:rPr>
              <a:t>TikTok</a:t>
            </a:r>
            <a:r>
              <a:rPr lang="en-US" sz="3200" dirty="0">
                <a:latin typeface="+mj-lt"/>
              </a:rPr>
              <a:t> allows up to three-minute videos </a:t>
            </a:r>
          </a:p>
          <a:p>
            <a:pPr lvl="1">
              <a:buClr>
                <a:schemeClr val="accent2">
                  <a:lumMod val="50000"/>
                </a:schemeClr>
              </a:buClr>
              <a:buFont typeface="Arial" panose="020B0604020202020204" pitchFamily="34" charset="0"/>
              <a:buChar char="•"/>
            </a:pPr>
            <a:r>
              <a:rPr lang="en-US" sz="3200" dirty="0" err="1">
                <a:latin typeface="+mj-lt"/>
              </a:rPr>
              <a:t>BookTok</a:t>
            </a:r>
            <a:r>
              <a:rPr lang="en-US" sz="3200" dirty="0">
                <a:latin typeface="+mj-lt"/>
              </a:rPr>
              <a:t> is a </a:t>
            </a:r>
            <a:r>
              <a:rPr lang="en-US" sz="3200" dirty="0" err="1">
                <a:latin typeface="+mj-lt"/>
              </a:rPr>
              <a:t>TikTok</a:t>
            </a:r>
            <a:r>
              <a:rPr lang="en-US" sz="3200" dirty="0">
                <a:latin typeface="+mj-lt"/>
              </a:rPr>
              <a:t> subculture for books and readers</a:t>
            </a:r>
          </a:p>
          <a:p>
            <a:pPr lvl="1">
              <a:buClr>
                <a:schemeClr val="accent2">
                  <a:lumMod val="50000"/>
                </a:schemeClr>
              </a:buClr>
              <a:buFont typeface="Arial" panose="020B0604020202020204" pitchFamily="34" charset="0"/>
              <a:buChar char="•"/>
            </a:pPr>
            <a:r>
              <a:rPr lang="en-US" sz="3200" dirty="0">
                <a:latin typeface="+mj-lt"/>
              </a:rPr>
              <a:t>Book lovers, book reviewers, and authors create short, entertaining videos about books and share them on </a:t>
            </a:r>
            <a:r>
              <a:rPr lang="en-US" sz="3200" dirty="0" err="1">
                <a:latin typeface="+mj-lt"/>
              </a:rPr>
              <a:t>TikTok</a:t>
            </a:r>
            <a:r>
              <a:rPr lang="en-US" sz="3200" dirty="0">
                <a:latin typeface="+mj-lt"/>
              </a:rPr>
              <a:t> with the #BookTok hashtag so readers can find them. </a:t>
            </a:r>
          </a:p>
          <a:p>
            <a:pPr lvl="1">
              <a:buClr>
                <a:schemeClr val="accent2">
                  <a:lumMod val="50000"/>
                </a:schemeClr>
              </a:buClr>
              <a:buFont typeface="Arial" panose="020B0604020202020204" pitchFamily="34" charset="0"/>
              <a:buChar char="•"/>
            </a:pPr>
            <a:r>
              <a:rPr lang="en-US" sz="3200" dirty="0" err="1">
                <a:latin typeface="+mj-lt"/>
              </a:rPr>
              <a:t>BookTok</a:t>
            </a:r>
            <a:r>
              <a:rPr lang="en-US" sz="3200" dirty="0">
                <a:latin typeface="+mj-lt"/>
              </a:rPr>
              <a:t> has recently emerged as a marketing tool for authors and publishers</a:t>
            </a:r>
          </a:p>
          <a:p>
            <a:pPr lvl="1">
              <a:buClr>
                <a:schemeClr val="accent2">
                  <a:lumMod val="50000"/>
                </a:schemeClr>
              </a:buClr>
              <a:buFont typeface="Arial" panose="020B0604020202020204" pitchFamily="34" charset="0"/>
              <a:buChar char="•"/>
            </a:pPr>
            <a:r>
              <a:rPr lang="en-US" sz="3200" dirty="0" err="1">
                <a:latin typeface="+mj-lt"/>
              </a:rPr>
              <a:t>TikTok</a:t>
            </a:r>
            <a:r>
              <a:rPr lang="en-US" sz="3200" dirty="0">
                <a:latin typeface="+mj-lt"/>
              </a:rPr>
              <a:t> is a newer social media that you want to get on NOW.</a:t>
            </a: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4077101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a:extLst>
              <a:ext uri="{FF2B5EF4-FFF2-40B4-BE49-F238E27FC236}">
                <a16:creationId xmlns:a16="http://schemas.microsoft.com/office/drawing/2014/main" id="{7AD57559-17DE-4970-A8D2-81AB81192B2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8088" y="1935163"/>
            <a:ext cx="2467824" cy="4389437"/>
          </a:xfrm>
        </p:spPr>
      </p:pic>
    </p:spTree>
    <p:extLst>
      <p:ext uri="{BB962C8B-B14F-4D97-AF65-F5344CB8AC3E}">
        <p14:creationId xmlns:p14="http://schemas.microsoft.com/office/powerpoint/2010/main" val="2500731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 shot of a cell phone&#10;&#10;Description automatically generated with low confidence">
            <a:extLst>
              <a:ext uri="{FF2B5EF4-FFF2-40B4-BE49-F238E27FC236}">
                <a16:creationId xmlns:a16="http://schemas.microsoft.com/office/drawing/2014/main" id="{50D87DD2-2BCA-4AC7-A8D4-436383DF793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8088" y="1935163"/>
            <a:ext cx="2467824" cy="4389437"/>
          </a:xfrm>
        </p:spPr>
      </p:pic>
    </p:spTree>
    <p:extLst>
      <p:ext uri="{BB962C8B-B14F-4D97-AF65-F5344CB8AC3E}">
        <p14:creationId xmlns:p14="http://schemas.microsoft.com/office/powerpoint/2010/main" val="3325211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DFA8D908-D4B9-45EC-BC76-AAA01DEC63B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8088" y="1935163"/>
            <a:ext cx="2467824" cy="4389437"/>
          </a:xfrm>
        </p:spPr>
      </p:pic>
    </p:spTree>
    <p:extLst>
      <p:ext uri="{BB962C8B-B14F-4D97-AF65-F5344CB8AC3E}">
        <p14:creationId xmlns:p14="http://schemas.microsoft.com/office/powerpoint/2010/main" val="51158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9794-B92E-493A-B438-C2C06BA56A5A}"/>
              </a:ext>
            </a:extLst>
          </p:cNvPr>
          <p:cNvSpPr>
            <a:spLocks noGrp="1"/>
          </p:cNvSpPr>
          <p:nvPr>
            <p:ph type="title"/>
          </p:nvPr>
        </p:nvSpPr>
        <p:spPr/>
        <p:txBody>
          <a:bodyPr/>
          <a:lstStyle/>
          <a:p>
            <a:r>
              <a:rPr lang="en-US" dirty="0"/>
              <a:t>Posting Videos </a:t>
            </a:r>
          </a:p>
        </p:txBody>
      </p:sp>
      <p:sp>
        <p:nvSpPr>
          <p:cNvPr id="3" name="Content Placeholder 2">
            <a:extLst>
              <a:ext uri="{FF2B5EF4-FFF2-40B4-BE49-F238E27FC236}">
                <a16:creationId xmlns:a16="http://schemas.microsoft.com/office/drawing/2014/main" id="{79FF9A91-79B4-4B4D-86BD-454FBC7E0079}"/>
              </a:ext>
            </a:extLst>
          </p:cNvPr>
          <p:cNvSpPr>
            <a:spLocks noGrp="1"/>
          </p:cNvSpPr>
          <p:nvPr>
            <p:ph idx="1"/>
          </p:nvPr>
        </p:nvSpPr>
        <p:spPr/>
        <p:txBody>
          <a:bodyPr>
            <a:normAutofit fontScale="85000" lnSpcReduction="10000"/>
          </a:bodyPr>
          <a:lstStyle/>
          <a:p>
            <a:pPr>
              <a:buClrTx/>
              <a:buFont typeface="Arial" panose="020B0604020202020204" pitchFamily="34" charset="0"/>
              <a:buChar char="•"/>
            </a:pPr>
            <a:r>
              <a:rPr lang="en-US" sz="2000" dirty="0">
                <a:latin typeface="+mj-lt"/>
              </a:rPr>
              <a:t>This is where you can add sounds and effects. </a:t>
            </a:r>
          </a:p>
          <a:p>
            <a:pPr>
              <a:buClrTx/>
              <a:buFont typeface="Arial" panose="020B0604020202020204" pitchFamily="34" charset="0"/>
              <a:buChar char="•"/>
            </a:pPr>
            <a:r>
              <a:rPr lang="en-US" sz="2000" dirty="0">
                <a:latin typeface="+mj-lt"/>
              </a:rPr>
              <a:t>You can add a filter to change the hue and do a voiceover.</a:t>
            </a:r>
          </a:p>
          <a:p>
            <a:pPr>
              <a:buClrTx/>
              <a:buFont typeface="Arial" panose="020B0604020202020204" pitchFamily="34" charset="0"/>
              <a:buChar char="•"/>
            </a:pPr>
            <a:r>
              <a:rPr lang="en-US" sz="2000" dirty="0">
                <a:latin typeface="+mj-lt"/>
              </a:rPr>
              <a:t>You can also add captions. This is important because it makes your video more accessible, and it also allows people to watch it when they can’t have the audio on.</a:t>
            </a:r>
          </a:p>
          <a:p>
            <a:pPr>
              <a:buClrTx/>
              <a:buFont typeface="Arial" panose="020B0604020202020204" pitchFamily="34" charset="0"/>
              <a:buChar char="•"/>
            </a:pPr>
            <a:r>
              <a:rPr lang="en-US" sz="2000" dirty="0">
                <a:latin typeface="+mj-lt"/>
              </a:rPr>
              <a:t>Don’t be afraid to play around with all the features as they can each be tweaked in several interesting ways. </a:t>
            </a:r>
          </a:p>
          <a:p>
            <a:pPr>
              <a:buClrTx/>
              <a:buFont typeface="Arial" panose="020B0604020202020204" pitchFamily="34" charset="0"/>
              <a:buChar char="•"/>
            </a:pPr>
            <a:r>
              <a:rPr lang="en-US" sz="2000" dirty="0">
                <a:latin typeface="+mj-lt"/>
              </a:rPr>
              <a:t>You’re at the last page. Here you describe your video, put in hashtags or tag friends; add a link.</a:t>
            </a:r>
          </a:p>
          <a:p>
            <a:pPr>
              <a:buClrTx/>
              <a:buFont typeface="Arial" panose="020B0604020202020204" pitchFamily="34" charset="0"/>
              <a:buChar char="•"/>
            </a:pPr>
            <a:r>
              <a:rPr lang="en-US" sz="2000" dirty="0">
                <a:latin typeface="+mj-lt"/>
              </a:rPr>
              <a:t>Make sure you at least use the #BookTok when you’re posting in relation to your book or writing. </a:t>
            </a:r>
          </a:p>
          <a:p>
            <a:pPr>
              <a:buClrTx/>
              <a:buFont typeface="Arial" panose="020B0604020202020204" pitchFamily="34" charset="0"/>
              <a:buChar char="•"/>
            </a:pPr>
            <a:r>
              <a:rPr lang="en-US" sz="2000" dirty="0">
                <a:latin typeface="+mj-lt"/>
              </a:rPr>
              <a:t>You can choose whether to allow comments and whether to allow people to use your video in a </a:t>
            </a:r>
            <a:r>
              <a:rPr lang="en-US" sz="2000" dirty="0" err="1">
                <a:latin typeface="+mj-lt"/>
              </a:rPr>
              <a:t>TikTok</a:t>
            </a:r>
            <a:r>
              <a:rPr lang="en-US" sz="2000" dirty="0">
                <a:latin typeface="+mj-lt"/>
              </a:rPr>
              <a:t> Duet (where they could create a video side by side with yours) or a Stitch (where others can use parts of your video while crediting you.)</a:t>
            </a:r>
          </a:p>
          <a:p>
            <a:pPr marL="0" indent="0">
              <a:buClrTx/>
              <a:buNone/>
            </a:pPr>
            <a:endParaRPr lang="en-US" sz="2000" dirty="0">
              <a:latin typeface="+mj-lt"/>
            </a:endParaRPr>
          </a:p>
          <a:p>
            <a:pPr>
              <a:buClrTx/>
              <a:buFont typeface="Arial" panose="020B0604020202020204" pitchFamily="34" charset="0"/>
              <a:buChar char="•"/>
            </a:pPr>
            <a:endParaRPr lang="en-US" sz="2000" dirty="0">
              <a:latin typeface="+mj-lt"/>
            </a:endParaRPr>
          </a:p>
          <a:p>
            <a:pPr marL="393192" lvl="1" indent="0">
              <a:buClrTx/>
              <a:buNone/>
            </a:pPr>
            <a:r>
              <a:rPr lang="en-US" sz="1400" dirty="0"/>
              <a:t> </a:t>
            </a:r>
          </a:p>
        </p:txBody>
      </p:sp>
    </p:spTree>
    <p:extLst>
      <p:ext uri="{BB962C8B-B14F-4D97-AF65-F5344CB8AC3E}">
        <p14:creationId xmlns:p14="http://schemas.microsoft.com/office/powerpoint/2010/main" val="1041701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mammal, rodent&#10;&#10;Description automatically generated">
            <a:extLst>
              <a:ext uri="{FF2B5EF4-FFF2-40B4-BE49-F238E27FC236}">
                <a16:creationId xmlns:a16="http://schemas.microsoft.com/office/drawing/2014/main" id="{C8742B64-B909-4384-B913-B3902778F4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8088" y="1935163"/>
            <a:ext cx="2467824" cy="4389437"/>
          </a:xfrm>
        </p:spPr>
      </p:pic>
    </p:spTree>
    <p:extLst>
      <p:ext uri="{BB962C8B-B14F-4D97-AF65-F5344CB8AC3E}">
        <p14:creationId xmlns:p14="http://schemas.microsoft.com/office/powerpoint/2010/main" val="1229695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mmal&#10;&#10;Description automatically generated">
            <a:extLst>
              <a:ext uri="{FF2B5EF4-FFF2-40B4-BE49-F238E27FC236}">
                <a16:creationId xmlns:a16="http://schemas.microsoft.com/office/drawing/2014/main" id="{80CA1F25-AFAF-4DFC-8A08-36A2836717C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8088" y="1935163"/>
            <a:ext cx="2467824" cy="4389437"/>
          </a:xfrm>
        </p:spPr>
      </p:pic>
    </p:spTree>
    <p:extLst>
      <p:ext uri="{BB962C8B-B14F-4D97-AF65-F5344CB8AC3E}">
        <p14:creationId xmlns:p14="http://schemas.microsoft.com/office/powerpoint/2010/main" val="377014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with low confidence">
            <a:extLst>
              <a:ext uri="{FF2B5EF4-FFF2-40B4-BE49-F238E27FC236}">
                <a16:creationId xmlns:a16="http://schemas.microsoft.com/office/drawing/2014/main" id="{39B71D5B-9F0D-402A-9722-D0BFD4D6910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8088" y="1935163"/>
            <a:ext cx="2467824" cy="4389437"/>
          </a:xfrm>
        </p:spPr>
      </p:pic>
    </p:spTree>
    <p:extLst>
      <p:ext uri="{BB962C8B-B14F-4D97-AF65-F5344CB8AC3E}">
        <p14:creationId xmlns:p14="http://schemas.microsoft.com/office/powerpoint/2010/main" val="2425464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9794-B92E-493A-B438-C2C06BA56A5A}"/>
              </a:ext>
            </a:extLst>
          </p:cNvPr>
          <p:cNvSpPr>
            <a:spLocks noGrp="1"/>
          </p:cNvSpPr>
          <p:nvPr>
            <p:ph type="title"/>
          </p:nvPr>
        </p:nvSpPr>
        <p:spPr/>
        <p:txBody>
          <a:bodyPr/>
          <a:lstStyle/>
          <a:p>
            <a:r>
              <a:rPr lang="en-US" dirty="0"/>
              <a:t>Posting Videos </a:t>
            </a:r>
          </a:p>
        </p:txBody>
      </p:sp>
      <p:sp>
        <p:nvSpPr>
          <p:cNvPr id="3" name="Content Placeholder 2">
            <a:extLst>
              <a:ext uri="{FF2B5EF4-FFF2-40B4-BE49-F238E27FC236}">
                <a16:creationId xmlns:a16="http://schemas.microsoft.com/office/drawing/2014/main" id="{79FF9A91-79B4-4B4D-86BD-454FBC7E0079}"/>
              </a:ext>
            </a:extLst>
          </p:cNvPr>
          <p:cNvSpPr>
            <a:spLocks noGrp="1"/>
          </p:cNvSpPr>
          <p:nvPr>
            <p:ph idx="1"/>
          </p:nvPr>
        </p:nvSpPr>
        <p:spPr/>
        <p:txBody>
          <a:bodyPr>
            <a:normAutofit/>
          </a:bodyPr>
          <a:lstStyle/>
          <a:p>
            <a:pPr>
              <a:buClrTx/>
              <a:buFont typeface="Arial" panose="020B0604020202020204" pitchFamily="34" charset="0"/>
              <a:buChar char="•"/>
            </a:pPr>
            <a:r>
              <a:rPr lang="en-US" sz="2000" dirty="0">
                <a:latin typeface="+mj-lt"/>
              </a:rPr>
              <a:t>You can decide whether you want to keep the video private, only share it with friends, or share it with the world.</a:t>
            </a:r>
          </a:p>
          <a:p>
            <a:pPr>
              <a:buClrTx/>
              <a:buFont typeface="Arial" panose="020B0604020202020204" pitchFamily="34" charset="0"/>
              <a:buChar char="•"/>
            </a:pPr>
            <a:r>
              <a:rPr lang="en-US" sz="2000" dirty="0">
                <a:latin typeface="+mj-lt"/>
              </a:rPr>
              <a:t>If you still want to play with your video a bit, tap Drafts.</a:t>
            </a:r>
          </a:p>
          <a:p>
            <a:pPr>
              <a:buClrTx/>
              <a:buFont typeface="Arial" panose="020B0604020202020204" pitchFamily="34" charset="0"/>
              <a:buChar char="•"/>
            </a:pPr>
            <a:r>
              <a:rPr lang="en-US" sz="2000" dirty="0">
                <a:latin typeface="+mj-lt"/>
              </a:rPr>
              <a:t>If it’s good to go, tap Post.</a:t>
            </a:r>
          </a:p>
          <a:p>
            <a:pPr>
              <a:buClrTx/>
              <a:buFont typeface="Arial" panose="020B0604020202020204" pitchFamily="34" charset="0"/>
              <a:buChar char="•"/>
            </a:pPr>
            <a:r>
              <a:rPr lang="en-US" sz="2000" dirty="0">
                <a:latin typeface="+mj-lt"/>
              </a:rPr>
              <a:t>And you’ve got a video on </a:t>
            </a:r>
            <a:r>
              <a:rPr lang="en-US" sz="2000" dirty="0" err="1">
                <a:latin typeface="+mj-lt"/>
              </a:rPr>
              <a:t>TikTok</a:t>
            </a:r>
            <a:r>
              <a:rPr lang="en-US" sz="2000" dirty="0">
                <a:latin typeface="+mj-lt"/>
              </a:rPr>
              <a:t> </a:t>
            </a:r>
          </a:p>
          <a:p>
            <a:pPr marL="0" indent="0">
              <a:buClrTx/>
              <a:buNone/>
            </a:pPr>
            <a:endParaRPr lang="en-US" sz="2000" dirty="0">
              <a:latin typeface="+mj-lt"/>
            </a:endParaRPr>
          </a:p>
          <a:p>
            <a:pPr>
              <a:buClrTx/>
              <a:buFont typeface="Arial" panose="020B0604020202020204" pitchFamily="34" charset="0"/>
              <a:buChar char="•"/>
            </a:pPr>
            <a:endParaRPr lang="en-US" sz="2000" dirty="0">
              <a:latin typeface="+mj-lt"/>
            </a:endParaRPr>
          </a:p>
          <a:p>
            <a:pPr marL="393192" lvl="1" indent="0">
              <a:buClrTx/>
              <a:buNone/>
            </a:pPr>
            <a:r>
              <a:rPr lang="en-US" sz="1400" dirty="0"/>
              <a:t> </a:t>
            </a:r>
          </a:p>
        </p:txBody>
      </p:sp>
    </p:spTree>
    <p:extLst>
      <p:ext uri="{BB962C8B-B14F-4D97-AF65-F5344CB8AC3E}">
        <p14:creationId xmlns:p14="http://schemas.microsoft.com/office/powerpoint/2010/main" val="1847523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C4DA-43E9-4B4C-93C4-554DCA1F5745}"/>
              </a:ext>
            </a:extLst>
          </p:cNvPr>
          <p:cNvSpPr>
            <a:spLocks noGrp="1"/>
          </p:cNvSpPr>
          <p:nvPr>
            <p:ph type="title"/>
          </p:nvPr>
        </p:nvSpPr>
        <p:spPr/>
        <p:txBody>
          <a:bodyPr>
            <a:normAutofit fontScale="90000"/>
          </a:bodyPr>
          <a:lstStyle/>
          <a:p>
            <a:r>
              <a:rPr lang="en-US" dirty="0"/>
              <a:t>Ways to Get Your Videos Trending</a:t>
            </a:r>
          </a:p>
        </p:txBody>
      </p:sp>
      <p:sp>
        <p:nvSpPr>
          <p:cNvPr id="3" name="Content Placeholder 2">
            <a:extLst>
              <a:ext uri="{FF2B5EF4-FFF2-40B4-BE49-F238E27FC236}">
                <a16:creationId xmlns:a16="http://schemas.microsoft.com/office/drawing/2014/main" id="{9A36C0B9-93DE-4856-B182-A50E2A69B706}"/>
              </a:ext>
            </a:extLst>
          </p:cNvPr>
          <p:cNvSpPr>
            <a:spLocks noGrp="1"/>
          </p:cNvSpPr>
          <p:nvPr>
            <p:ph idx="1"/>
          </p:nvPr>
        </p:nvSpPr>
        <p:spPr/>
        <p:txBody>
          <a:bodyPr>
            <a:normAutofit/>
          </a:bodyPr>
          <a:lstStyle/>
          <a:p>
            <a:pPr lvl="1">
              <a:buClrTx/>
              <a:buFont typeface="Arial" panose="020B0604020202020204" pitchFamily="34" charset="0"/>
              <a:buChar char="•"/>
            </a:pPr>
            <a:r>
              <a:rPr lang="en-US" sz="2000" dirty="0"/>
              <a:t>On </a:t>
            </a:r>
            <a:r>
              <a:rPr lang="en-US" sz="2000" dirty="0" err="1"/>
              <a:t>TikTok</a:t>
            </a:r>
            <a:r>
              <a:rPr lang="en-US" sz="2000" dirty="0"/>
              <a:t>, you’ll notice that many people post videos that are similar---similar sounds and similar themes. These are known as “trends”.</a:t>
            </a:r>
          </a:p>
          <a:p>
            <a:pPr lvl="1">
              <a:buClrTx/>
              <a:buFont typeface="Arial" panose="020B0604020202020204" pitchFamily="34" charset="0"/>
              <a:buChar char="•"/>
            </a:pPr>
            <a:r>
              <a:rPr lang="en-US" sz="2000" dirty="0"/>
              <a:t>Look for ways you might be able to take advantage of </a:t>
            </a:r>
            <a:r>
              <a:rPr lang="en-US" sz="2000" dirty="0" err="1"/>
              <a:t>TikTok</a:t>
            </a:r>
            <a:r>
              <a:rPr lang="en-US" sz="2000" dirty="0"/>
              <a:t> trends and hashtag challenges to promote your new book.</a:t>
            </a:r>
          </a:p>
          <a:p>
            <a:pPr lvl="1">
              <a:buClrTx/>
              <a:buFont typeface="Arial" panose="020B0604020202020204" pitchFamily="34" charset="0"/>
              <a:buChar char="•"/>
            </a:pPr>
            <a:r>
              <a:rPr lang="en-US" sz="2000" dirty="0"/>
              <a:t>Use trending sounds. (If you see a sound that has over ten thousand videos under it, use it. You can even put it over a video in the background of you talking and it will still boost your views.</a:t>
            </a:r>
          </a:p>
        </p:txBody>
      </p:sp>
    </p:spTree>
    <p:extLst>
      <p:ext uri="{BB962C8B-B14F-4D97-AF65-F5344CB8AC3E}">
        <p14:creationId xmlns:p14="http://schemas.microsoft.com/office/powerpoint/2010/main" val="598885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B2EC-CFB6-4A6A-A023-300C5111CCD9}"/>
              </a:ext>
            </a:extLst>
          </p:cNvPr>
          <p:cNvSpPr>
            <a:spLocks noGrp="1"/>
          </p:cNvSpPr>
          <p:nvPr>
            <p:ph type="title"/>
          </p:nvPr>
        </p:nvSpPr>
        <p:spPr/>
        <p:txBody>
          <a:bodyPr>
            <a:normAutofit/>
          </a:bodyPr>
          <a:lstStyle/>
          <a:p>
            <a:r>
              <a:rPr lang="en-US" dirty="0"/>
              <a:t>Paid or Unpaid 	</a:t>
            </a:r>
          </a:p>
        </p:txBody>
      </p:sp>
      <p:sp>
        <p:nvSpPr>
          <p:cNvPr id="3" name="Content Placeholder 2">
            <a:extLst>
              <a:ext uri="{FF2B5EF4-FFF2-40B4-BE49-F238E27FC236}">
                <a16:creationId xmlns:a16="http://schemas.microsoft.com/office/drawing/2014/main" id="{D5B697B4-FB1B-4514-A733-0E35D8B755E1}"/>
              </a:ext>
            </a:extLst>
          </p:cNvPr>
          <p:cNvSpPr>
            <a:spLocks noGrp="1"/>
          </p:cNvSpPr>
          <p:nvPr>
            <p:ph idx="1"/>
          </p:nvPr>
        </p:nvSpPr>
        <p:spPr/>
        <p:txBody>
          <a:bodyPr>
            <a:normAutofit/>
          </a:bodyPr>
          <a:lstStyle/>
          <a:p>
            <a:pPr>
              <a:buClrTx/>
              <a:buFont typeface="Arial" panose="020B0604020202020204" pitchFamily="34" charset="0"/>
              <a:buChar char="•"/>
            </a:pPr>
            <a:r>
              <a:rPr lang="en-US" sz="2800" dirty="0">
                <a:latin typeface="+mj-lt"/>
              </a:rPr>
              <a:t>Unpaid posts are typical for #BookTok creators</a:t>
            </a:r>
          </a:p>
          <a:p>
            <a:pPr>
              <a:buClrTx/>
              <a:buFont typeface="Arial" panose="020B0604020202020204" pitchFamily="34" charset="0"/>
              <a:buChar char="•"/>
            </a:pPr>
            <a:r>
              <a:rPr lang="en-US" sz="2800" dirty="0">
                <a:latin typeface="+mj-lt"/>
              </a:rPr>
              <a:t>BUT, paid influencer posts can increase viewers by 100x</a:t>
            </a:r>
          </a:p>
          <a:p>
            <a:pPr>
              <a:buClrTx/>
              <a:buFont typeface="Arial" panose="020B0604020202020204" pitchFamily="34" charset="0"/>
              <a:buChar char="•"/>
            </a:pPr>
            <a:r>
              <a:rPr lang="en-US" sz="2800" dirty="0">
                <a:latin typeface="+mj-lt"/>
              </a:rPr>
              <a:t>BQB author Lindsey Rowe Parker paid an influencer on </a:t>
            </a:r>
            <a:r>
              <a:rPr lang="en-US" sz="2800" dirty="0" err="1">
                <a:latin typeface="+mj-lt"/>
              </a:rPr>
              <a:t>TikTok</a:t>
            </a:r>
            <a:r>
              <a:rPr lang="en-US" sz="2800" dirty="0">
                <a:latin typeface="+mj-lt"/>
              </a:rPr>
              <a:t> to review her book and her following increased by thousands in just one day.</a:t>
            </a:r>
          </a:p>
        </p:txBody>
      </p:sp>
    </p:spTree>
    <p:extLst>
      <p:ext uri="{BB962C8B-B14F-4D97-AF65-F5344CB8AC3E}">
        <p14:creationId xmlns:p14="http://schemas.microsoft.com/office/powerpoint/2010/main" val="362550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Autofit/>
          </a:bodyPr>
          <a:lstStyle/>
          <a:p>
            <a:r>
              <a:rPr lang="en-US" sz="4000" dirty="0">
                <a:solidFill>
                  <a:schemeClr val="tx1"/>
                </a:solidFill>
              </a:rPr>
              <a:t>What the Media is Saying about </a:t>
            </a:r>
            <a:r>
              <a:rPr lang="en-US" sz="4000" dirty="0" err="1">
                <a:solidFill>
                  <a:schemeClr val="tx1"/>
                </a:solidFill>
              </a:rPr>
              <a:t>TikTok</a:t>
            </a:r>
            <a:r>
              <a:rPr lang="en-US" sz="4000" dirty="0">
                <a:solidFill>
                  <a:schemeClr val="tx1"/>
                </a:solidFill>
              </a:rPr>
              <a:t> </a:t>
            </a:r>
          </a:p>
        </p:txBody>
      </p:sp>
      <p:sp>
        <p:nvSpPr>
          <p:cNvPr id="3" name="Content Placeholder 2"/>
          <p:cNvSpPr>
            <a:spLocks noGrp="1"/>
          </p:cNvSpPr>
          <p:nvPr>
            <p:ph idx="1"/>
          </p:nvPr>
        </p:nvSpPr>
        <p:spPr>
          <a:xfrm>
            <a:off x="457200" y="1676400"/>
            <a:ext cx="8229600" cy="5029200"/>
          </a:xfrm>
        </p:spPr>
        <p:txBody>
          <a:bodyPr>
            <a:normAutofit lnSpcReduction="10000"/>
          </a:bodyPr>
          <a:lstStyle/>
          <a:p>
            <a:pPr lvl="2">
              <a:buClr>
                <a:schemeClr val="accent2">
                  <a:lumMod val="50000"/>
                </a:schemeClr>
              </a:buClr>
              <a:buFont typeface="Arial" panose="020B0604020202020204" pitchFamily="34" charset="0"/>
              <a:buChar char="•"/>
            </a:pPr>
            <a:r>
              <a:rPr lang="en-US" sz="3600" dirty="0"/>
              <a:t>“</a:t>
            </a:r>
            <a:r>
              <a:rPr lang="en-US" sz="3600" dirty="0" err="1"/>
              <a:t>TikTok</a:t>
            </a:r>
            <a:r>
              <a:rPr lang="en-US" sz="3600" dirty="0"/>
              <a:t> is driving book sales.” – NPR</a:t>
            </a:r>
          </a:p>
          <a:p>
            <a:pPr lvl="2">
              <a:buClr>
                <a:schemeClr val="accent2">
                  <a:lumMod val="50000"/>
                </a:schemeClr>
              </a:buClr>
              <a:buFont typeface="Arial" panose="020B0604020202020204" pitchFamily="34" charset="0"/>
              <a:buChar char="•"/>
            </a:pPr>
            <a:r>
              <a:rPr lang="en-US" sz="3600" dirty="0"/>
              <a:t>“</a:t>
            </a:r>
            <a:r>
              <a:rPr lang="en-US" sz="3600" dirty="0" err="1"/>
              <a:t>BookTok</a:t>
            </a:r>
            <a:r>
              <a:rPr lang="en-US" sz="3600" dirty="0"/>
              <a:t> has passion---and enormous marketing power.” – The Economist</a:t>
            </a:r>
          </a:p>
          <a:p>
            <a:pPr lvl="2">
              <a:buClr>
                <a:schemeClr val="accent2">
                  <a:lumMod val="50000"/>
                </a:schemeClr>
              </a:buClr>
              <a:buFont typeface="Arial" panose="020B0604020202020204" pitchFamily="34" charset="0"/>
              <a:buChar char="•"/>
            </a:pPr>
            <a:r>
              <a:rPr lang="en-US" sz="3600" dirty="0"/>
              <a:t>“</a:t>
            </a:r>
            <a:r>
              <a:rPr lang="en-US" sz="3600" dirty="0" err="1"/>
              <a:t>BookTokers</a:t>
            </a:r>
            <a:r>
              <a:rPr lang="en-US" sz="3600" dirty="0"/>
              <a:t> are completely changing publishing.” – Mic.com</a:t>
            </a:r>
            <a:endParaRPr lang="en-US" sz="24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772070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WHAT IS LIBRO.fm?</a:t>
            </a:r>
          </a:p>
        </p:txBody>
      </p:sp>
      <p:sp>
        <p:nvSpPr>
          <p:cNvPr id="3" name="Content Placeholder 2"/>
          <p:cNvSpPr>
            <a:spLocks noGrp="1"/>
          </p:cNvSpPr>
          <p:nvPr>
            <p:ph idx="1"/>
          </p:nvPr>
        </p:nvSpPr>
        <p:spPr>
          <a:xfrm>
            <a:off x="457200" y="1676400"/>
            <a:ext cx="8229600" cy="5029200"/>
          </a:xfrm>
        </p:spPr>
        <p:txBody>
          <a:bodyPr>
            <a:normAutofit/>
          </a:bodyPr>
          <a:lstStyle/>
          <a:p>
            <a:pPr lvl="2">
              <a:buClr>
                <a:schemeClr val="accent2">
                  <a:lumMod val="50000"/>
                </a:schemeClr>
              </a:buClr>
            </a:pPr>
            <a:r>
              <a:rPr lang="en-US" sz="2000" dirty="0"/>
              <a:t>Libro.fm is an audiobook retailer that lets readers buy audiobooks through their local bookstore.</a:t>
            </a:r>
          </a:p>
          <a:p>
            <a:pPr lvl="2">
              <a:buClr>
                <a:schemeClr val="accent2">
                  <a:lumMod val="50000"/>
                </a:schemeClr>
              </a:buClr>
            </a:pPr>
            <a:r>
              <a:rPr lang="en-US" sz="2000" dirty="0"/>
              <a:t>Through Libro.fm, readers can create a monthly membership, give an audiobook to a friend, or buy audiobooks for themselves or an organization. Libro.fm splits the profit from the purchase with a local bookstore of the readers choosing.</a:t>
            </a:r>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2947736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How it Works for Readers</a:t>
            </a:r>
          </a:p>
        </p:txBody>
      </p:sp>
      <p:sp>
        <p:nvSpPr>
          <p:cNvPr id="3" name="Content Placeholder 2"/>
          <p:cNvSpPr>
            <a:spLocks noGrp="1"/>
          </p:cNvSpPr>
          <p:nvPr>
            <p:ph idx="1"/>
          </p:nvPr>
        </p:nvSpPr>
        <p:spPr>
          <a:xfrm>
            <a:off x="457200" y="1676400"/>
            <a:ext cx="8229600" cy="5029200"/>
          </a:xfrm>
        </p:spPr>
        <p:txBody>
          <a:bodyPr>
            <a:normAutofit/>
          </a:bodyPr>
          <a:lstStyle/>
          <a:p>
            <a:pPr marL="1124712" lvl="2" indent="-457200">
              <a:buClr>
                <a:schemeClr val="accent2">
                  <a:lumMod val="50000"/>
                </a:schemeClr>
              </a:buClr>
              <a:buFont typeface="+mj-lt"/>
              <a:buAutoNum type="arabicPeriod"/>
            </a:pPr>
            <a:r>
              <a:rPr lang="en-US" sz="2400" dirty="0"/>
              <a:t>Readers create a free account and choose the bookstore that they want to support. That bookstore will get a portion of every purchase that reader makes. </a:t>
            </a:r>
          </a:p>
          <a:p>
            <a:pPr marL="1124712" lvl="2" indent="-457200">
              <a:buClr>
                <a:schemeClr val="accent2">
                  <a:lumMod val="50000"/>
                </a:schemeClr>
              </a:buClr>
              <a:buFont typeface="+mj-lt"/>
              <a:buAutoNum type="arabicPeriod"/>
            </a:pPr>
            <a:r>
              <a:rPr lang="en-US" sz="2400" dirty="0"/>
              <a:t>Readers sign up for a monthly membership or buy audiobooks a la carte.</a:t>
            </a:r>
          </a:p>
          <a:p>
            <a:pPr marL="1124712" lvl="2" indent="-457200">
              <a:buClr>
                <a:schemeClr val="accent2">
                  <a:lumMod val="50000"/>
                </a:schemeClr>
              </a:buClr>
              <a:buFont typeface="+mj-lt"/>
              <a:buAutoNum type="arabicPeriod"/>
            </a:pPr>
            <a:r>
              <a:rPr lang="en-US" sz="2400" dirty="0"/>
              <a:t>Readers can listen anywhere/anytime with the free Libro.fm app and enjoy features that make listening easier and more enjoyable, including a sleep timer, bookmarks, and more.</a:t>
            </a:r>
          </a:p>
          <a:p>
            <a:endParaRPr lang="en-US" dirty="0"/>
          </a:p>
        </p:txBody>
      </p:sp>
    </p:spTree>
    <p:extLst>
      <p:ext uri="{BB962C8B-B14F-4D97-AF65-F5344CB8AC3E}">
        <p14:creationId xmlns:p14="http://schemas.microsoft.com/office/powerpoint/2010/main" val="3551838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How it Works for Us  </a:t>
            </a:r>
          </a:p>
        </p:txBody>
      </p:sp>
      <p:sp>
        <p:nvSpPr>
          <p:cNvPr id="3" name="Content Placeholder 2"/>
          <p:cNvSpPr>
            <a:spLocks noGrp="1"/>
          </p:cNvSpPr>
          <p:nvPr>
            <p:ph idx="1"/>
          </p:nvPr>
        </p:nvSpPr>
        <p:spPr>
          <a:xfrm>
            <a:off x="457200" y="1676400"/>
            <a:ext cx="8229600" cy="5029200"/>
          </a:xfrm>
        </p:spPr>
        <p:txBody>
          <a:bodyPr>
            <a:normAutofit/>
          </a:bodyPr>
          <a:lstStyle/>
          <a:p>
            <a:pPr>
              <a:buClrTx/>
              <a:buFont typeface="Arial" panose="020B0604020202020204" pitchFamily="34" charset="0"/>
              <a:buChar char="•"/>
            </a:pPr>
            <a:r>
              <a:rPr lang="en-US" dirty="0"/>
              <a:t>As a publisher, our audiobooks are made available to Libro.fm through our audiobook wholesaler, </a:t>
            </a:r>
            <a:r>
              <a:rPr lang="en-US" dirty="0" err="1"/>
              <a:t>Findaway</a:t>
            </a:r>
            <a:r>
              <a:rPr lang="en-US" dirty="0"/>
              <a:t>.</a:t>
            </a:r>
          </a:p>
          <a:p>
            <a:pPr>
              <a:buClrTx/>
              <a:buFont typeface="Arial" panose="020B0604020202020204" pitchFamily="34" charset="0"/>
              <a:buChar char="•"/>
            </a:pPr>
            <a:r>
              <a:rPr lang="en-US" dirty="0"/>
              <a:t>Libro.fm gives publishers an opportunity to buy a yearly marketing package to be able to market our audiobooks to readers, bookstores, and libraries.</a:t>
            </a:r>
          </a:p>
        </p:txBody>
      </p:sp>
    </p:spTree>
    <p:extLst>
      <p:ext uri="{BB962C8B-B14F-4D97-AF65-F5344CB8AC3E}">
        <p14:creationId xmlns:p14="http://schemas.microsoft.com/office/powerpoint/2010/main" val="2423229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How it Works for Us  </a:t>
            </a:r>
          </a:p>
        </p:txBody>
      </p:sp>
      <p:sp>
        <p:nvSpPr>
          <p:cNvPr id="3" name="Content Placeholder 2"/>
          <p:cNvSpPr>
            <a:spLocks noGrp="1"/>
          </p:cNvSpPr>
          <p:nvPr>
            <p:ph idx="1"/>
          </p:nvPr>
        </p:nvSpPr>
        <p:spPr>
          <a:xfrm>
            <a:off x="457200" y="1676400"/>
            <a:ext cx="8229600" cy="5029200"/>
          </a:xfrm>
        </p:spPr>
        <p:txBody>
          <a:bodyPr>
            <a:normAutofit fontScale="92500" lnSpcReduction="10000"/>
          </a:bodyPr>
          <a:lstStyle/>
          <a:p>
            <a:pPr>
              <a:buClrTx/>
              <a:buFont typeface="Arial" panose="020B0604020202020204" pitchFamily="34" charset="0"/>
              <a:buChar char="•"/>
            </a:pPr>
            <a:r>
              <a:rPr lang="en-US" dirty="0"/>
              <a:t>Through Libro.fm, we can market our audiobooks to the following:</a:t>
            </a:r>
          </a:p>
          <a:p>
            <a:pPr lvl="1">
              <a:buClrTx/>
              <a:buFont typeface="Courier New" panose="02070309020205020404" pitchFamily="49" charset="0"/>
              <a:buChar char="o"/>
            </a:pPr>
            <a:r>
              <a:rPr lang="en-US" dirty="0"/>
              <a:t>Booksellers (reaches 9,000+ booksellers)</a:t>
            </a:r>
          </a:p>
          <a:p>
            <a:pPr lvl="1">
              <a:buClrTx/>
              <a:buFont typeface="Courier New" panose="02070309020205020404" pitchFamily="49" charset="0"/>
              <a:buChar char="o"/>
            </a:pPr>
            <a:r>
              <a:rPr lang="en-US" dirty="0"/>
              <a:t>Librarian program (reaches 3,100 librarians)</a:t>
            </a:r>
          </a:p>
          <a:p>
            <a:pPr lvl="1">
              <a:buClrTx/>
              <a:buFont typeface="Courier New" panose="02070309020205020404" pitchFamily="49" charset="0"/>
              <a:buChar char="o"/>
            </a:pPr>
            <a:r>
              <a:rPr lang="en-US" dirty="0"/>
              <a:t>Educator program (reaches 12,000+ K-12 and higher education teachers.</a:t>
            </a:r>
          </a:p>
          <a:p>
            <a:pPr lvl="1">
              <a:buClrTx/>
              <a:buFont typeface="Courier New" panose="02070309020205020404" pitchFamily="49" charset="0"/>
              <a:buChar char="o"/>
            </a:pPr>
            <a:r>
              <a:rPr lang="en-US" dirty="0"/>
              <a:t>Influencer Program (reaches 2,600+ Libro.fm ambassadors, affiliates, influencers, and media/journalists</a:t>
            </a:r>
          </a:p>
          <a:p>
            <a:pPr lvl="1">
              <a:buClrTx/>
              <a:buFont typeface="Courier New" panose="02070309020205020404" pitchFamily="49" charset="0"/>
              <a:buChar char="o"/>
            </a:pPr>
            <a:r>
              <a:rPr lang="en-US" dirty="0"/>
              <a:t>Kids Club (Offers readers a bestselling backlist of children’s books with a monthly price promotion under $10</a:t>
            </a:r>
          </a:p>
          <a:p>
            <a:pPr lvl="1">
              <a:buClrTx/>
              <a:buFont typeface="Courier New" panose="02070309020205020404" pitchFamily="49" charset="0"/>
              <a:buChar char="o"/>
            </a:pPr>
            <a:r>
              <a:rPr lang="en-US" dirty="0"/>
              <a:t>YA Club (Offers readers a bestselling backlist of YA books with a monthly price promotion under $10)</a:t>
            </a:r>
          </a:p>
          <a:p>
            <a:pPr lvl="1">
              <a:buClrTx/>
              <a:buFont typeface="Courier New" panose="02070309020205020404" pitchFamily="49" charset="0"/>
              <a:buChar char="o"/>
            </a:pPr>
            <a:r>
              <a:rPr lang="en-US" dirty="0"/>
              <a:t>Kiss Club (a monthly collection of romance audiobooks for $3.99 each)</a:t>
            </a:r>
          </a:p>
        </p:txBody>
      </p:sp>
    </p:spTree>
    <p:extLst>
      <p:ext uri="{BB962C8B-B14F-4D97-AF65-F5344CB8AC3E}">
        <p14:creationId xmlns:p14="http://schemas.microsoft.com/office/powerpoint/2010/main" val="1091178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Other Marketing Opportunities	</a:t>
            </a:r>
          </a:p>
        </p:txBody>
      </p:sp>
      <p:sp>
        <p:nvSpPr>
          <p:cNvPr id="3" name="Content Placeholder 2"/>
          <p:cNvSpPr>
            <a:spLocks noGrp="1"/>
          </p:cNvSpPr>
          <p:nvPr>
            <p:ph idx="1"/>
          </p:nvPr>
        </p:nvSpPr>
        <p:spPr>
          <a:xfrm>
            <a:off x="457200" y="1676400"/>
            <a:ext cx="8229600" cy="5029200"/>
          </a:xfrm>
        </p:spPr>
        <p:txBody>
          <a:bodyPr>
            <a:normAutofit fontScale="92500" lnSpcReduction="10000"/>
          </a:bodyPr>
          <a:lstStyle/>
          <a:p>
            <a:pPr>
              <a:buClrTx/>
              <a:buFont typeface="Arial" panose="020B0604020202020204" pitchFamily="34" charset="0"/>
              <a:buChar char="•"/>
            </a:pPr>
            <a:r>
              <a:rPr lang="en-US" dirty="0"/>
              <a:t>Libro.fm is highlighting audiobooks released in 2022 by authors who are black, indigenous, and People of Color. Listeners can shop by genre, bookseller recommendations, and more. </a:t>
            </a:r>
          </a:p>
          <a:p>
            <a:pPr>
              <a:buClrTx/>
              <a:buFont typeface="Arial" panose="020B0604020202020204" pitchFamily="34" charset="0"/>
              <a:buChar char="•"/>
            </a:pPr>
            <a:r>
              <a:rPr lang="en-US" dirty="0"/>
              <a:t>Audiobook pages on Libro.fm include an audio sample, which allows readers to hear a snipped of the audiobook’s narration.</a:t>
            </a:r>
          </a:p>
          <a:p>
            <a:pPr>
              <a:buClrTx/>
              <a:buFont typeface="Arial" panose="020B0604020202020204" pitchFamily="34" charset="0"/>
              <a:buChar char="•"/>
            </a:pPr>
            <a:r>
              <a:rPr lang="en-US" dirty="0"/>
              <a:t>Enhanced audiobook pages (we can add video, quotes, audio samples, and more).  Authors can request that we do this on their audiobook. There is a charge to authors for each title of $95 (one time fee). </a:t>
            </a:r>
          </a:p>
          <a:p>
            <a:pPr>
              <a:buClrTx/>
              <a:buFont typeface="Arial" panose="020B0604020202020204" pitchFamily="34" charset="0"/>
              <a:buChar char="•"/>
            </a:pPr>
            <a:r>
              <a:rPr lang="en-US" dirty="0"/>
              <a:t>Author Playlists- only 10 spots available – at $45 each. Authors create a form about their favorite audiobooks and Libro.fm will create a </a:t>
            </a:r>
            <a:r>
              <a:rPr lang="en-US"/>
              <a:t>custom playlist. </a:t>
            </a:r>
          </a:p>
          <a:p>
            <a:pPr>
              <a:buClrTx/>
              <a:buFont typeface="Arial" panose="020B0604020202020204" pitchFamily="34" charset="0"/>
              <a:buChar char="•"/>
            </a:pPr>
            <a:endParaRPr lang="en-US" dirty="0"/>
          </a:p>
        </p:txBody>
      </p:sp>
    </p:spTree>
    <p:extLst>
      <p:ext uri="{BB962C8B-B14F-4D97-AF65-F5344CB8AC3E}">
        <p14:creationId xmlns:p14="http://schemas.microsoft.com/office/powerpoint/2010/main" val="3978690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What We Do	</a:t>
            </a:r>
          </a:p>
        </p:txBody>
      </p:sp>
      <p:sp>
        <p:nvSpPr>
          <p:cNvPr id="3" name="Content Placeholder 2"/>
          <p:cNvSpPr>
            <a:spLocks noGrp="1"/>
          </p:cNvSpPr>
          <p:nvPr>
            <p:ph idx="1"/>
          </p:nvPr>
        </p:nvSpPr>
        <p:spPr>
          <a:xfrm>
            <a:off x="457200" y="1676400"/>
            <a:ext cx="8229600" cy="5029200"/>
          </a:xfrm>
        </p:spPr>
        <p:txBody>
          <a:bodyPr>
            <a:normAutofit/>
          </a:bodyPr>
          <a:lstStyle/>
          <a:p>
            <a:pPr>
              <a:buClrTx/>
              <a:buFont typeface="Arial" panose="020B0604020202020204" pitchFamily="34" charset="0"/>
              <a:buChar char="•"/>
            </a:pPr>
            <a:r>
              <a:rPr lang="en-US" dirty="0"/>
              <a:t>We upload each of our audiobooks that are eligible for </a:t>
            </a:r>
            <a:r>
              <a:rPr lang="en-US" dirty="0" err="1"/>
              <a:t>Findaway</a:t>
            </a:r>
            <a:endParaRPr lang="en-US" dirty="0"/>
          </a:p>
          <a:p>
            <a:pPr lvl="1">
              <a:buClrTx/>
              <a:buFont typeface="Courier New" panose="02070309020205020404" pitchFamily="49" charset="0"/>
              <a:buChar char="o"/>
            </a:pPr>
            <a:r>
              <a:rPr lang="en-US" dirty="0"/>
              <a:t>Audiobooks that were produced via Pay For Production</a:t>
            </a:r>
          </a:p>
          <a:p>
            <a:pPr lvl="1">
              <a:buClrTx/>
              <a:buFont typeface="Courier New" panose="02070309020205020404" pitchFamily="49" charset="0"/>
              <a:buChar char="o"/>
            </a:pPr>
            <a:r>
              <a:rPr lang="en-US" dirty="0"/>
              <a:t>Audiobooks that were locally produced by the author and the files provided to us</a:t>
            </a:r>
          </a:p>
          <a:p>
            <a:pPr lvl="1">
              <a:buClrTx/>
              <a:buFont typeface="Courier New" panose="02070309020205020404" pitchFamily="49" charset="0"/>
              <a:buChar char="o"/>
            </a:pPr>
            <a:r>
              <a:rPr lang="en-US" dirty="0"/>
              <a:t>Audiobooks that were produced via Royalty Share through ACX ARE NOT eligible for </a:t>
            </a:r>
            <a:r>
              <a:rPr lang="en-US" dirty="0" err="1"/>
              <a:t>Findaway</a:t>
            </a:r>
            <a:r>
              <a:rPr lang="en-US" dirty="0"/>
              <a:t> or Libro.fm because ACX requires an exclusive contract on those. </a:t>
            </a:r>
          </a:p>
          <a:p>
            <a:pPr>
              <a:buClrTx/>
              <a:buFont typeface="Arial" panose="020B0604020202020204" pitchFamily="34" charset="0"/>
              <a:buChar char="•"/>
            </a:pPr>
            <a:r>
              <a:rPr lang="en-US" dirty="0"/>
              <a:t>Each month we receive promotion opportunities from Libro.fm for which we nominate the audiobooks that fit the category of the promotion. </a:t>
            </a:r>
          </a:p>
          <a:p>
            <a:pPr>
              <a:buClrTx/>
              <a:buFont typeface="Arial" panose="020B0604020202020204" pitchFamily="34" charset="0"/>
              <a:buChar char="•"/>
            </a:pPr>
            <a:endParaRPr lang="en-US" dirty="0"/>
          </a:p>
        </p:txBody>
      </p:sp>
    </p:spTree>
    <p:extLst>
      <p:ext uri="{BB962C8B-B14F-4D97-AF65-F5344CB8AC3E}">
        <p14:creationId xmlns:p14="http://schemas.microsoft.com/office/powerpoint/2010/main" val="3229455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What You Can Do	</a:t>
            </a:r>
          </a:p>
        </p:txBody>
      </p:sp>
      <p:sp>
        <p:nvSpPr>
          <p:cNvPr id="3" name="Content Placeholder 2"/>
          <p:cNvSpPr>
            <a:spLocks noGrp="1"/>
          </p:cNvSpPr>
          <p:nvPr>
            <p:ph idx="1"/>
          </p:nvPr>
        </p:nvSpPr>
        <p:spPr>
          <a:xfrm>
            <a:off x="457200" y="1676400"/>
            <a:ext cx="8229600" cy="5029200"/>
          </a:xfrm>
        </p:spPr>
        <p:txBody>
          <a:bodyPr>
            <a:normAutofit fontScale="92500" lnSpcReduction="10000"/>
          </a:bodyPr>
          <a:lstStyle/>
          <a:p>
            <a:pPr>
              <a:buClrTx/>
              <a:buFont typeface="Arial" panose="020B0604020202020204" pitchFamily="34" charset="0"/>
              <a:buChar char="•"/>
            </a:pPr>
            <a:r>
              <a:rPr lang="en-US" dirty="0"/>
              <a:t>Work with Julie to create an audiobook of your title</a:t>
            </a:r>
          </a:p>
          <a:p>
            <a:pPr>
              <a:buClrTx/>
              <a:buFont typeface="Arial" panose="020B0604020202020204" pitchFamily="34" charset="0"/>
              <a:buChar char="•"/>
            </a:pPr>
            <a:r>
              <a:rPr lang="en-US" dirty="0"/>
              <a:t>Join Libro.fm as a reader to understand how they work</a:t>
            </a:r>
          </a:p>
          <a:p>
            <a:pPr>
              <a:buClrTx/>
              <a:buFont typeface="Arial" panose="020B0604020202020204" pitchFamily="34" charset="0"/>
              <a:buChar char="•"/>
            </a:pPr>
            <a:r>
              <a:rPr lang="en-US" dirty="0"/>
              <a:t>Let your fans and followers know that you have an audiobook and if they support a local bookstore, they can order your audiobook through Libro.fm to support an indie bookstore. </a:t>
            </a:r>
          </a:p>
          <a:p>
            <a:pPr>
              <a:buClrTx/>
              <a:buFont typeface="Arial" panose="020B0604020202020204" pitchFamily="34" charset="0"/>
              <a:buChar char="•"/>
            </a:pPr>
            <a:r>
              <a:rPr lang="en-US" dirty="0"/>
              <a:t>When your audiobook is up on Libro.fm, let your local bookstores know that they have access to your book in print, eBook (through Kobo that works with bookstores) and audiobook (through Libro.fm that works with bookstores)</a:t>
            </a:r>
          </a:p>
          <a:p>
            <a:pPr>
              <a:buClrTx/>
              <a:buFont typeface="Arial" panose="020B0604020202020204" pitchFamily="34" charset="0"/>
              <a:buChar char="•"/>
            </a:pPr>
            <a:r>
              <a:rPr lang="en-US" dirty="0"/>
              <a:t>Let your libraries know that your book is available in print, eBook (through the library eBook challenges) and audiobook (through Libro.fm)</a:t>
            </a:r>
          </a:p>
          <a:p>
            <a:pPr>
              <a:buClrTx/>
              <a:buFont typeface="Arial" panose="020B0604020202020204" pitchFamily="34" charset="0"/>
              <a:buChar char="•"/>
            </a:pPr>
            <a:endParaRPr lang="en-US" dirty="0"/>
          </a:p>
          <a:p>
            <a:pPr>
              <a:buClrTx/>
              <a:buFont typeface="Arial" panose="020B0604020202020204" pitchFamily="34" charset="0"/>
              <a:buChar char="•"/>
            </a:pPr>
            <a:endParaRPr lang="en-US" dirty="0"/>
          </a:p>
        </p:txBody>
      </p:sp>
    </p:spTree>
    <p:extLst>
      <p:ext uri="{BB962C8B-B14F-4D97-AF65-F5344CB8AC3E}">
        <p14:creationId xmlns:p14="http://schemas.microsoft.com/office/powerpoint/2010/main" val="3198429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 </a:t>
            </a:r>
            <a:r>
              <a:rPr lang="en-US" sz="4400" b="1" dirty="0"/>
              <a:t>Libro.fm has an Affiliate Program </a:t>
            </a:r>
            <a:r>
              <a:rPr lang="en-US" b="1" dirty="0"/>
              <a:t>	</a:t>
            </a:r>
          </a:p>
        </p:txBody>
      </p:sp>
      <p:sp>
        <p:nvSpPr>
          <p:cNvPr id="3" name="Content Placeholder 2"/>
          <p:cNvSpPr>
            <a:spLocks noGrp="1"/>
          </p:cNvSpPr>
          <p:nvPr>
            <p:ph idx="1"/>
          </p:nvPr>
        </p:nvSpPr>
        <p:spPr>
          <a:xfrm>
            <a:off x="457200" y="1676400"/>
            <a:ext cx="8229600" cy="5029200"/>
          </a:xfrm>
        </p:spPr>
        <p:txBody>
          <a:bodyPr>
            <a:normAutofit/>
          </a:bodyPr>
          <a:lstStyle/>
          <a:p>
            <a:pPr>
              <a:buClrTx/>
              <a:buFont typeface="Arial" panose="020B0604020202020204" pitchFamily="34" charset="0"/>
              <a:buChar char="•"/>
            </a:pPr>
            <a:r>
              <a:rPr lang="en-US" sz="2000" dirty="0"/>
              <a:t>With their affiliate program, you can earn commissions while supporting local bookstores. </a:t>
            </a:r>
          </a:p>
          <a:p>
            <a:pPr>
              <a:buClrTx/>
              <a:buFont typeface="Arial" panose="020B0604020202020204" pitchFamily="34" charset="0"/>
              <a:buChar char="•"/>
            </a:pPr>
            <a:r>
              <a:rPr lang="en-US" sz="2000" dirty="0"/>
              <a:t>By joining their affiliate program you can earn money every time someone buys an audiobook, gift, or membership if they entered the site through the customized link you are provided by Libro.fm and which you promote. </a:t>
            </a:r>
          </a:p>
          <a:p>
            <a:pPr>
              <a:buClrTx/>
              <a:buFont typeface="Arial" panose="020B0604020202020204" pitchFamily="34" charset="0"/>
              <a:buChar char="•"/>
            </a:pPr>
            <a:r>
              <a:rPr lang="en-US" sz="2000" dirty="0"/>
              <a:t>To sign up for their affiliate program, go to </a:t>
            </a:r>
            <a:r>
              <a:rPr lang="en-US" sz="2000" dirty="0">
                <a:hlinkClick r:id="rId2"/>
              </a:rPr>
              <a:t>https://libro.fm/affiliates</a:t>
            </a:r>
            <a:r>
              <a:rPr lang="en-US" sz="2000" dirty="0"/>
              <a:t> </a:t>
            </a:r>
          </a:p>
          <a:p>
            <a:pPr>
              <a:buClrTx/>
              <a:buFont typeface="Arial" panose="020B0604020202020204" pitchFamily="34" charset="0"/>
              <a:buChar char="•"/>
            </a:pPr>
            <a:r>
              <a:rPr lang="en-US" sz="2000" dirty="0"/>
              <a:t>When you sign up for their affiliate program as an author, you get two additional perks:</a:t>
            </a:r>
          </a:p>
          <a:p>
            <a:pPr lvl="1">
              <a:buClrTx/>
              <a:buFont typeface="Courier New" panose="02070309020205020404" pitchFamily="49" charset="0"/>
              <a:buChar char="o"/>
            </a:pPr>
            <a:r>
              <a:rPr lang="en-US" sz="2000" dirty="0"/>
              <a:t>A 3-month Libro.fm audiobook membership (good for 3 audiobooks of your choice)</a:t>
            </a:r>
          </a:p>
          <a:p>
            <a:pPr lvl="1">
              <a:buClrTx/>
              <a:buFont typeface="Courier New" panose="02070309020205020404" pitchFamily="49" charset="0"/>
              <a:buChar char="o"/>
            </a:pPr>
            <a:r>
              <a:rPr lang="en-US" sz="2000" dirty="0"/>
              <a:t>A promo code for a discount on your audiobook to share with your readers</a:t>
            </a:r>
          </a:p>
          <a:p>
            <a:pPr marL="393192" lvl="1" indent="0">
              <a:buClrTx/>
              <a:buNone/>
            </a:pPr>
            <a:endParaRPr lang="en-US" dirty="0"/>
          </a:p>
          <a:p>
            <a:pPr>
              <a:buClrTx/>
              <a:buFont typeface="Arial" panose="020B0604020202020204" pitchFamily="34" charset="0"/>
              <a:buChar char="•"/>
            </a:pPr>
            <a:endParaRPr lang="en-US" dirty="0"/>
          </a:p>
          <a:p>
            <a:pPr>
              <a:buClrTx/>
              <a:buFont typeface="Arial" panose="020B0604020202020204" pitchFamily="34" charset="0"/>
              <a:buChar char="•"/>
            </a:pPr>
            <a:endParaRPr lang="en-US" dirty="0"/>
          </a:p>
        </p:txBody>
      </p:sp>
    </p:spTree>
    <p:extLst>
      <p:ext uri="{BB962C8B-B14F-4D97-AF65-F5344CB8AC3E}">
        <p14:creationId xmlns:p14="http://schemas.microsoft.com/office/powerpoint/2010/main" val="2277337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05000"/>
            <a:ext cx="91440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Thanks for joining us!</a:t>
            </a:r>
          </a:p>
        </p:txBody>
      </p:sp>
      <p:sp>
        <p:nvSpPr>
          <p:cNvPr id="3" name="Content Placeholder 2"/>
          <p:cNvSpPr>
            <a:spLocks noGrp="1"/>
          </p:cNvSpPr>
          <p:nvPr>
            <p:ph idx="1"/>
          </p:nvPr>
        </p:nvSpPr>
        <p:spPr>
          <a:xfrm>
            <a:off x="914400" y="2011680"/>
            <a:ext cx="7467600" cy="4693920"/>
          </a:xfrm>
        </p:spPr>
        <p:txBody>
          <a:bodyPr>
            <a:normAutofit lnSpcReduction="10000"/>
          </a:bodyPr>
          <a:lstStyle/>
          <a:p>
            <a:pPr marL="0" indent="0" algn="ctr">
              <a:buNone/>
            </a:pPr>
            <a:r>
              <a:rPr lang="en-US" dirty="0"/>
              <a:t>Have a great weekend!</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Bqbpublishing.com</a:t>
            </a:r>
          </a:p>
          <a:p>
            <a:pPr marL="0" indent="0" algn="ctr">
              <a:buNone/>
            </a:pPr>
            <a:r>
              <a:rPr lang="en-US" dirty="0"/>
              <a:t>Writelife.com</a:t>
            </a:r>
          </a:p>
        </p:txBody>
      </p:sp>
      <p:pic>
        <p:nvPicPr>
          <p:cNvPr id="4" name="Picture 3"/>
          <p:cNvPicPr>
            <a:picLocks noChangeAspect="1"/>
          </p:cNvPicPr>
          <p:nvPr/>
        </p:nvPicPr>
        <p:blipFill>
          <a:blip r:embed="rId2" cstate="print"/>
          <a:stretch>
            <a:fillRect/>
          </a:stretch>
        </p:blipFill>
        <p:spPr>
          <a:xfrm>
            <a:off x="2514600" y="3009261"/>
            <a:ext cx="4191000" cy="2357437"/>
          </a:xfrm>
          <a:prstGeom prst="rect">
            <a:avLst/>
          </a:prstGeom>
        </p:spPr>
      </p:pic>
    </p:spTree>
    <p:extLst>
      <p:ext uri="{BB962C8B-B14F-4D97-AF65-F5344CB8AC3E}">
        <p14:creationId xmlns:p14="http://schemas.microsoft.com/office/powerpoint/2010/main" val="158206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Who’s on </a:t>
            </a:r>
            <a:r>
              <a:rPr lang="en-US" b="1" dirty="0" err="1"/>
              <a:t>TikTok</a:t>
            </a:r>
            <a:r>
              <a:rPr lang="en-US" b="1" dirty="0"/>
              <a:t>?</a:t>
            </a:r>
          </a:p>
        </p:txBody>
      </p:sp>
      <p:sp>
        <p:nvSpPr>
          <p:cNvPr id="3" name="Content Placeholder 2"/>
          <p:cNvSpPr>
            <a:spLocks noGrp="1"/>
          </p:cNvSpPr>
          <p:nvPr>
            <p:ph idx="1"/>
          </p:nvPr>
        </p:nvSpPr>
        <p:spPr>
          <a:xfrm>
            <a:off x="457200" y="1676400"/>
            <a:ext cx="8229600" cy="5029200"/>
          </a:xfrm>
        </p:spPr>
        <p:txBody>
          <a:bodyPr>
            <a:normAutofit fontScale="55000" lnSpcReduction="20000"/>
          </a:bodyPr>
          <a:lstStyle/>
          <a:p>
            <a:pPr marL="393192" lvl="1" indent="0">
              <a:buClr>
                <a:schemeClr val="accent2">
                  <a:lumMod val="50000"/>
                </a:schemeClr>
              </a:buClr>
              <a:buNone/>
            </a:pPr>
            <a:r>
              <a:rPr lang="en-US" sz="3400" dirty="0">
                <a:latin typeface="+mj-lt"/>
              </a:rPr>
              <a:t>Before using </a:t>
            </a:r>
            <a:r>
              <a:rPr lang="en-US" sz="3400" dirty="0" err="1">
                <a:latin typeface="+mj-lt"/>
              </a:rPr>
              <a:t>TikTok</a:t>
            </a:r>
            <a:r>
              <a:rPr lang="en-US" sz="3400" dirty="0">
                <a:latin typeface="+mj-lt"/>
              </a:rPr>
              <a:t>, know your target market and whether or not </a:t>
            </a:r>
            <a:r>
              <a:rPr lang="en-US" sz="3400" dirty="0" err="1">
                <a:latin typeface="+mj-lt"/>
              </a:rPr>
              <a:t>TikTok</a:t>
            </a:r>
            <a:r>
              <a:rPr lang="en-US" sz="3400" dirty="0">
                <a:latin typeface="+mj-lt"/>
              </a:rPr>
              <a:t> should be a part of your marketing strategy.</a:t>
            </a:r>
          </a:p>
          <a:p>
            <a:pPr marL="393192" lvl="1" indent="0">
              <a:buClr>
                <a:schemeClr val="accent2">
                  <a:lumMod val="50000"/>
                </a:schemeClr>
              </a:buClr>
              <a:buNone/>
            </a:pPr>
            <a:endParaRPr lang="en-US" sz="3400" dirty="0">
              <a:latin typeface="+mj-lt"/>
            </a:endParaRPr>
          </a:p>
          <a:p>
            <a:pPr lvl="1">
              <a:buClr>
                <a:schemeClr val="accent2">
                  <a:lumMod val="50000"/>
                </a:schemeClr>
              </a:buClr>
              <a:buFont typeface="Arial" panose="020B0604020202020204" pitchFamily="34" charset="0"/>
              <a:buChar char="•"/>
            </a:pPr>
            <a:r>
              <a:rPr lang="en-US" sz="3400" dirty="0">
                <a:latin typeface="+mj-lt"/>
              </a:rPr>
              <a:t>41% are Gen Z (24 and younger)</a:t>
            </a:r>
          </a:p>
          <a:p>
            <a:pPr lvl="1">
              <a:buClr>
                <a:schemeClr val="accent2">
                  <a:lumMod val="50000"/>
                </a:schemeClr>
              </a:buClr>
              <a:buFont typeface="Arial" panose="020B0604020202020204" pitchFamily="34" charset="0"/>
              <a:buChar char="•"/>
            </a:pPr>
            <a:r>
              <a:rPr lang="en-US" sz="3400" dirty="0">
                <a:latin typeface="+mj-lt"/>
              </a:rPr>
              <a:t>59% are </a:t>
            </a:r>
            <a:r>
              <a:rPr lang="en-US" sz="3400" dirty="0" err="1">
                <a:latin typeface="+mj-lt"/>
              </a:rPr>
              <a:t>Millenials</a:t>
            </a:r>
            <a:r>
              <a:rPr lang="en-US" sz="3400" dirty="0">
                <a:latin typeface="+mj-lt"/>
              </a:rPr>
              <a:t> (25-55 years old) Gen X (41-56 years old)</a:t>
            </a:r>
          </a:p>
          <a:p>
            <a:pPr lvl="1">
              <a:buClr>
                <a:schemeClr val="accent2">
                  <a:lumMod val="50000"/>
                </a:schemeClr>
              </a:buClr>
              <a:buFont typeface="Arial" panose="020B0604020202020204" pitchFamily="34" charset="0"/>
              <a:buChar char="•"/>
            </a:pPr>
            <a:r>
              <a:rPr lang="en-US" sz="3400" dirty="0">
                <a:latin typeface="+mj-lt"/>
              </a:rPr>
              <a:t>2% are baby boomers (57-75 years old)</a:t>
            </a:r>
          </a:p>
          <a:p>
            <a:pPr lvl="1">
              <a:buClr>
                <a:schemeClr val="accent2">
                  <a:lumMod val="50000"/>
                </a:schemeClr>
              </a:buClr>
              <a:buFont typeface="Arial" panose="020B0604020202020204" pitchFamily="34" charset="0"/>
              <a:buChar char="•"/>
            </a:pPr>
            <a:endParaRPr lang="en-US" sz="3400" dirty="0">
              <a:latin typeface="+mj-lt"/>
            </a:endParaRPr>
          </a:p>
          <a:p>
            <a:pPr lvl="1">
              <a:buClr>
                <a:schemeClr val="accent2">
                  <a:lumMod val="50000"/>
                </a:schemeClr>
              </a:buClr>
              <a:buFont typeface="Arial" panose="020B0604020202020204" pitchFamily="34" charset="0"/>
              <a:buChar char="•"/>
            </a:pPr>
            <a:r>
              <a:rPr lang="en-US" sz="3400" dirty="0">
                <a:latin typeface="+mj-lt"/>
              </a:rPr>
              <a:t>If you write YA fiction, you definitely want to be on </a:t>
            </a:r>
            <a:r>
              <a:rPr lang="en-US" sz="3400" dirty="0" err="1">
                <a:latin typeface="+mj-lt"/>
              </a:rPr>
              <a:t>TikTok</a:t>
            </a:r>
            <a:endParaRPr lang="en-US" sz="3400" dirty="0">
              <a:latin typeface="+mj-lt"/>
            </a:endParaRPr>
          </a:p>
          <a:p>
            <a:pPr lvl="1">
              <a:buClr>
                <a:schemeClr val="accent2">
                  <a:lumMod val="50000"/>
                </a:schemeClr>
              </a:buClr>
              <a:buFont typeface="Arial" panose="020B0604020202020204" pitchFamily="34" charset="0"/>
              <a:buChar char="•"/>
            </a:pPr>
            <a:r>
              <a:rPr lang="en-US" sz="3400" dirty="0">
                <a:latin typeface="+mj-lt"/>
              </a:rPr>
              <a:t>If your target market is from 25-56 years old, </a:t>
            </a:r>
            <a:r>
              <a:rPr lang="en-US" sz="3400" dirty="0" err="1">
                <a:latin typeface="+mj-lt"/>
              </a:rPr>
              <a:t>TikTok</a:t>
            </a:r>
            <a:r>
              <a:rPr lang="en-US" sz="3400" dirty="0">
                <a:latin typeface="+mj-lt"/>
              </a:rPr>
              <a:t> is a very viable marketing tool.</a:t>
            </a:r>
          </a:p>
          <a:p>
            <a:pPr lvl="1">
              <a:buClr>
                <a:schemeClr val="accent2">
                  <a:lumMod val="50000"/>
                </a:schemeClr>
              </a:buClr>
              <a:buFont typeface="Arial" panose="020B0604020202020204" pitchFamily="34" charset="0"/>
              <a:buChar char="•"/>
            </a:pPr>
            <a:r>
              <a:rPr lang="en-US" sz="3400" dirty="0">
                <a:latin typeface="+mj-lt"/>
              </a:rPr>
              <a:t>If you write for the 57-75 year old market, </a:t>
            </a:r>
            <a:r>
              <a:rPr lang="en-US" sz="3400" dirty="0" err="1">
                <a:latin typeface="+mj-lt"/>
              </a:rPr>
              <a:t>TikTok</a:t>
            </a:r>
            <a:r>
              <a:rPr lang="en-US" sz="3400" dirty="0">
                <a:latin typeface="+mj-lt"/>
              </a:rPr>
              <a:t> isn’t going to have your target market.</a:t>
            </a:r>
          </a:p>
          <a:p>
            <a:pPr lvl="2">
              <a:buClr>
                <a:schemeClr val="accent2">
                  <a:lumMod val="50000"/>
                </a:schemeClr>
              </a:buClr>
              <a:buFont typeface="Courier New" panose="02070309020205020404" pitchFamily="49" charset="0"/>
              <a:buChar char="o"/>
            </a:pPr>
            <a:r>
              <a:rPr lang="en-US" sz="3400" dirty="0">
                <a:latin typeface="+mj-lt"/>
              </a:rPr>
              <a:t>If your book is something that kids or grandkids would give to their parents or grandparents, </a:t>
            </a:r>
            <a:r>
              <a:rPr lang="en-US" sz="3400" dirty="0" err="1">
                <a:latin typeface="+mj-lt"/>
              </a:rPr>
              <a:t>TikTok</a:t>
            </a:r>
            <a:r>
              <a:rPr lang="en-US" sz="3400" dirty="0">
                <a:latin typeface="+mj-lt"/>
              </a:rPr>
              <a:t> could still be viable but shouldn’t be the mainstay of your marketing. </a:t>
            </a:r>
            <a:endParaRPr lang="en-US" dirty="0">
              <a:latin typeface="+mj-lt"/>
            </a:endParaRPr>
          </a:p>
          <a:p>
            <a:pPr lvl="1">
              <a:buClr>
                <a:schemeClr val="accent2">
                  <a:lumMod val="50000"/>
                </a:schemeClr>
              </a:buClr>
              <a:buFont typeface="Wingdings" panose="05000000000000000000" pitchFamily="2" charset="2"/>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183679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15E7-C3D5-481B-A45E-31874169035B}"/>
              </a:ext>
            </a:extLst>
          </p:cNvPr>
          <p:cNvSpPr>
            <a:spLocks noGrp="1"/>
          </p:cNvSpPr>
          <p:nvPr>
            <p:ph type="title"/>
          </p:nvPr>
        </p:nvSpPr>
        <p:spPr/>
        <p:txBody>
          <a:bodyPr/>
          <a:lstStyle/>
          <a:p>
            <a:r>
              <a:rPr lang="en-US" dirty="0"/>
              <a:t>What You Need to Know</a:t>
            </a:r>
          </a:p>
        </p:txBody>
      </p:sp>
      <p:sp>
        <p:nvSpPr>
          <p:cNvPr id="3" name="Content Placeholder 2">
            <a:extLst>
              <a:ext uri="{FF2B5EF4-FFF2-40B4-BE49-F238E27FC236}">
                <a16:creationId xmlns:a16="http://schemas.microsoft.com/office/drawing/2014/main" id="{3EF5868B-A0A9-4DB6-9403-3D1FBA865A1E}"/>
              </a:ext>
            </a:extLst>
          </p:cNvPr>
          <p:cNvSpPr>
            <a:spLocks noGrp="1"/>
          </p:cNvSpPr>
          <p:nvPr>
            <p:ph idx="1"/>
          </p:nvPr>
        </p:nvSpPr>
        <p:spPr/>
        <p:txBody>
          <a:bodyPr>
            <a:normAutofit fontScale="92500" lnSpcReduction="20000"/>
          </a:bodyPr>
          <a:lstStyle/>
          <a:p>
            <a:pPr>
              <a:buClrTx/>
              <a:buFont typeface="Arial" panose="020B0604020202020204" pitchFamily="34" charset="0"/>
              <a:buChar char="•"/>
            </a:pPr>
            <a:r>
              <a:rPr lang="en-US" sz="2000" dirty="0" err="1">
                <a:latin typeface="+mj-lt"/>
              </a:rPr>
              <a:t>TikTok</a:t>
            </a:r>
            <a:r>
              <a:rPr lang="en-US" sz="2000" dirty="0">
                <a:latin typeface="+mj-lt"/>
              </a:rPr>
              <a:t> started as a platform mainly used by teenagers, but has expanded its reach to incorporate influencers of a myriad of demographics. </a:t>
            </a:r>
          </a:p>
          <a:p>
            <a:pPr>
              <a:buClrTx/>
              <a:buFont typeface="Arial" panose="020B0604020202020204" pitchFamily="34" charset="0"/>
              <a:buChar char="•"/>
            </a:pPr>
            <a:r>
              <a:rPr lang="en-US" sz="2000" dirty="0" err="1">
                <a:latin typeface="+mj-lt"/>
              </a:rPr>
              <a:t>TikTok</a:t>
            </a:r>
            <a:r>
              <a:rPr lang="en-US" sz="2000" dirty="0">
                <a:latin typeface="+mj-lt"/>
              </a:rPr>
              <a:t> is really about creating community, and creating community is very different than creating conversations. </a:t>
            </a:r>
          </a:p>
          <a:p>
            <a:pPr>
              <a:buClrTx/>
              <a:buFont typeface="Arial" panose="020B0604020202020204" pitchFamily="34" charset="0"/>
              <a:buChar char="•"/>
            </a:pPr>
            <a:r>
              <a:rPr lang="en-US" sz="2000" dirty="0">
                <a:latin typeface="+mj-lt"/>
              </a:rPr>
              <a:t>The #BookTok has 24B views on </a:t>
            </a:r>
            <a:r>
              <a:rPr lang="en-US" sz="2000" dirty="0" err="1">
                <a:latin typeface="+mj-lt"/>
              </a:rPr>
              <a:t>TikTok</a:t>
            </a:r>
            <a:r>
              <a:rPr lang="en-US" sz="2000" dirty="0">
                <a:latin typeface="+mj-lt"/>
              </a:rPr>
              <a:t> and counting. </a:t>
            </a:r>
          </a:p>
          <a:p>
            <a:pPr>
              <a:buClrTx/>
              <a:buFont typeface="Arial" panose="020B0604020202020204" pitchFamily="34" charset="0"/>
              <a:buChar char="•"/>
            </a:pPr>
            <a:r>
              <a:rPr lang="en-US" sz="2000" dirty="0">
                <a:latin typeface="+mj-lt"/>
              </a:rPr>
              <a:t>The videos in the book world that get the most attention tend to be the ones that incorporate filters, music, and graphics.</a:t>
            </a:r>
          </a:p>
          <a:p>
            <a:pPr>
              <a:buClrTx/>
              <a:buFont typeface="Arial" panose="020B0604020202020204" pitchFamily="34" charset="0"/>
              <a:buChar char="•"/>
            </a:pPr>
            <a:r>
              <a:rPr lang="en-US" sz="2000" dirty="0">
                <a:latin typeface="+mj-lt"/>
              </a:rPr>
              <a:t>That doesn’t mean you can’t make videos that are more simple. </a:t>
            </a:r>
          </a:p>
          <a:p>
            <a:pPr>
              <a:buClrTx/>
              <a:buFont typeface="Arial" panose="020B0604020202020204" pitchFamily="34" charset="0"/>
              <a:buChar char="•"/>
            </a:pPr>
            <a:r>
              <a:rPr lang="en-US" sz="2000" dirty="0">
                <a:latin typeface="+mj-lt"/>
              </a:rPr>
              <a:t>Begin with what you’re comfortable with and then grow from there.</a:t>
            </a:r>
          </a:p>
          <a:p>
            <a:pPr>
              <a:buClrTx/>
              <a:buFont typeface="Arial" panose="020B0604020202020204" pitchFamily="34" charset="0"/>
              <a:buChar char="•"/>
            </a:pPr>
            <a:r>
              <a:rPr lang="en-US" sz="2000" dirty="0">
                <a:latin typeface="+mj-lt"/>
              </a:rPr>
              <a:t>Analytics show that most viewers swipe away from a video after just 8 seconds. So shorter videos, usually less than 15 seconds, perform best. </a:t>
            </a:r>
          </a:p>
          <a:p>
            <a:pPr>
              <a:buClrTx/>
              <a:buFont typeface="Arial" panose="020B0604020202020204" pitchFamily="34" charset="0"/>
              <a:buChar char="•"/>
            </a:pPr>
            <a:r>
              <a:rPr lang="en-US" sz="2000" dirty="0" err="1">
                <a:latin typeface="+mj-lt"/>
              </a:rPr>
              <a:t>TikTok</a:t>
            </a:r>
            <a:r>
              <a:rPr lang="en-US" sz="2000" dirty="0">
                <a:latin typeface="+mj-lt"/>
              </a:rPr>
              <a:t> users don’t have short attention spans; they have short consideration spans. </a:t>
            </a:r>
          </a:p>
          <a:p>
            <a:pPr>
              <a:buClrTx/>
              <a:buFont typeface="Arial" panose="020B0604020202020204" pitchFamily="34" charset="0"/>
              <a:buChar char="•"/>
            </a:pPr>
            <a:r>
              <a:rPr lang="en-US" sz="2000" dirty="0" err="1">
                <a:latin typeface="+mj-lt"/>
              </a:rPr>
              <a:t>TikTok</a:t>
            </a:r>
            <a:r>
              <a:rPr lang="en-US" sz="2000" dirty="0">
                <a:latin typeface="+mj-lt"/>
              </a:rPr>
              <a:t> and #BookTok are not just for new releases, they can breathe life into backlist titles as well  </a:t>
            </a:r>
          </a:p>
          <a:p>
            <a:pPr lvl="1">
              <a:buClrTx/>
              <a:buFont typeface="Courier New" panose="02070309020205020404" pitchFamily="49" charset="0"/>
              <a:buChar char="o"/>
            </a:pPr>
            <a:endParaRPr lang="en-US" sz="1600" dirty="0">
              <a:latin typeface="+mj-lt"/>
            </a:endParaRPr>
          </a:p>
          <a:p>
            <a:pPr lvl="1">
              <a:buClrTx/>
              <a:buFont typeface="Courier New" panose="02070309020205020404" pitchFamily="49" charset="0"/>
              <a:buChar char="o"/>
            </a:pPr>
            <a:endParaRPr lang="en-US" sz="1800" dirty="0">
              <a:latin typeface="+mj-lt"/>
            </a:endParaRPr>
          </a:p>
        </p:txBody>
      </p:sp>
    </p:spTree>
    <p:extLst>
      <p:ext uri="{BB962C8B-B14F-4D97-AF65-F5344CB8AC3E}">
        <p14:creationId xmlns:p14="http://schemas.microsoft.com/office/powerpoint/2010/main" val="2911863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15E7-C3D5-481B-A45E-31874169035B}"/>
              </a:ext>
            </a:extLst>
          </p:cNvPr>
          <p:cNvSpPr>
            <a:spLocks noGrp="1"/>
          </p:cNvSpPr>
          <p:nvPr>
            <p:ph type="title"/>
          </p:nvPr>
        </p:nvSpPr>
        <p:spPr/>
        <p:txBody>
          <a:bodyPr/>
          <a:lstStyle/>
          <a:p>
            <a:r>
              <a:rPr lang="en-US" dirty="0"/>
              <a:t>What You Need to Do</a:t>
            </a:r>
          </a:p>
        </p:txBody>
      </p:sp>
      <p:sp>
        <p:nvSpPr>
          <p:cNvPr id="3" name="Content Placeholder 2">
            <a:extLst>
              <a:ext uri="{FF2B5EF4-FFF2-40B4-BE49-F238E27FC236}">
                <a16:creationId xmlns:a16="http://schemas.microsoft.com/office/drawing/2014/main" id="{3EF5868B-A0A9-4DB6-9403-3D1FBA865A1E}"/>
              </a:ext>
            </a:extLst>
          </p:cNvPr>
          <p:cNvSpPr>
            <a:spLocks noGrp="1"/>
          </p:cNvSpPr>
          <p:nvPr>
            <p:ph idx="1"/>
          </p:nvPr>
        </p:nvSpPr>
        <p:spPr/>
        <p:txBody>
          <a:bodyPr>
            <a:normAutofit/>
          </a:bodyPr>
          <a:lstStyle/>
          <a:p>
            <a:pPr>
              <a:buClrTx/>
              <a:buFont typeface="Arial" panose="020B0604020202020204" pitchFamily="34" charset="0"/>
              <a:buChar char="•"/>
            </a:pPr>
            <a:r>
              <a:rPr lang="en-US" sz="2000" dirty="0">
                <a:latin typeface="+mj-lt"/>
              </a:rPr>
              <a:t>First, use </a:t>
            </a:r>
            <a:r>
              <a:rPr lang="en-US" sz="2000" dirty="0" err="1">
                <a:latin typeface="+mj-lt"/>
              </a:rPr>
              <a:t>TikTok</a:t>
            </a:r>
            <a:r>
              <a:rPr lang="en-US" sz="2000" dirty="0">
                <a:latin typeface="+mj-lt"/>
              </a:rPr>
              <a:t> yourself so you understand it.</a:t>
            </a:r>
          </a:p>
          <a:p>
            <a:pPr>
              <a:buClrTx/>
              <a:buFont typeface="Arial" panose="020B0604020202020204" pitchFamily="34" charset="0"/>
              <a:buChar char="•"/>
            </a:pPr>
            <a:r>
              <a:rPr lang="en-US" sz="2000" dirty="0">
                <a:latin typeface="+mj-lt"/>
              </a:rPr>
              <a:t>Set up your account.</a:t>
            </a:r>
          </a:p>
          <a:p>
            <a:pPr>
              <a:buClrTx/>
              <a:buFont typeface="Arial" panose="020B0604020202020204" pitchFamily="34" charset="0"/>
              <a:buChar char="•"/>
            </a:pPr>
            <a:r>
              <a:rPr lang="en-US" sz="2000" dirty="0">
                <a:latin typeface="+mj-lt"/>
              </a:rPr>
              <a:t>Scroll through your FYP (For You Page) and see what comes up. </a:t>
            </a:r>
          </a:p>
          <a:p>
            <a:pPr>
              <a:buClrTx/>
              <a:buFont typeface="Arial" panose="020B0604020202020204" pitchFamily="34" charset="0"/>
              <a:buChar char="•"/>
            </a:pPr>
            <a:r>
              <a:rPr lang="en-US" sz="2000" dirty="0">
                <a:latin typeface="+mj-lt"/>
              </a:rPr>
              <a:t>Use the search functionality to search under #BookTok (you’ll find thousands of book reviewers, indie bookstores, and authors using the platform in all sorts of creative ways.</a:t>
            </a:r>
          </a:p>
          <a:p>
            <a:pPr>
              <a:buClrTx/>
              <a:buFont typeface="Arial" panose="020B0604020202020204" pitchFamily="34" charset="0"/>
              <a:buChar char="•"/>
            </a:pPr>
            <a:r>
              <a:rPr lang="en-US" sz="2000" dirty="0">
                <a:latin typeface="+mj-lt"/>
              </a:rPr>
              <a:t>Search, watch, and “like” the videos that grab your attention </a:t>
            </a:r>
          </a:p>
          <a:p>
            <a:pPr>
              <a:buClrTx/>
              <a:buFont typeface="Arial" panose="020B0604020202020204" pitchFamily="34" charset="0"/>
              <a:buChar char="•"/>
            </a:pPr>
            <a:r>
              <a:rPr lang="en-US" sz="2000" dirty="0">
                <a:latin typeface="+mj-lt"/>
              </a:rPr>
              <a:t>Other hashtags you can search for are: #YABooks #AuthorsofTikTok #WriterTok #Bookclub #bookstore #LibrariansofTikTok #LibraryTikTok </a:t>
            </a:r>
          </a:p>
          <a:p>
            <a:pPr>
              <a:buClrTx/>
              <a:buFont typeface="Arial" panose="020B0604020202020204" pitchFamily="34" charset="0"/>
              <a:buChar char="•"/>
            </a:pPr>
            <a:r>
              <a:rPr lang="en-US" sz="2000" dirty="0">
                <a:latin typeface="+mj-lt"/>
              </a:rPr>
              <a:t>After you’ve watched and gotten familiar with the format, you can start to use some of the ideas you’ve seen to get inspired and create your own content. </a:t>
            </a:r>
            <a:endParaRPr lang="en-US" sz="1600" dirty="0">
              <a:latin typeface="+mj-lt"/>
            </a:endParaRPr>
          </a:p>
          <a:p>
            <a:pPr lvl="1">
              <a:buClrTx/>
              <a:buFont typeface="Courier New" panose="02070309020205020404" pitchFamily="49" charset="0"/>
              <a:buChar char="o"/>
            </a:pPr>
            <a:endParaRPr lang="en-US" sz="1800" dirty="0">
              <a:latin typeface="+mj-lt"/>
            </a:endParaRPr>
          </a:p>
        </p:txBody>
      </p:sp>
    </p:spTree>
    <p:extLst>
      <p:ext uri="{BB962C8B-B14F-4D97-AF65-F5344CB8AC3E}">
        <p14:creationId xmlns:p14="http://schemas.microsoft.com/office/powerpoint/2010/main" val="2021526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15E7-C3D5-481B-A45E-31874169035B}"/>
              </a:ext>
            </a:extLst>
          </p:cNvPr>
          <p:cNvSpPr>
            <a:spLocks noGrp="1"/>
          </p:cNvSpPr>
          <p:nvPr>
            <p:ph type="title"/>
          </p:nvPr>
        </p:nvSpPr>
        <p:spPr/>
        <p:txBody>
          <a:bodyPr/>
          <a:lstStyle/>
          <a:p>
            <a:r>
              <a:rPr lang="en-US" dirty="0"/>
              <a:t>What You Need to Do</a:t>
            </a:r>
          </a:p>
        </p:txBody>
      </p:sp>
      <p:sp>
        <p:nvSpPr>
          <p:cNvPr id="3" name="Content Placeholder 2">
            <a:extLst>
              <a:ext uri="{FF2B5EF4-FFF2-40B4-BE49-F238E27FC236}">
                <a16:creationId xmlns:a16="http://schemas.microsoft.com/office/drawing/2014/main" id="{3EF5868B-A0A9-4DB6-9403-3D1FBA865A1E}"/>
              </a:ext>
            </a:extLst>
          </p:cNvPr>
          <p:cNvSpPr>
            <a:spLocks noGrp="1"/>
          </p:cNvSpPr>
          <p:nvPr>
            <p:ph idx="1"/>
          </p:nvPr>
        </p:nvSpPr>
        <p:spPr/>
        <p:txBody>
          <a:bodyPr>
            <a:normAutofit/>
          </a:bodyPr>
          <a:lstStyle/>
          <a:p>
            <a:pPr>
              <a:buClrTx/>
              <a:buFont typeface="Arial" panose="020B0604020202020204" pitchFamily="34" charset="0"/>
              <a:buChar char="•"/>
            </a:pPr>
            <a:r>
              <a:rPr lang="en-US" sz="2000" dirty="0">
                <a:latin typeface="+mj-lt"/>
              </a:rPr>
              <a:t>Lead with your authentic self, your book’s message, and connect with other people doing the same. </a:t>
            </a:r>
          </a:p>
          <a:p>
            <a:pPr>
              <a:buClrTx/>
              <a:buFont typeface="Arial" panose="020B0604020202020204" pitchFamily="34" charset="0"/>
              <a:buChar char="•"/>
            </a:pPr>
            <a:r>
              <a:rPr lang="en-US" sz="1800" dirty="0">
                <a:latin typeface="+mj-lt"/>
              </a:rPr>
              <a:t>If you want more complete direction, there are courses you can take. Just search </a:t>
            </a:r>
            <a:r>
              <a:rPr lang="en-US" sz="1800" dirty="0" err="1">
                <a:latin typeface="+mj-lt"/>
              </a:rPr>
              <a:t>TikTok</a:t>
            </a:r>
            <a:r>
              <a:rPr lang="en-US" sz="1800" dirty="0">
                <a:latin typeface="+mj-lt"/>
              </a:rPr>
              <a:t> and </a:t>
            </a:r>
            <a:r>
              <a:rPr lang="en-US" sz="1800" dirty="0" err="1">
                <a:latin typeface="+mj-lt"/>
              </a:rPr>
              <a:t>BookTok</a:t>
            </a:r>
            <a:r>
              <a:rPr lang="en-US" sz="1800" dirty="0">
                <a:latin typeface="+mj-lt"/>
              </a:rPr>
              <a:t> courses on the internet and you’ll have a slew of choices and price ranges. </a:t>
            </a:r>
          </a:p>
          <a:p>
            <a:pPr lvl="1">
              <a:buClrTx/>
              <a:buFont typeface="Courier New" panose="02070309020205020404" pitchFamily="49" charset="0"/>
              <a:buChar char="o"/>
            </a:pPr>
            <a:endParaRPr lang="en-US" sz="1800" dirty="0">
              <a:latin typeface="+mj-lt"/>
            </a:endParaRPr>
          </a:p>
        </p:txBody>
      </p:sp>
    </p:spTree>
    <p:extLst>
      <p:ext uri="{BB962C8B-B14F-4D97-AF65-F5344CB8AC3E}">
        <p14:creationId xmlns:p14="http://schemas.microsoft.com/office/powerpoint/2010/main" val="124252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15E7-C3D5-481B-A45E-31874169035B}"/>
              </a:ext>
            </a:extLst>
          </p:cNvPr>
          <p:cNvSpPr>
            <a:spLocks noGrp="1"/>
          </p:cNvSpPr>
          <p:nvPr>
            <p:ph type="title"/>
          </p:nvPr>
        </p:nvSpPr>
        <p:spPr/>
        <p:txBody>
          <a:bodyPr/>
          <a:lstStyle/>
          <a:p>
            <a:r>
              <a:rPr lang="en-US" dirty="0"/>
              <a:t>Getting Book Reviews on </a:t>
            </a:r>
            <a:r>
              <a:rPr lang="en-US" dirty="0" err="1"/>
              <a:t>TikTok</a:t>
            </a:r>
            <a:endParaRPr lang="en-US" dirty="0"/>
          </a:p>
        </p:txBody>
      </p:sp>
      <p:sp>
        <p:nvSpPr>
          <p:cNvPr id="3" name="Content Placeholder 2">
            <a:extLst>
              <a:ext uri="{FF2B5EF4-FFF2-40B4-BE49-F238E27FC236}">
                <a16:creationId xmlns:a16="http://schemas.microsoft.com/office/drawing/2014/main" id="{3EF5868B-A0A9-4DB6-9403-3D1FBA865A1E}"/>
              </a:ext>
            </a:extLst>
          </p:cNvPr>
          <p:cNvSpPr>
            <a:spLocks noGrp="1"/>
          </p:cNvSpPr>
          <p:nvPr>
            <p:ph idx="1"/>
          </p:nvPr>
        </p:nvSpPr>
        <p:spPr/>
        <p:txBody>
          <a:bodyPr>
            <a:normAutofit/>
          </a:bodyPr>
          <a:lstStyle/>
          <a:p>
            <a:pPr>
              <a:buClrTx/>
              <a:buFont typeface="Arial" panose="020B0604020202020204" pitchFamily="34" charset="0"/>
              <a:buChar char="•"/>
            </a:pPr>
            <a:r>
              <a:rPr lang="en-US" sz="2000" dirty="0">
                <a:latin typeface="+mj-lt"/>
              </a:rPr>
              <a:t>Find a </a:t>
            </a:r>
            <a:r>
              <a:rPr lang="en-US" sz="2000" dirty="0" err="1">
                <a:latin typeface="+mj-lt"/>
              </a:rPr>
              <a:t>TikTok</a:t>
            </a:r>
            <a:r>
              <a:rPr lang="en-US" sz="2000" dirty="0">
                <a:latin typeface="+mj-lt"/>
              </a:rPr>
              <a:t> reviewer to review your book</a:t>
            </a:r>
          </a:p>
          <a:p>
            <a:pPr lvl="1">
              <a:buClrTx/>
              <a:buFont typeface="Courier New" panose="02070309020205020404" pitchFamily="49" charset="0"/>
              <a:buChar char="o"/>
            </a:pPr>
            <a:r>
              <a:rPr lang="en-US" sz="2000" dirty="0">
                <a:latin typeface="+mj-lt"/>
              </a:rPr>
              <a:t>Identify up-and-coming reviewers who are still building a following</a:t>
            </a:r>
          </a:p>
          <a:p>
            <a:pPr lvl="1">
              <a:buClrTx/>
              <a:buFont typeface="Courier New" panose="02070309020205020404" pitchFamily="49" charset="0"/>
              <a:buChar char="o"/>
            </a:pPr>
            <a:r>
              <a:rPr lang="en-US" sz="2000" dirty="0">
                <a:latin typeface="+mj-lt"/>
              </a:rPr>
              <a:t>Support them by liking, commenting on, and sharing their videos.</a:t>
            </a:r>
          </a:p>
          <a:p>
            <a:pPr lvl="1">
              <a:buClrTx/>
              <a:buFont typeface="Courier New" panose="02070309020205020404" pitchFamily="49" charset="0"/>
              <a:buChar char="o"/>
            </a:pPr>
            <a:r>
              <a:rPr lang="en-US" sz="2000" dirty="0">
                <a:latin typeface="+mj-lt"/>
              </a:rPr>
              <a:t>Once you’ve established a relationship with them, message them to see if they would review your book.</a:t>
            </a:r>
          </a:p>
          <a:p>
            <a:pPr lvl="1">
              <a:buClrTx/>
              <a:buFont typeface="Courier New" panose="02070309020205020404" pitchFamily="49" charset="0"/>
              <a:buChar char="o"/>
            </a:pPr>
            <a:r>
              <a:rPr lang="en-US" sz="2000" dirty="0">
                <a:latin typeface="+mj-lt"/>
              </a:rPr>
              <a:t>Please note that most of these reviewers like to hold a print book, so you’ll need to send them a copy. </a:t>
            </a:r>
          </a:p>
          <a:p>
            <a:pPr lvl="1">
              <a:buClrTx/>
              <a:buFont typeface="Courier New" panose="02070309020205020404" pitchFamily="49" charset="0"/>
              <a:buChar char="o"/>
            </a:pPr>
            <a:endParaRPr lang="en-US" sz="1600" dirty="0">
              <a:latin typeface="+mj-lt"/>
            </a:endParaRPr>
          </a:p>
          <a:p>
            <a:pPr lvl="1">
              <a:buClrTx/>
              <a:buFont typeface="Courier New" panose="02070309020205020404" pitchFamily="49" charset="0"/>
              <a:buChar char="o"/>
            </a:pPr>
            <a:endParaRPr lang="en-US" sz="1800" dirty="0">
              <a:latin typeface="+mj-lt"/>
            </a:endParaRPr>
          </a:p>
        </p:txBody>
      </p:sp>
    </p:spTree>
    <p:extLst>
      <p:ext uri="{BB962C8B-B14F-4D97-AF65-F5344CB8AC3E}">
        <p14:creationId xmlns:p14="http://schemas.microsoft.com/office/powerpoint/2010/main" val="620967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E229-4C7B-47C1-8D94-1E6E61473441}"/>
              </a:ext>
            </a:extLst>
          </p:cNvPr>
          <p:cNvSpPr>
            <a:spLocks noGrp="1"/>
          </p:cNvSpPr>
          <p:nvPr>
            <p:ph type="title"/>
          </p:nvPr>
        </p:nvSpPr>
        <p:spPr/>
        <p:txBody>
          <a:bodyPr/>
          <a:lstStyle/>
          <a:p>
            <a:r>
              <a:rPr lang="en-US" dirty="0"/>
              <a:t>How it Works	</a:t>
            </a:r>
          </a:p>
        </p:txBody>
      </p:sp>
      <p:sp>
        <p:nvSpPr>
          <p:cNvPr id="3" name="Content Placeholder 2">
            <a:extLst>
              <a:ext uri="{FF2B5EF4-FFF2-40B4-BE49-F238E27FC236}">
                <a16:creationId xmlns:a16="http://schemas.microsoft.com/office/drawing/2014/main" id="{B561206A-A960-4B29-8404-79B695176566}"/>
              </a:ext>
            </a:extLst>
          </p:cNvPr>
          <p:cNvSpPr>
            <a:spLocks noGrp="1"/>
          </p:cNvSpPr>
          <p:nvPr>
            <p:ph idx="1"/>
          </p:nvPr>
        </p:nvSpPr>
        <p:spPr/>
        <p:txBody>
          <a:bodyPr>
            <a:normAutofit/>
          </a:bodyPr>
          <a:lstStyle/>
          <a:p>
            <a:pPr>
              <a:buClr>
                <a:srgbClr val="9F3748"/>
              </a:buClr>
              <a:buFont typeface="Arial" panose="020B0604020202020204" pitchFamily="34" charset="0"/>
              <a:buChar char="•"/>
            </a:pPr>
            <a:r>
              <a:rPr lang="en-US" sz="2000" dirty="0">
                <a:latin typeface="+mj-lt"/>
              </a:rPr>
              <a:t>Users consume videos through their “For You” pages, which is an algorithmically programmed feed that delivers content to users based on what they have engaged with in the past.</a:t>
            </a:r>
          </a:p>
          <a:p>
            <a:pPr>
              <a:buClr>
                <a:srgbClr val="9F3748"/>
              </a:buClr>
              <a:buFont typeface="Arial" panose="020B0604020202020204" pitchFamily="34" charset="0"/>
              <a:buChar char="•"/>
            </a:pPr>
            <a:r>
              <a:rPr lang="en-US" sz="2000" dirty="0">
                <a:latin typeface="+mj-lt"/>
              </a:rPr>
              <a:t>Once a user begins viewing and engaging with a specific type of content, there is a snowball effect in which they receive more of that type of content</a:t>
            </a:r>
          </a:p>
          <a:p>
            <a:pPr>
              <a:buClr>
                <a:srgbClr val="9F3748"/>
              </a:buClr>
              <a:buFont typeface="Arial" panose="020B0604020202020204" pitchFamily="34" charset="0"/>
              <a:buChar char="•"/>
            </a:pPr>
            <a:r>
              <a:rPr lang="en-US" sz="2000" dirty="0">
                <a:latin typeface="+mj-lt"/>
              </a:rPr>
              <a:t>Hashtags (#) are important on </a:t>
            </a:r>
            <a:r>
              <a:rPr lang="en-US" sz="2000" dirty="0" err="1">
                <a:latin typeface="+mj-lt"/>
              </a:rPr>
              <a:t>TikTok</a:t>
            </a:r>
            <a:endParaRPr lang="en-US" sz="2000" dirty="0">
              <a:latin typeface="+mj-lt"/>
            </a:endParaRPr>
          </a:p>
          <a:p>
            <a:pPr>
              <a:buClr>
                <a:srgbClr val="9F3748"/>
              </a:buClr>
              <a:buFont typeface="Arial" panose="020B0604020202020204" pitchFamily="34" charset="0"/>
              <a:buChar char="•"/>
            </a:pPr>
            <a:r>
              <a:rPr lang="en-US" sz="2000" dirty="0">
                <a:latin typeface="+mj-lt"/>
              </a:rPr>
              <a:t>Typically – use 4-6 hashtags that represent your brand i.e. #authorsoftiktok, #writertok, #Booktok, etc.</a:t>
            </a:r>
          </a:p>
          <a:p>
            <a:pPr>
              <a:buClr>
                <a:srgbClr val="9F3748"/>
              </a:buClr>
              <a:buFont typeface="Arial" panose="020B0604020202020204" pitchFamily="34" charset="0"/>
              <a:buChar char="•"/>
            </a:pPr>
            <a:r>
              <a:rPr lang="en-US" sz="2000" dirty="0">
                <a:latin typeface="+mj-lt"/>
              </a:rPr>
              <a:t>Then add 4-6 hashtags that fit the content of the video #bookreview #humor #coverreveal  </a:t>
            </a:r>
          </a:p>
          <a:p>
            <a:pPr lvl="1">
              <a:buClrTx/>
              <a:buFont typeface="Courier New" panose="02070309020205020404" pitchFamily="49" charset="0"/>
              <a:buChar char="o"/>
            </a:pPr>
            <a:endParaRPr lang="en-US" sz="1400" dirty="0"/>
          </a:p>
          <a:p>
            <a:pPr>
              <a:buClrTx/>
              <a:buFont typeface="Arial" panose="020B0604020202020204" pitchFamily="34" charset="0"/>
              <a:buChar char="•"/>
            </a:pPr>
            <a:endParaRPr lang="en-US" sz="1600" dirty="0"/>
          </a:p>
          <a:p>
            <a:endParaRPr lang="en-US" sz="1600" dirty="0"/>
          </a:p>
        </p:txBody>
      </p:sp>
    </p:spTree>
    <p:extLst>
      <p:ext uri="{BB962C8B-B14F-4D97-AF65-F5344CB8AC3E}">
        <p14:creationId xmlns:p14="http://schemas.microsoft.com/office/powerpoint/2010/main" val="17531720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20046</TotalTime>
  <Words>2837</Words>
  <Application>Microsoft Office PowerPoint</Application>
  <PresentationFormat>On-screen Show (4:3)</PresentationFormat>
  <Paragraphs>210</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Cambria</vt:lpstr>
      <vt:lpstr>Constantia</vt:lpstr>
      <vt:lpstr>Courier New</vt:lpstr>
      <vt:lpstr>Wingdings</vt:lpstr>
      <vt:lpstr>Wingdings 2</vt:lpstr>
      <vt:lpstr>Flow</vt:lpstr>
      <vt:lpstr>TikTok and Libro.fm Author Webinar</vt:lpstr>
      <vt:lpstr>What are TikTok and BookTok</vt:lpstr>
      <vt:lpstr>What the Media is Saying about TikTok </vt:lpstr>
      <vt:lpstr>Who’s on TikTok?</vt:lpstr>
      <vt:lpstr>What You Need to Know</vt:lpstr>
      <vt:lpstr>What You Need to Do</vt:lpstr>
      <vt:lpstr>What You Need to Do</vt:lpstr>
      <vt:lpstr>Getting Book Reviews on TikTok</vt:lpstr>
      <vt:lpstr>How it Works </vt:lpstr>
      <vt:lpstr>What to Share on TikTok/#BookTok </vt:lpstr>
      <vt:lpstr>What to Share on TikTok/#BookTok  </vt:lpstr>
      <vt:lpstr>Being Smart with TikTok  </vt:lpstr>
      <vt:lpstr>Posting Videos </vt:lpstr>
      <vt:lpstr>PowerPoint Presentation</vt:lpstr>
      <vt:lpstr>PowerPoint Presentation</vt:lpstr>
      <vt:lpstr>Posting Videos </vt:lpstr>
      <vt:lpstr>PowerPoint Presentation</vt:lpstr>
      <vt:lpstr>PowerPoint Presentation</vt:lpstr>
      <vt:lpstr>Posting Videos </vt:lpstr>
      <vt:lpstr>PowerPoint Presentation</vt:lpstr>
      <vt:lpstr>PowerPoint Presentation</vt:lpstr>
      <vt:lpstr>PowerPoint Presentation</vt:lpstr>
      <vt:lpstr>Posting Videos </vt:lpstr>
      <vt:lpstr>PowerPoint Presentation</vt:lpstr>
      <vt:lpstr>PowerPoint Presentation</vt:lpstr>
      <vt:lpstr>PowerPoint Presentation</vt:lpstr>
      <vt:lpstr>Posting Videos </vt:lpstr>
      <vt:lpstr>Ways to Get Your Videos Trending</vt:lpstr>
      <vt:lpstr>Paid or Unpaid  </vt:lpstr>
      <vt:lpstr>WHAT IS LIBRO.fm?</vt:lpstr>
      <vt:lpstr>How it Works for Readers</vt:lpstr>
      <vt:lpstr>How it Works for Us  </vt:lpstr>
      <vt:lpstr>How it Works for Us  </vt:lpstr>
      <vt:lpstr>Other Marketing Opportunities </vt:lpstr>
      <vt:lpstr>What We Do </vt:lpstr>
      <vt:lpstr>What You Can Do </vt:lpstr>
      <vt:lpstr> Libro.fm has an Affiliate Program  </vt:lpstr>
      <vt:lpstr>Thanks for joining us!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717</cp:revision>
  <cp:lastPrinted>2017-12-05T22:23:51Z</cp:lastPrinted>
  <dcterms:created xsi:type="dcterms:W3CDTF">2013-04-11T21:57:35Z</dcterms:created>
  <dcterms:modified xsi:type="dcterms:W3CDTF">2022-03-12T16:42:52Z</dcterms:modified>
</cp:coreProperties>
</file>