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0"/>
  </p:notesMasterIdLst>
  <p:sldIdLst>
    <p:sldId id="256" r:id="rId2"/>
    <p:sldId id="528" r:id="rId3"/>
    <p:sldId id="522" r:id="rId4"/>
    <p:sldId id="496" r:id="rId5"/>
    <p:sldId id="521" r:id="rId6"/>
    <p:sldId id="497" r:id="rId7"/>
    <p:sldId id="523" r:id="rId8"/>
    <p:sldId id="524" r:id="rId9"/>
    <p:sldId id="525" r:id="rId10"/>
    <p:sldId id="498" r:id="rId11"/>
    <p:sldId id="499" r:id="rId12"/>
    <p:sldId id="526" r:id="rId13"/>
    <p:sldId id="500" r:id="rId14"/>
    <p:sldId id="501" r:id="rId15"/>
    <p:sldId id="527" r:id="rId16"/>
    <p:sldId id="529" r:id="rId17"/>
    <p:sldId id="505" r:id="rId18"/>
    <p:sldId id="506" r:id="rId19"/>
    <p:sldId id="507" r:id="rId20"/>
    <p:sldId id="508" r:id="rId21"/>
    <p:sldId id="510" r:id="rId22"/>
    <p:sldId id="511" r:id="rId23"/>
    <p:sldId id="530" r:id="rId24"/>
    <p:sldId id="532" r:id="rId25"/>
    <p:sldId id="531" r:id="rId26"/>
    <p:sldId id="512" r:id="rId27"/>
    <p:sldId id="533" r:id="rId28"/>
    <p:sldId id="513" r:id="rId29"/>
    <p:sldId id="514" r:id="rId30"/>
    <p:sldId id="534" r:id="rId31"/>
    <p:sldId id="515" r:id="rId32"/>
    <p:sldId id="516" r:id="rId33"/>
    <p:sldId id="517" r:id="rId34"/>
    <p:sldId id="518" r:id="rId35"/>
    <p:sldId id="519" r:id="rId36"/>
    <p:sldId id="520" r:id="rId37"/>
    <p:sldId id="535" r:id="rId38"/>
    <p:sldId id="266"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71" autoAdjust="0"/>
  </p:normalViewPr>
  <p:slideViewPr>
    <p:cSldViewPr>
      <p:cViewPr varScale="1">
        <p:scale>
          <a:sx n="78" d="100"/>
          <a:sy n="78" d="100"/>
        </p:scale>
        <p:origin x="15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16:04:53.524"/>
    </inkml:context>
    <inkml:brush xml:id="br0">
      <inkml:brushProperty name="width" value="0.05" units="cm"/>
      <inkml:brushProperty name="height" value="0.05" units="cm"/>
      <inkml:brushProperty name="color" value="#E71224"/>
    </inkml:brush>
  </inkml:definitions>
  <inkml:trace contextRef="#ctx0" brushRef="#br0">2151 1074 24575,'3'-177'0,"-7"-191"0,-26 83 0,28 256 0,0 6 0,0 0 0,-8-33 0,9 51 0,0 0 0,-1 0 0,0 1 0,1-1 0,-2 0 0,1 0 0,0 1 0,-1 0 0,0-1 0,0 1 0,-1 0 0,1 0 0,-1 1 0,1-1 0,-1 1 0,-8-6 0,-5 3 0,0 0 0,-1 1 0,0 0 0,0 2 0,0 0 0,0 1 0,-29 0 0,42 2 0,-714-3 0,442 9 0,34-5 0,-182 4 0,400-5 0,6 0 0,0 1 0,1 0 0,-1 1 0,-26 7 0,41-8 0,0 0 0,1 1 0,0-1 0,-1 0 0,1 1 0,0 0 0,0 0 0,0 0 0,0 0 0,0 0 0,0 1 0,1-1 0,-1 1 0,1 0 0,-1 0 0,1 0 0,0 0 0,0 0 0,1 0 0,-1 0 0,0 1 0,1-1 0,0 0 0,0 1 0,0 0 0,0-1 0,1 1 0,-1 3 0,1 32 0,2 1 0,2-2 0,15 74 0,-2-16 0,-8-32 0,-3-11 0,3-1 0,1-1 0,30 85 0,-37-129 0,0 2 0,0-1 0,0 0 0,1 0 0,1-1 0,-1 1 0,8 8 0,-10-15 0,0 1 0,0 0 0,0-1 0,0 1 0,0-1 0,0 1 0,1-1 0,-1 0 0,0 0 0,1 0 0,-1-1 0,1 1 0,-1 0 0,1-1 0,-1 0 0,1 1 0,0-1 0,-1 0 0,1 0 0,-1-1 0,1 1 0,0 0 0,-1-1 0,1 0 0,2-1 0,29-9 0,44-21 0,-47 18 0,56-17 0,-83 30 0,0 0 0,0 1 0,0 0 0,0 0 0,0 0 0,0 0 0,0 1 0,0-1 0,0 1 0,0 0 0,0 0 0,0 1 0,0-1 0,0 1 0,-1 0 0,7 4 0,6 5 0,-1 1 0,21 19 0,4 4 0,22 9 0,2-2 0,2-3 0,1-3 0,2-2 0,1-4 0,96 27 0,-114-43 0,1-2 0,1-2 0,-1-3 0,2-2 0,-1-2 0,0-3 0,1-2 0,-1-3 0,94-20 0,-63-1 0,-2-3 0,0-5 0,106-59 0,-39 19 0,-120 60 0,-7 5 0,-1-2 0,0 0 0,-1-2 0,29-22 0,-50 35 0,0 0 0,1 0 0,-1 0 0,0 0 0,0 0 0,1 0 0,-1 0 0,0 0 0,0 0 0,0 0 0,1 0 0,-1 0 0,0 0 0,0 0 0,0-1 0,1 1 0,-1 0 0,0 0 0,0 0 0,0 0 0,0 0 0,1-1 0,-1 1 0,0 0 0,0 0 0,0 0 0,0-1 0,0 1 0,0 0 0,0 0 0,0 0 0,0-1 0,0 1 0,1 0 0,-1 0 0,0-1 0,0 1 0,0 0 0,0 0 0,-1 0 0,1-1 0,0 1 0,0 0 0,0 0 0,0-1 0,0 1 0,0 0 0,0 0 0,0 0 0,0-1 0,0 1 0,-1 0 0,1 0 0,0 0 0,0 0 0,0-1 0,-18 4 0,-26 11 0,-20 17-4,2 2-1,1 4 0,-65 50 1,11-9-1343,58-41-5479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16:05:35.653"/>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16:05:36.52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16:05:38.95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7/30/2022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7/30/2022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7/30/2022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4.xml"/><Relationship Id="rId4" Type="http://schemas.openxmlformats.org/officeDocument/2006/relationships/customXml" Target="../ink/ink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uthorcentral.amazon.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uthorcentral.amazo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July 30, 2022</a:t>
            </a:r>
          </a:p>
          <a:p>
            <a:pPr algn="ctr"/>
            <a:r>
              <a:rPr lang="en-US" dirty="0">
                <a:solidFill>
                  <a:schemeClr val="accent5">
                    <a:lumMod val="20000"/>
                    <a:lumOff val="80000"/>
                  </a:schemeClr>
                </a:solidFill>
              </a:rPr>
              <a:t>Noon -  EDT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Harness the Power of Amazon Advertising and Goodreads Giveaways</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BEB9-1819-ADA0-C45B-3B090C582AA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227C863-67A9-C3F4-131D-1EF7539A3668}"/>
              </a:ext>
            </a:extLst>
          </p:cNvPr>
          <p:cNvPicPr>
            <a:picLocks noGrp="1" noChangeAspect="1"/>
          </p:cNvPicPr>
          <p:nvPr>
            <p:ph idx="1"/>
          </p:nvPr>
        </p:nvPicPr>
        <p:blipFill>
          <a:blip r:embed="rId2"/>
          <a:stretch>
            <a:fillRect/>
          </a:stretch>
        </p:blipFill>
        <p:spPr>
          <a:xfrm>
            <a:off x="670278" y="762001"/>
            <a:ext cx="7803443" cy="5562600"/>
          </a:xfrm>
        </p:spPr>
      </p:pic>
    </p:spTree>
    <p:extLst>
      <p:ext uri="{BB962C8B-B14F-4D97-AF65-F5344CB8AC3E}">
        <p14:creationId xmlns:p14="http://schemas.microsoft.com/office/powerpoint/2010/main" val="97900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1BC7-8A54-5BB0-0309-9C6673D21860}"/>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39B5A8D8-A53A-AD1B-42AC-3E5FC19A043A}"/>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2800" dirty="0">
                <a:effectLst/>
                <a:latin typeface="+mj-lt"/>
                <a:ea typeface="Times New Roman" panose="02020603050405020304" pitchFamily="18" charset="0"/>
              </a:rPr>
              <a:t>Choose campaign type.( </a:t>
            </a:r>
            <a:r>
              <a:rPr lang="en-US" sz="2800" b="1" dirty="0">
                <a:effectLst/>
                <a:latin typeface="+mj-lt"/>
                <a:ea typeface="Times New Roman" panose="02020603050405020304" pitchFamily="18" charset="0"/>
              </a:rPr>
              <a:t>I recommend that you start with the Sponsored Ads. As you get more familiar with advertising on Amazon, you may want to try one of the other ads.)</a:t>
            </a:r>
            <a:endParaRPr lang="en-US" sz="28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2800" dirty="0">
                <a:effectLst/>
                <a:latin typeface="+mj-lt"/>
                <a:ea typeface="Times New Roman" panose="02020603050405020304" pitchFamily="18" charset="0"/>
              </a:rPr>
              <a:t>Watch video about exploring the ad process so you understand it</a:t>
            </a:r>
            <a:endParaRPr lang="en-US" sz="28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287935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DC1-B0AD-F197-8BD7-06915B5F31E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585968-F4F6-A775-F93C-FB764494E33E}"/>
              </a:ext>
            </a:extLst>
          </p:cNvPr>
          <p:cNvPicPr>
            <a:picLocks noGrp="1" noChangeAspect="1"/>
          </p:cNvPicPr>
          <p:nvPr>
            <p:ph idx="1"/>
          </p:nvPr>
        </p:nvPicPr>
        <p:blipFill>
          <a:blip r:embed="rId2"/>
          <a:stretch>
            <a:fillRect/>
          </a:stretch>
        </p:blipFill>
        <p:spPr>
          <a:xfrm>
            <a:off x="670278" y="685801"/>
            <a:ext cx="7803443" cy="5638800"/>
          </a:xfrm>
        </p:spPr>
      </p:pic>
    </p:spTree>
    <p:extLst>
      <p:ext uri="{BB962C8B-B14F-4D97-AF65-F5344CB8AC3E}">
        <p14:creationId xmlns:p14="http://schemas.microsoft.com/office/powerpoint/2010/main" val="336036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64B8-9459-FB62-D8CC-D62D5BB52502}"/>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FF96D60F-278D-A2DE-E983-2A889AEE743E}"/>
              </a:ext>
            </a:extLst>
          </p:cNvPr>
          <p:cNvSpPr>
            <a:spLocks noGrp="1"/>
          </p:cNvSpPr>
          <p:nvPr>
            <p:ph idx="1"/>
          </p:nvPr>
        </p:nvSpPr>
        <p:spPr/>
        <p:txBody>
          <a:bodyPr>
            <a:normAutofit/>
          </a:bodyPr>
          <a:lstStyle/>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Name your campaign </a:t>
            </a:r>
            <a:r>
              <a:rPr lang="en-US" sz="2400" b="1" dirty="0">
                <a:effectLst/>
                <a:latin typeface="+mj-lt"/>
                <a:ea typeface="Times New Roman" panose="02020603050405020304" pitchFamily="18" charset="0"/>
              </a:rPr>
              <a:t>(I named mine by the title of the book I am placing the ad for and the date I’m placing it)</a:t>
            </a:r>
          </a:p>
          <a:p>
            <a:pPr>
              <a:spcBef>
                <a:spcPts val="0"/>
              </a:spcBef>
              <a:buClrTx/>
              <a:buFont typeface="Arial" panose="020B0604020202020204" pitchFamily="34" charset="0"/>
              <a:buChar char="•"/>
            </a:pPr>
            <a:r>
              <a:rPr lang="en-US" sz="2400" dirty="0">
                <a:effectLst/>
                <a:latin typeface="+mj-lt"/>
                <a:ea typeface="Times New Roman" panose="02020603050405020304" pitchFamily="18" charset="0"/>
              </a:rPr>
              <a:t>Set dates of campaign. You can try a week at a time, a month at a time, etc.</a:t>
            </a:r>
          </a:p>
          <a:p>
            <a:pPr>
              <a:spcBef>
                <a:spcPts val="0"/>
              </a:spcBef>
              <a:buClrTx/>
              <a:buFont typeface="Arial" panose="020B0604020202020204" pitchFamily="34" charset="0"/>
              <a:buChar char="•"/>
            </a:pPr>
            <a:r>
              <a:rPr lang="en-US" sz="2400" dirty="0">
                <a:effectLst/>
                <a:latin typeface="+mj-lt"/>
                <a:ea typeface="Times New Roman" panose="02020603050405020304" pitchFamily="18" charset="0"/>
              </a:rPr>
              <a:t>Set daily budget. </a:t>
            </a:r>
            <a:r>
              <a:rPr lang="en-US" sz="2400" b="1" dirty="0">
                <a:effectLst/>
                <a:latin typeface="+mj-lt"/>
                <a:ea typeface="Times New Roman" panose="02020603050405020304" pitchFamily="18" charset="0"/>
              </a:rPr>
              <a:t>(For Julie and my Book Marketing for authors book, I set a budget of $5.00 a day for 30 days. For my novel, I tried $10 a day for seven days to see how that works) </a:t>
            </a:r>
            <a:endParaRPr lang="en-US" sz="2400" dirty="0">
              <a:effectLst/>
              <a:latin typeface="+mj-lt"/>
              <a:ea typeface="Calibri" panose="020F0502020204030204" pitchFamily="34" charset="0"/>
            </a:endParaRPr>
          </a:p>
          <a:p>
            <a:pPr>
              <a:spcBef>
                <a:spcPts val="0"/>
              </a:spcBef>
              <a:buClrTx/>
              <a:buFont typeface="Arial" panose="020B0604020202020204" pitchFamily="34" charset="0"/>
              <a:buChar char="•"/>
            </a:pPr>
            <a:endParaRPr lang="en-US" sz="24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endParaRPr lang="en-US" sz="24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243126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C65D-E7CD-8EC2-0BEE-28C382B8F6A3}"/>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0DAEE663-0C2C-0358-BA94-ADE4F93A5525}"/>
              </a:ext>
            </a:extLst>
          </p:cNvPr>
          <p:cNvSpPr>
            <a:spLocks noGrp="1"/>
          </p:cNvSpPr>
          <p:nvPr>
            <p:ph idx="1"/>
          </p:nvPr>
        </p:nvSpPr>
        <p:spPr/>
        <p:txBody>
          <a:bodyPr>
            <a:normAutofit/>
          </a:bodyPr>
          <a:lstStyle/>
          <a:p>
            <a:pPr>
              <a:buClrTx/>
              <a:buFont typeface="Arial" panose="020B0604020202020204" pitchFamily="34" charset="0"/>
              <a:buChar char="•"/>
            </a:pPr>
            <a:r>
              <a:rPr lang="en-US" sz="2400" dirty="0">
                <a:effectLst/>
                <a:latin typeface="+mj-lt"/>
                <a:ea typeface="Times New Roman" panose="02020603050405020304" pitchFamily="18" charset="0"/>
              </a:rPr>
              <a:t>Choose automatic or manual targeting </a:t>
            </a:r>
            <a:r>
              <a:rPr lang="en-US" sz="2400" b="1" dirty="0">
                <a:effectLst/>
                <a:latin typeface="+mj-lt"/>
                <a:ea typeface="Times New Roman" panose="02020603050405020304" pitchFamily="18" charset="0"/>
              </a:rPr>
              <a:t>(I chose automatic for Amazon to target the keywords. If you’ve done a lot of research and have a clear picture of the keywords that are used on Amazon to search for your book, you can choose manual targeting and set your own keywords.) </a:t>
            </a:r>
          </a:p>
          <a:p>
            <a:pPr>
              <a:buClrTx/>
              <a:buFont typeface="Arial" panose="020B0604020202020204" pitchFamily="34" charset="0"/>
              <a:buChar char="•"/>
            </a:pPr>
            <a:r>
              <a:rPr lang="en-US" sz="2400" dirty="0">
                <a:effectLst/>
                <a:latin typeface="+mj-lt"/>
                <a:ea typeface="Times New Roman" panose="02020603050405020304" pitchFamily="18" charset="0"/>
              </a:rPr>
              <a:t>Select bidding strategy </a:t>
            </a:r>
            <a:r>
              <a:rPr lang="en-US" sz="2400" b="1" dirty="0">
                <a:effectLst/>
                <a:latin typeface="+mj-lt"/>
                <a:ea typeface="Times New Roman" panose="02020603050405020304" pitchFamily="18" charset="0"/>
              </a:rPr>
              <a:t>(I started with Dynamic. I may change that as I see the results and how the dynamic strategy is working) </a:t>
            </a:r>
            <a:endParaRPr lang="en-US" sz="2400" dirty="0">
              <a:effectLst/>
              <a:latin typeface="+mj-lt"/>
              <a:ea typeface="Calibri" panose="020F0502020204030204" pitchFamily="34" charset="0"/>
            </a:endParaRPr>
          </a:p>
          <a:p>
            <a:pPr marL="0" indent="0">
              <a:buClrTx/>
              <a:buNone/>
            </a:pPr>
            <a:endParaRPr lang="en-US" sz="2400" b="1" dirty="0">
              <a:effectLst/>
              <a:latin typeface="+mj-lt"/>
              <a:ea typeface="Times New Roman" panose="02020603050405020304" pitchFamily="18" charset="0"/>
            </a:endParaRPr>
          </a:p>
          <a:p>
            <a:pPr>
              <a:buClrTx/>
              <a:buFont typeface="Arial" panose="020B0604020202020204" pitchFamily="34" charset="0"/>
              <a:buChar char="•"/>
            </a:pPr>
            <a:endParaRPr lang="en-US" sz="24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275016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F29F-0212-5E29-066A-7A3D19C802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FA1A075-D7A9-B833-32F5-065662207598}"/>
              </a:ext>
            </a:extLst>
          </p:cNvPr>
          <p:cNvPicPr>
            <a:picLocks noGrp="1" noChangeAspect="1"/>
          </p:cNvPicPr>
          <p:nvPr>
            <p:ph idx="1"/>
          </p:nvPr>
        </p:nvPicPr>
        <p:blipFill>
          <a:blip r:embed="rId2"/>
          <a:stretch>
            <a:fillRect/>
          </a:stretch>
        </p:blipFill>
        <p:spPr>
          <a:xfrm>
            <a:off x="-1295400" y="-152400"/>
            <a:ext cx="11277600" cy="7010400"/>
          </a:xfrm>
        </p:spPr>
      </p:pic>
    </p:spTree>
    <p:extLst>
      <p:ext uri="{BB962C8B-B14F-4D97-AF65-F5344CB8AC3E}">
        <p14:creationId xmlns:p14="http://schemas.microsoft.com/office/powerpoint/2010/main" val="224502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6251-4DD6-A584-C5E9-519E62657433}"/>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497AFA53-22BF-9DDB-B493-9FF3257CE4E3}"/>
              </a:ext>
            </a:extLst>
          </p:cNvPr>
          <p:cNvSpPr>
            <a:spLocks noGrp="1"/>
          </p:cNvSpPr>
          <p:nvPr>
            <p:ph idx="1"/>
          </p:nvPr>
        </p:nvSpPr>
        <p:spPr/>
        <p:txBody>
          <a:bodyPr/>
          <a:lstStyle/>
          <a:p>
            <a:pPr>
              <a:buClrTx/>
              <a:buFont typeface="Arial" panose="020B0604020202020204" pitchFamily="34" charset="0"/>
              <a:buChar char="•"/>
            </a:pPr>
            <a:r>
              <a:rPr lang="en-US" sz="3200" dirty="0">
                <a:effectLst/>
                <a:latin typeface="+mj-lt"/>
                <a:ea typeface="Times New Roman" panose="02020603050405020304" pitchFamily="18" charset="0"/>
              </a:rPr>
              <a:t>Select ad format </a:t>
            </a:r>
            <a:r>
              <a:rPr lang="en-US" sz="3200" b="1" dirty="0">
                <a:effectLst/>
                <a:latin typeface="+mj-lt"/>
                <a:ea typeface="Times New Roman" panose="02020603050405020304" pitchFamily="18" charset="0"/>
              </a:rPr>
              <a:t>(I chose Custom text).</a:t>
            </a:r>
          </a:p>
          <a:p>
            <a:pPr>
              <a:buClrTx/>
              <a:buFont typeface="Arial" panose="020B0604020202020204" pitchFamily="34" charset="0"/>
              <a:buChar char="•"/>
            </a:pPr>
            <a:r>
              <a:rPr lang="en-US" sz="3200" dirty="0">
                <a:effectLst/>
                <a:latin typeface="+mj-lt"/>
                <a:ea typeface="Times New Roman" panose="02020603050405020304" pitchFamily="18" charset="0"/>
              </a:rPr>
              <a:t>Put in custom text. </a:t>
            </a:r>
            <a:r>
              <a:rPr lang="en-US" sz="3200" b="1" dirty="0">
                <a:effectLst/>
                <a:latin typeface="+mj-lt"/>
                <a:ea typeface="Times New Roman" panose="02020603050405020304" pitchFamily="18" charset="0"/>
              </a:rPr>
              <a:t>(I used the one sentence blurb we use for marketing on mine and Julie’s book. We have one of those for each book we publish, so if you are not certain what to put, reach out to Glenn and he can provide you with the one sentence blurb we have for your book) </a:t>
            </a:r>
            <a:endParaRPr lang="en-US" sz="3200" dirty="0">
              <a:effectLst/>
              <a:latin typeface="+mj-lt"/>
              <a:ea typeface="Calibri" panose="020F0502020204030204" pitchFamily="34" charset="0"/>
            </a:endParaRPr>
          </a:p>
          <a:p>
            <a:pPr>
              <a:buClrTx/>
              <a:buFont typeface="Arial" panose="020B0604020202020204" pitchFamily="34" charset="0"/>
              <a:buChar char="•"/>
            </a:pPr>
            <a:endParaRPr lang="en-US" sz="2400" b="1" dirty="0">
              <a:effectLst/>
              <a:latin typeface="+mj-lt"/>
              <a:ea typeface="Times New Roman" panose="02020603050405020304" pitchFamily="18" charset="0"/>
            </a:endParaRPr>
          </a:p>
          <a:p>
            <a:pPr>
              <a:buClrTx/>
              <a:buFont typeface="Arial" panose="020B0604020202020204" pitchFamily="34" charset="0"/>
              <a:buChar char="•"/>
            </a:pPr>
            <a:endParaRPr lang="en-US" sz="2400" b="1"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405730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F156-B3E6-092E-C16D-DBBCE824BD54}"/>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A9EBF674-FA36-5F58-AA3F-4D7BC6393834}"/>
              </a:ext>
            </a:extLst>
          </p:cNvPr>
          <p:cNvSpPr>
            <a:spLocks noGrp="1"/>
          </p:cNvSpPr>
          <p:nvPr>
            <p:ph idx="1"/>
          </p:nvPr>
        </p:nvSpPr>
        <p:spPr/>
        <p:txBody>
          <a:bodyPr>
            <a:normAutofit/>
          </a:bodyPr>
          <a:lstStyle/>
          <a:p>
            <a:pPr>
              <a:spcBef>
                <a:spcPts val="0"/>
              </a:spcBef>
              <a:buClrTx/>
              <a:buFont typeface="Arial" panose="020B0604020202020204" pitchFamily="34" charset="0"/>
              <a:buChar char="•"/>
            </a:pPr>
            <a:r>
              <a:rPr lang="en-US" sz="2800" dirty="0">
                <a:effectLst/>
                <a:latin typeface="+mj-lt"/>
                <a:ea typeface="Times New Roman" panose="02020603050405020304" pitchFamily="18" charset="0"/>
              </a:rPr>
              <a:t>Choose Product </a:t>
            </a:r>
            <a:r>
              <a:rPr lang="en-US" sz="2800" b="1" dirty="0">
                <a:effectLst/>
                <a:latin typeface="+mj-lt"/>
                <a:ea typeface="Times New Roman" panose="02020603050405020304" pitchFamily="18" charset="0"/>
              </a:rPr>
              <a:t>(At this point, all of the books – both print and </a:t>
            </a:r>
            <a:r>
              <a:rPr lang="en-US" sz="2800" b="1" dirty="0" err="1">
                <a:effectLst/>
                <a:latin typeface="+mj-lt"/>
                <a:ea typeface="Times New Roman" panose="02020603050405020304" pitchFamily="18" charset="0"/>
              </a:rPr>
              <a:t>ebook</a:t>
            </a:r>
            <a:r>
              <a:rPr lang="en-US" sz="2800" b="1" dirty="0">
                <a:effectLst/>
                <a:latin typeface="+mj-lt"/>
                <a:ea typeface="Times New Roman" panose="02020603050405020304" pitchFamily="18" charset="0"/>
              </a:rPr>
              <a:t> – that you have with Amazon will come up. The print version ASIN is all numbers. The </a:t>
            </a:r>
            <a:r>
              <a:rPr lang="en-US" sz="2800" b="1" dirty="0" err="1">
                <a:effectLst/>
                <a:latin typeface="+mj-lt"/>
                <a:ea typeface="Times New Roman" panose="02020603050405020304" pitchFamily="18" charset="0"/>
              </a:rPr>
              <a:t>ebook</a:t>
            </a:r>
            <a:r>
              <a:rPr lang="en-US" sz="2800" b="1" dirty="0">
                <a:effectLst/>
                <a:latin typeface="+mj-lt"/>
                <a:ea typeface="Times New Roman" panose="02020603050405020304" pitchFamily="18" charset="0"/>
              </a:rPr>
              <a:t> ASIN begins with BO. I chose the print version for this group of ads. Going forward, I may try the </a:t>
            </a:r>
            <a:r>
              <a:rPr lang="en-US" sz="2800" b="1" dirty="0" err="1">
                <a:effectLst/>
                <a:latin typeface="+mj-lt"/>
                <a:ea typeface="Times New Roman" panose="02020603050405020304" pitchFamily="18" charset="0"/>
              </a:rPr>
              <a:t>ebook</a:t>
            </a:r>
            <a:r>
              <a:rPr lang="en-US" sz="2800" b="1" dirty="0">
                <a:effectLst/>
                <a:latin typeface="+mj-lt"/>
                <a:ea typeface="Times New Roman" panose="02020603050405020304" pitchFamily="18" charset="0"/>
              </a:rPr>
              <a:t> version. I’ll especially consider doing some advertising on the </a:t>
            </a:r>
            <a:r>
              <a:rPr lang="en-US" sz="2800" b="1" dirty="0" err="1">
                <a:effectLst/>
                <a:latin typeface="+mj-lt"/>
                <a:ea typeface="Times New Roman" panose="02020603050405020304" pitchFamily="18" charset="0"/>
              </a:rPr>
              <a:t>ebook</a:t>
            </a:r>
            <a:r>
              <a:rPr lang="en-US" sz="2800" b="1" dirty="0">
                <a:effectLst/>
                <a:latin typeface="+mj-lt"/>
                <a:ea typeface="Times New Roman" panose="02020603050405020304" pitchFamily="18" charset="0"/>
              </a:rPr>
              <a:t> version if one of my books is being featured in an </a:t>
            </a:r>
            <a:r>
              <a:rPr lang="en-US" sz="2800" b="1" dirty="0" err="1">
                <a:effectLst/>
                <a:latin typeface="+mj-lt"/>
                <a:ea typeface="Times New Roman" panose="02020603050405020304" pitchFamily="18" charset="0"/>
              </a:rPr>
              <a:t>ebook</a:t>
            </a:r>
            <a:r>
              <a:rPr lang="en-US" sz="2800" b="1" dirty="0">
                <a:effectLst/>
                <a:latin typeface="+mj-lt"/>
                <a:ea typeface="Times New Roman" panose="02020603050405020304" pitchFamily="18" charset="0"/>
              </a:rPr>
              <a:t> promotion)  </a:t>
            </a:r>
            <a:endParaRPr lang="en-US" sz="2800" dirty="0">
              <a:effectLst/>
              <a:latin typeface="+mj-lt"/>
              <a:ea typeface="Calibri" panose="020F0502020204030204" pitchFamily="34" charset="0"/>
            </a:endParaRPr>
          </a:p>
          <a:p>
            <a:pPr>
              <a:spcBef>
                <a:spcPts val="0"/>
              </a:spcBef>
              <a:buClrTx/>
              <a:buFont typeface="Arial" panose="020B0604020202020204" pitchFamily="34" charset="0"/>
              <a:buChar char="•"/>
            </a:pPr>
            <a:r>
              <a:rPr lang="en-US" sz="2800" b="1" dirty="0">
                <a:effectLst/>
                <a:latin typeface="+mj-lt"/>
                <a:ea typeface="Times New Roman" panose="02020603050405020304" pitchFamily="18" charset="0"/>
              </a:rPr>
              <a:t> </a:t>
            </a:r>
          </a:p>
          <a:p>
            <a:pPr>
              <a:spcBef>
                <a:spcPts val="0"/>
              </a:spcBef>
              <a:buClrTx/>
              <a:buFont typeface="Arial" panose="020B0604020202020204" pitchFamily="34" charset="0"/>
              <a:buChar char="•"/>
            </a:pPr>
            <a:endParaRPr lang="en-US" sz="28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386765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0685-5D70-45AC-D1EE-C726045361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12551DA-0854-F6F7-067E-F51E2519DAFF}"/>
              </a:ext>
            </a:extLst>
          </p:cNvPr>
          <p:cNvPicPr>
            <a:picLocks noGrp="1" noChangeAspect="1"/>
          </p:cNvPicPr>
          <p:nvPr>
            <p:ph idx="1"/>
          </p:nvPr>
        </p:nvPicPr>
        <p:blipFill>
          <a:blip r:embed="rId2"/>
          <a:stretch>
            <a:fillRect/>
          </a:stretch>
        </p:blipFill>
        <p:spPr>
          <a:xfrm>
            <a:off x="-1219200" y="685799"/>
            <a:ext cx="12420600" cy="6019801"/>
          </a:xfrm>
        </p:spPr>
      </p:pic>
    </p:spTree>
    <p:extLst>
      <p:ext uri="{BB962C8B-B14F-4D97-AF65-F5344CB8AC3E}">
        <p14:creationId xmlns:p14="http://schemas.microsoft.com/office/powerpoint/2010/main" val="379324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3170-40A8-B427-2E67-79A52ACE9728}"/>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B934C52E-0761-1BA3-5BF2-584F7D795F3B}"/>
              </a:ext>
            </a:extLst>
          </p:cNvPr>
          <p:cNvSpPr>
            <a:spLocks noGrp="1"/>
          </p:cNvSpPr>
          <p:nvPr>
            <p:ph idx="1"/>
          </p:nvPr>
        </p:nvSpPr>
        <p:spPr/>
        <p:txBody>
          <a:bodyPr>
            <a:normAutofit/>
          </a:bodyPr>
          <a:lstStyle/>
          <a:p>
            <a:pPr marR="0" lvl="0">
              <a:spcBef>
                <a:spcPts val="0"/>
              </a:spcBef>
              <a:spcAft>
                <a:spcPts val="0"/>
              </a:spcAft>
              <a:buClrTx/>
              <a:buFont typeface="Arial" panose="020B0604020202020204" pitchFamily="34" charset="0"/>
              <a:buChar char="•"/>
            </a:pPr>
            <a:r>
              <a:rPr lang="en-US" sz="2800" dirty="0">
                <a:effectLst/>
                <a:latin typeface="+mj-lt"/>
                <a:ea typeface="Times New Roman" panose="02020603050405020304" pitchFamily="18" charset="0"/>
              </a:rPr>
              <a:t>Set bid </a:t>
            </a:r>
            <a:r>
              <a:rPr lang="en-US" sz="2800" b="1" dirty="0">
                <a:effectLst/>
                <a:latin typeface="+mj-lt"/>
                <a:ea typeface="Times New Roman" panose="02020603050405020304" pitchFamily="18" charset="0"/>
              </a:rPr>
              <a:t>(I started with the suggested bid. You can click on the link to learn more and choose what feels right for you.) </a:t>
            </a:r>
          </a:p>
          <a:p>
            <a:pPr>
              <a:spcBef>
                <a:spcPts val="0"/>
              </a:spcBef>
              <a:buClrTx/>
              <a:buFont typeface="Arial" panose="020B0604020202020204" pitchFamily="34" charset="0"/>
              <a:buChar char="•"/>
            </a:pPr>
            <a:r>
              <a:rPr lang="en-US" sz="2800" dirty="0">
                <a:effectLst/>
                <a:latin typeface="+mj-lt"/>
                <a:ea typeface="Times New Roman" panose="02020603050405020304" pitchFamily="18" charset="0"/>
              </a:rPr>
              <a:t>You can choose negative keyword or product targeting. </a:t>
            </a:r>
            <a:r>
              <a:rPr lang="en-US" sz="2800" b="1" dirty="0">
                <a:effectLst/>
                <a:latin typeface="+mj-lt"/>
                <a:ea typeface="Times New Roman" panose="02020603050405020304" pitchFamily="18" charset="0"/>
              </a:rPr>
              <a:t>(I didn’t do either of those. As you learn more about the Amazon advertising process, you may want to try this at some point).</a:t>
            </a:r>
            <a:endParaRPr lang="en-US" sz="28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endParaRPr lang="en-US" sz="28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94945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99E3-F374-05D8-4AD5-CE7C5FC768D1}"/>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236CD35F-A288-4AB7-810D-04A23380A4DC}"/>
              </a:ext>
            </a:extLst>
          </p:cNvPr>
          <p:cNvSpPr>
            <a:spLocks noGrp="1"/>
          </p:cNvSpPr>
          <p:nvPr>
            <p:ph idx="1"/>
          </p:nvPr>
        </p:nvSpPr>
        <p:spPr/>
        <p:txBody>
          <a:bodyPr/>
          <a:lstStyle/>
          <a:p>
            <a:pPr>
              <a:buClrTx/>
              <a:buFont typeface="Arial" panose="020B0604020202020204" pitchFamily="34" charset="0"/>
              <a:buChar char="•"/>
            </a:pPr>
            <a:r>
              <a:rPr lang="en-US" dirty="0"/>
              <a:t>It is just recently that we, as authors, can go in directly to place Amazon ads. Now that we have control, it can be a cost-effective way to bring our books (both </a:t>
            </a:r>
            <a:r>
              <a:rPr lang="en-US" dirty="0" err="1"/>
              <a:t>frontlist</a:t>
            </a:r>
            <a:r>
              <a:rPr lang="en-US" dirty="0"/>
              <a:t> and backlist) to the attention of Amazon buyers and to generate discoverability and more sales.</a:t>
            </a:r>
          </a:p>
          <a:p>
            <a:pPr>
              <a:buClrTx/>
              <a:buFont typeface="Arial" panose="020B0604020202020204" pitchFamily="34" charset="0"/>
              <a:buChar char="•"/>
            </a:pPr>
            <a:r>
              <a:rPr lang="en-US" dirty="0"/>
              <a:t>It should not be relied on to be your only marketing/advertising, but it can be a good way to get your cover and book information to your target market. </a:t>
            </a:r>
          </a:p>
          <a:p>
            <a:endParaRPr lang="en-US" dirty="0"/>
          </a:p>
        </p:txBody>
      </p:sp>
    </p:spTree>
    <p:extLst>
      <p:ext uri="{BB962C8B-B14F-4D97-AF65-F5344CB8AC3E}">
        <p14:creationId xmlns:p14="http://schemas.microsoft.com/office/powerpoint/2010/main" val="301990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39AF-E4D0-F573-662F-0673729162D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1B3DA7-6CA6-423F-5C4B-3E500E8ED760}"/>
              </a:ext>
            </a:extLst>
          </p:cNvPr>
          <p:cNvPicPr>
            <a:picLocks noGrp="1" noChangeAspect="1"/>
          </p:cNvPicPr>
          <p:nvPr>
            <p:ph idx="1"/>
          </p:nvPr>
        </p:nvPicPr>
        <p:blipFill>
          <a:blip r:embed="rId2"/>
          <a:stretch>
            <a:fillRect/>
          </a:stretch>
        </p:blipFill>
        <p:spPr>
          <a:xfrm>
            <a:off x="-685800" y="533400"/>
            <a:ext cx="10058400" cy="7696199"/>
          </a:xfrm>
        </p:spPr>
      </p:pic>
    </p:spTree>
    <p:extLst>
      <p:ext uri="{BB962C8B-B14F-4D97-AF65-F5344CB8AC3E}">
        <p14:creationId xmlns:p14="http://schemas.microsoft.com/office/powerpoint/2010/main" val="63672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5B18-BBDB-BCF2-18C0-D59F47CAD180}"/>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70FEF9CD-823F-476E-295B-E35CB0DD5DE6}"/>
              </a:ext>
            </a:extLst>
          </p:cNvPr>
          <p:cNvSpPr>
            <a:spLocks noGrp="1"/>
          </p:cNvSpPr>
          <p:nvPr>
            <p:ph idx="1"/>
          </p:nvPr>
        </p:nvSpPr>
        <p:spPr/>
        <p:txBody>
          <a:bodyPr>
            <a:normAutofit fontScale="85000" lnSpcReduction="20000"/>
          </a:bodyPr>
          <a:lstStyle/>
          <a:p>
            <a:pPr marL="342900" marR="0" lvl="0" indent="-342900">
              <a:spcBef>
                <a:spcPts val="0"/>
              </a:spcBef>
              <a:spcAft>
                <a:spcPts val="0"/>
              </a:spcAft>
              <a:buFont typeface="+mj-lt"/>
              <a:buAutoNum type="arabicPeriod"/>
            </a:pPr>
            <a:r>
              <a:rPr lang="en-US" sz="5400" dirty="0">
                <a:effectLst/>
                <a:latin typeface="+mj-lt"/>
                <a:ea typeface="Times New Roman" panose="02020603050405020304" pitchFamily="18" charset="0"/>
              </a:rPr>
              <a:t>Save the draft to come back to later or launch the campaign or, if you’re ready, click on Launch the Campaign and you’ll receive an email in a day or so from Amazon once your campaign is approve</a:t>
            </a:r>
            <a:endParaRPr lang="en-US" sz="54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218011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B7C5-C37B-58B5-AE01-CAD24EF4B135}"/>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15FFEBF4-5602-03A2-47F5-C4DF6AA3F216}"/>
              </a:ext>
            </a:extLst>
          </p:cNvPr>
          <p:cNvSpPr>
            <a:spLocks noGrp="1"/>
          </p:cNvSpPr>
          <p:nvPr>
            <p:ph idx="1"/>
          </p:nvPr>
        </p:nvSpPr>
        <p:spPr/>
        <p:txBody>
          <a:bodyPr/>
          <a:lstStyle/>
          <a:p>
            <a:pPr marL="342900" marR="0" lvl="0" indent="-342900">
              <a:spcBef>
                <a:spcPts val="0"/>
              </a:spcBef>
              <a:spcAft>
                <a:spcPts val="0"/>
              </a:spcAft>
              <a:buFont typeface="+mj-lt"/>
              <a:buAutoNum type="arabicPeriod"/>
            </a:pPr>
            <a:r>
              <a:rPr lang="en-US" sz="4400" dirty="0">
                <a:effectLst/>
                <a:latin typeface="+mj-lt"/>
                <a:ea typeface="Times New Roman" panose="02020603050405020304" pitchFamily="18" charset="0"/>
              </a:rPr>
              <a:t>Enter method of payment by going back to the management tab and on the lower left hand side, click on the symbol just above the box of dots.</a:t>
            </a:r>
            <a:endParaRPr lang="en-US" sz="44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66038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3139-621F-949F-AC5B-7DE443633D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DF9F296-C4F0-6E3B-495C-E40840E57808}"/>
              </a:ext>
            </a:extLst>
          </p:cNvPr>
          <p:cNvPicPr>
            <a:picLocks noGrp="1" noChangeAspect="1"/>
          </p:cNvPicPr>
          <p:nvPr>
            <p:ph idx="1"/>
          </p:nvPr>
        </p:nvPicPr>
        <p:blipFill>
          <a:blip r:embed="rId2"/>
          <a:stretch>
            <a:fillRect/>
          </a:stretch>
        </p:blipFill>
        <p:spPr>
          <a:xfrm>
            <a:off x="609600" y="609600"/>
            <a:ext cx="7803443" cy="5791199"/>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1798553-2E4E-9B90-094F-AE416BA740E6}"/>
                  </a:ext>
                </a:extLst>
              </p14:cNvPr>
              <p14:cNvContentPartPr/>
              <p14:nvPr/>
            </p14:nvContentPartPr>
            <p14:xfrm>
              <a:off x="164374" y="5680012"/>
              <a:ext cx="931680" cy="438480"/>
            </p14:xfrm>
          </p:contentPart>
        </mc:Choice>
        <mc:Fallback xmlns="">
          <p:pic>
            <p:nvPicPr>
              <p:cNvPr id="6" name="Ink 5">
                <a:extLst>
                  <a:ext uri="{FF2B5EF4-FFF2-40B4-BE49-F238E27FC236}">
                    <a16:creationId xmlns:a16="http://schemas.microsoft.com/office/drawing/2014/main" id="{A1798553-2E4E-9B90-094F-AE416BA740E6}"/>
                  </a:ext>
                </a:extLst>
              </p:cNvPr>
              <p:cNvPicPr/>
              <p:nvPr/>
            </p:nvPicPr>
            <p:blipFill>
              <a:blip r:embed="rId4"/>
              <a:stretch>
                <a:fillRect/>
              </a:stretch>
            </p:blipFill>
            <p:spPr>
              <a:xfrm>
                <a:off x="155374" y="5671012"/>
                <a:ext cx="949320" cy="456120"/>
              </a:xfrm>
              <a:prstGeom prst="rect">
                <a:avLst/>
              </a:prstGeom>
            </p:spPr>
          </p:pic>
        </mc:Fallback>
      </mc:AlternateContent>
    </p:spTree>
    <p:extLst>
      <p:ext uri="{BB962C8B-B14F-4D97-AF65-F5344CB8AC3E}">
        <p14:creationId xmlns:p14="http://schemas.microsoft.com/office/powerpoint/2010/main" val="200977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C73B-B5D4-FBF0-78B5-6686BBA4F662}"/>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C533773B-CB79-5BF5-0F96-BCA5C5F213EC}"/>
              </a:ext>
            </a:extLst>
          </p:cNvPr>
          <p:cNvSpPr>
            <a:spLocks noGrp="1"/>
          </p:cNvSpPr>
          <p:nvPr>
            <p:ph idx="1"/>
          </p:nvPr>
        </p:nvSpPr>
        <p:spPr/>
        <p:txBody>
          <a:bodyPr>
            <a:normAutofit lnSpcReduction="10000"/>
          </a:bodyPr>
          <a:lstStyle/>
          <a:p>
            <a:pPr>
              <a:buClrTx/>
              <a:buFont typeface="Arial" panose="020B0604020202020204" pitchFamily="34" charset="0"/>
              <a:buChar char="•"/>
            </a:pPr>
            <a:r>
              <a:rPr lang="en-US" sz="3200" dirty="0"/>
              <a:t>Click on the Billings and Statement Option</a:t>
            </a:r>
          </a:p>
          <a:p>
            <a:pPr>
              <a:buClrTx/>
              <a:buFont typeface="Arial" panose="020B0604020202020204" pitchFamily="34" charset="0"/>
              <a:buChar char="•"/>
            </a:pPr>
            <a:r>
              <a:rPr lang="en-US" sz="3200" dirty="0"/>
              <a:t>In there you will find an option for Payment Methods and Managing Your Payment Methods where you can add your credit card information.</a:t>
            </a:r>
          </a:p>
          <a:p>
            <a:pPr>
              <a:buClrTx/>
              <a:buFont typeface="Arial" panose="020B0604020202020204" pitchFamily="34" charset="0"/>
              <a:buChar char="•"/>
            </a:pPr>
            <a:r>
              <a:rPr lang="en-US" sz="3200" dirty="0"/>
              <a:t>Charges will be made intermittently throughout your ad campaign and you’ll receive an email as to what has been charged. </a:t>
            </a:r>
          </a:p>
        </p:txBody>
      </p:sp>
    </p:spTree>
    <p:extLst>
      <p:ext uri="{BB962C8B-B14F-4D97-AF65-F5344CB8AC3E}">
        <p14:creationId xmlns:p14="http://schemas.microsoft.com/office/powerpoint/2010/main" val="67989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3238-30C4-116A-21F8-DE3FD8BFE2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F22D71-8145-E5E6-176B-C1DB3CDC93EF}"/>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B9A1B8B-0159-3A7B-CEDB-F4FE325E1524}"/>
                  </a:ext>
                </a:extLst>
              </p14:cNvPr>
              <p14:cNvContentPartPr/>
              <p14:nvPr/>
            </p14:nvContentPartPr>
            <p14:xfrm>
              <a:off x="926494" y="2137612"/>
              <a:ext cx="360" cy="360"/>
            </p14:xfrm>
          </p:contentPart>
        </mc:Choice>
        <mc:Fallback xmlns="">
          <p:pic>
            <p:nvPicPr>
              <p:cNvPr id="4" name="Ink 3">
                <a:extLst>
                  <a:ext uri="{FF2B5EF4-FFF2-40B4-BE49-F238E27FC236}">
                    <a16:creationId xmlns:a16="http://schemas.microsoft.com/office/drawing/2014/main" id="{2B9A1B8B-0159-3A7B-CEDB-F4FE325E1524}"/>
                  </a:ext>
                </a:extLst>
              </p:cNvPr>
              <p:cNvPicPr/>
              <p:nvPr/>
            </p:nvPicPr>
            <p:blipFill>
              <a:blip r:embed="rId3"/>
              <a:stretch>
                <a:fillRect/>
              </a:stretch>
            </p:blipFill>
            <p:spPr>
              <a:xfrm>
                <a:off x="917854" y="21286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539F762-C015-FDAB-5F46-56DD325297BB}"/>
                  </a:ext>
                </a:extLst>
              </p14:cNvPr>
              <p14:cNvContentPartPr/>
              <p14:nvPr/>
            </p14:nvContentPartPr>
            <p14:xfrm>
              <a:off x="877174" y="2224012"/>
              <a:ext cx="360" cy="360"/>
            </p14:xfrm>
          </p:contentPart>
        </mc:Choice>
        <mc:Fallback xmlns="">
          <p:pic>
            <p:nvPicPr>
              <p:cNvPr id="5" name="Ink 4">
                <a:extLst>
                  <a:ext uri="{FF2B5EF4-FFF2-40B4-BE49-F238E27FC236}">
                    <a16:creationId xmlns:a16="http://schemas.microsoft.com/office/drawing/2014/main" id="{F539F762-C015-FDAB-5F46-56DD325297BB}"/>
                  </a:ext>
                </a:extLst>
              </p:cNvPr>
              <p:cNvPicPr/>
              <p:nvPr/>
            </p:nvPicPr>
            <p:blipFill>
              <a:blip r:embed="rId3"/>
              <a:stretch>
                <a:fillRect/>
              </a:stretch>
            </p:blipFill>
            <p:spPr>
              <a:xfrm>
                <a:off x="868174" y="22150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BA4D56-F847-ABE0-7D74-271897FCBFCB}"/>
                  </a:ext>
                </a:extLst>
              </p14:cNvPr>
              <p14:cNvContentPartPr/>
              <p14:nvPr/>
            </p14:nvContentPartPr>
            <p14:xfrm>
              <a:off x="3410134" y="2174332"/>
              <a:ext cx="360" cy="360"/>
            </p14:xfrm>
          </p:contentPart>
        </mc:Choice>
        <mc:Fallback xmlns="">
          <p:pic>
            <p:nvPicPr>
              <p:cNvPr id="6" name="Ink 5">
                <a:extLst>
                  <a:ext uri="{FF2B5EF4-FFF2-40B4-BE49-F238E27FC236}">
                    <a16:creationId xmlns:a16="http://schemas.microsoft.com/office/drawing/2014/main" id="{37BA4D56-F847-ABE0-7D74-271897FCBFCB}"/>
                  </a:ext>
                </a:extLst>
              </p:cNvPr>
              <p:cNvPicPr/>
              <p:nvPr/>
            </p:nvPicPr>
            <p:blipFill>
              <a:blip r:embed="rId3"/>
              <a:stretch>
                <a:fillRect/>
              </a:stretch>
            </p:blipFill>
            <p:spPr>
              <a:xfrm>
                <a:off x="3401494" y="2165692"/>
                <a:ext cx="18000" cy="18000"/>
              </a:xfrm>
              <a:prstGeom prst="rect">
                <a:avLst/>
              </a:prstGeom>
            </p:spPr>
          </p:pic>
        </mc:Fallback>
      </mc:AlternateContent>
      <p:pic>
        <p:nvPicPr>
          <p:cNvPr id="8" name="Picture 7">
            <a:extLst>
              <a:ext uri="{FF2B5EF4-FFF2-40B4-BE49-F238E27FC236}">
                <a16:creationId xmlns:a16="http://schemas.microsoft.com/office/drawing/2014/main" id="{1E149C77-07F9-690D-4E52-06F1CE6FDAFE}"/>
              </a:ext>
            </a:extLst>
          </p:cNvPr>
          <p:cNvPicPr>
            <a:picLocks noChangeAspect="1"/>
          </p:cNvPicPr>
          <p:nvPr/>
        </p:nvPicPr>
        <p:blipFill>
          <a:blip r:embed="rId6"/>
          <a:stretch>
            <a:fillRect/>
          </a:stretch>
        </p:blipFill>
        <p:spPr>
          <a:xfrm>
            <a:off x="0" y="152400"/>
            <a:ext cx="9144000" cy="6096000"/>
          </a:xfrm>
          <a:prstGeom prst="rect">
            <a:avLst/>
          </a:prstGeom>
        </p:spPr>
      </p:pic>
    </p:spTree>
    <p:extLst>
      <p:ext uri="{BB962C8B-B14F-4D97-AF65-F5344CB8AC3E}">
        <p14:creationId xmlns:p14="http://schemas.microsoft.com/office/powerpoint/2010/main" val="332792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1BE6-DC95-03A7-8A7F-045DC455E07C}"/>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76F7014F-18EB-D3B6-824F-3E45D78279F1}"/>
              </a:ext>
            </a:extLst>
          </p:cNvPr>
          <p:cNvSpPr>
            <a:spLocks noGrp="1"/>
          </p:cNvSpPr>
          <p:nvPr>
            <p:ph idx="1"/>
          </p:nvPr>
        </p:nvSpPr>
        <p:spPr/>
        <p:txBody>
          <a:bodyPr/>
          <a:lstStyle/>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Check back periodically for campaign report by going to the Campaign Management selection.</a:t>
            </a:r>
          </a:p>
          <a:p>
            <a:pPr marR="0" lvl="0">
              <a:spcBef>
                <a:spcPts val="0"/>
              </a:spcBef>
              <a:spcAft>
                <a:spcPts val="0"/>
              </a:spcAft>
              <a:buClrTx/>
              <a:buFont typeface="Arial" panose="020B0604020202020204" pitchFamily="34" charset="0"/>
              <a:buChar char="•"/>
            </a:pPr>
            <a:r>
              <a:rPr lang="en-US" sz="2400" dirty="0">
                <a:latin typeface="+mj-lt"/>
                <a:ea typeface="Times New Roman" panose="02020603050405020304" pitchFamily="18" charset="0"/>
              </a:rPr>
              <a:t>Even during a campaign, you can adjust the campaign date, budget, etc. with the selection buttons offered on the manage campaign page once you click on a particular campaign. </a:t>
            </a:r>
            <a:endParaRPr lang="en-US" sz="2400" dirty="0">
              <a:effectLst/>
              <a:latin typeface="+mj-lt"/>
              <a:ea typeface="Times New Roman" panose="02020603050405020304" pitchFamily="18" charset="0"/>
            </a:endParaRPr>
          </a:p>
          <a:p>
            <a:pPr marR="0" lvl="0">
              <a:spcBef>
                <a:spcPts val="0"/>
              </a:spcBef>
              <a:spcAft>
                <a:spcPts val="0"/>
              </a:spcAft>
              <a:buClrTx/>
              <a:buFont typeface="Arial" panose="020B0604020202020204" pitchFamily="34" charset="0"/>
              <a:buChar char="•"/>
            </a:pPr>
            <a:r>
              <a:rPr lang="en-US" sz="2400" dirty="0">
                <a:latin typeface="+mj-lt"/>
                <a:ea typeface="Calibri" panose="020F0502020204030204" pitchFamily="34" charset="0"/>
              </a:rPr>
              <a:t>All campaigns that you have run will come up and you can click on options to get more details.</a:t>
            </a:r>
          </a:p>
          <a:p>
            <a:pPr marR="0" lvl="0">
              <a:spcBef>
                <a:spcPts val="0"/>
              </a:spcBef>
              <a:spcAft>
                <a:spcPts val="0"/>
              </a:spcAft>
              <a:buClrTx/>
              <a:buFont typeface="Arial" panose="020B0604020202020204" pitchFamily="34" charset="0"/>
              <a:buChar char="•"/>
            </a:pPr>
            <a:r>
              <a:rPr lang="en-US" sz="2400" dirty="0">
                <a:latin typeface="+mj-lt"/>
                <a:ea typeface="Calibri" panose="020F0502020204030204" pitchFamily="34" charset="0"/>
              </a:rPr>
              <a:t>If you have more than one book, you can run more than one campaign at the same time. </a:t>
            </a:r>
            <a:endParaRPr lang="en-US" sz="2400" dirty="0">
              <a:effectLst/>
              <a:latin typeface="+mj-lt"/>
              <a:ea typeface="Calibri" panose="020F0502020204030204" pitchFamily="34" charset="0"/>
            </a:endParaRPr>
          </a:p>
          <a:p>
            <a:pPr marL="0" marR="0">
              <a:spcBef>
                <a:spcPts val="0"/>
              </a:spcBef>
              <a:spcAft>
                <a:spcPts val="0"/>
              </a:spcAft>
            </a:pPr>
            <a:r>
              <a:rPr lang="en-US" sz="2400" dirty="0">
                <a:effectLst/>
                <a:latin typeface="+mj-lt"/>
                <a:ea typeface="Calibri" panose="020F0502020204030204" pitchFamily="34" charset="0"/>
              </a:rPr>
              <a:t> </a:t>
            </a:r>
          </a:p>
          <a:p>
            <a:endParaRPr lang="en-US" dirty="0"/>
          </a:p>
        </p:txBody>
      </p:sp>
    </p:spTree>
    <p:extLst>
      <p:ext uri="{BB962C8B-B14F-4D97-AF65-F5344CB8AC3E}">
        <p14:creationId xmlns:p14="http://schemas.microsoft.com/office/powerpoint/2010/main" val="423927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1FB0-FA36-A5BE-551C-6621E862A7D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3664EB-8823-DA91-C0EE-DDEDC4FD0AC1}"/>
              </a:ext>
            </a:extLst>
          </p:cNvPr>
          <p:cNvPicPr>
            <a:picLocks noGrp="1" noChangeAspect="1"/>
          </p:cNvPicPr>
          <p:nvPr>
            <p:ph idx="1"/>
          </p:nvPr>
        </p:nvPicPr>
        <p:blipFill>
          <a:blip r:embed="rId2"/>
          <a:stretch>
            <a:fillRect/>
          </a:stretch>
        </p:blipFill>
        <p:spPr>
          <a:xfrm>
            <a:off x="152400" y="609601"/>
            <a:ext cx="8839200" cy="5715000"/>
          </a:xfrm>
        </p:spPr>
      </p:pic>
    </p:spTree>
    <p:extLst>
      <p:ext uri="{BB962C8B-B14F-4D97-AF65-F5344CB8AC3E}">
        <p14:creationId xmlns:p14="http://schemas.microsoft.com/office/powerpoint/2010/main" val="68071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29FF-9169-FBC7-881A-7F6B18F7A3D3}"/>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087DA7E8-A414-34DB-5F97-390F28CDF2A4}"/>
              </a:ext>
            </a:extLst>
          </p:cNvPr>
          <p:cNvSpPr>
            <a:spLocks noGrp="1"/>
          </p:cNvSpPr>
          <p:nvPr>
            <p:ph idx="1"/>
          </p:nvPr>
        </p:nvSpPr>
        <p:spPr/>
        <p:txBody>
          <a:bodyPr/>
          <a:lstStyle/>
          <a:p>
            <a:pPr marL="0" marR="0">
              <a:spcBef>
                <a:spcPts val="0"/>
              </a:spcBef>
              <a:spcAft>
                <a:spcPts val="0"/>
              </a:spcAft>
            </a:pPr>
            <a:r>
              <a:rPr lang="en-US" sz="4400" dirty="0">
                <a:effectLst/>
                <a:latin typeface="+mj-lt"/>
                <a:ea typeface="Calibri" panose="020F0502020204030204" pitchFamily="34" charset="0"/>
              </a:rPr>
              <a:t>Please note that all along the process, Amazon offers opportunities to learn more about each segment or to talk to an expert. </a:t>
            </a:r>
          </a:p>
          <a:p>
            <a:pPr marL="0" marR="0">
              <a:spcBef>
                <a:spcPts val="0"/>
              </a:spcBef>
              <a:spcAft>
                <a:spcPts val="0"/>
              </a:spcAft>
            </a:pPr>
            <a:r>
              <a:rPr lang="en-US" sz="2800" dirty="0">
                <a:effectLst/>
                <a:latin typeface="+mj-lt"/>
                <a:ea typeface="Calibri" panose="020F0502020204030204" pitchFamily="34" charset="0"/>
              </a:rPr>
              <a:t> </a:t>
            </a:r>
          </a:p>
          <a:p>
            <a:endParaRPr lang="en-US" dirty="0"/>
          </a:p>
        </p:txBody>
      </p:sp>
    </p:spTree>
    <p:extLst>
      <p:ext uri="{BB962C8B-B14F-4D97-AF65-F5344CB8AC3E}">
        <p14:creationId xmlns:p14="http://schemas.microsoft.com/office/powerpoint/2010/main" val="117813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6381-60D2-47DA-C439-6F5E67545885}"/>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CD5F1269-E743-8BEA-D2EF-FFFF4B33B579}"/>
              </a:ext>
            </a:extLst>
          </p:cNvPr>
          <p:cNvSpPr>
            <a:spLocks noGrp="1"/>
          </p:cNvSpPr>
          <p:nvPr>
            <p:ph idx="1"/>
          </p:nvPr>
        </p:nvSpPr>
        <p:spPr/>
        <p:txBody>
          <a:bodyPr>
            <a:normAutofit/>
          </a:bodyPr>
          <a:lstStyle/>
          <a:p>
            <a:pPr>
              <a:buClrTx/>
              <a:buFont typeface="Arial" panose="020B0604020202020204" pitchFamily="34" charset="0"/>
              <a:buChar char="•"/>
            </a:pPr>
            <a:r>
              <a:rPr lang="en-US" sz="2400" dirty="0">
                <a:effectLst/>
                <a:latin typeface="+mj-lt"/>
                <a:ea typeface="Calibri" panose="020F0502020204030204" pitchFamily="34" charset="0"/>
              </a:rPr>
              <a:t>Set the limits that your budget can afford and have fun with this.</a:t>
            </a:r>
          </a:p>
          <a:p>
            <a:pPr>
              <a:buClrTx/>
              <a:buFont typeface="Arial" panose="020B0604020202020204" pitchFamily="34" charset="0"/>
              <a:buChar char="•"/>
            </a:pPr>
            <a:r>
              <a:rPr lang="en-US" sz="2400" dirty="0">
                <a:latin typeface="+mj-lt"/>
                <a:ea typeface="Calibri" panose="020F0502020204030204" pitchFamily="34" charset="0"/>
              </a:rPr>
              <a:t>I started with small limits and letting Amazon choose the keywords just to get comfortable with this process so that I could teach it to all of you.</a:t>
            </a:r>
          </a:p>
          <a:p>
            <a:pPr>
              <a:buClrTx/>
              <a:buFont typeface="Arial" panose="020B0604020202020204" pitchFamily="34" charset="0"/>
              <a:buChar char="•"/>
            </a:pPr>
            <a:r>
              <a:rPr lang="en-US" sz="2400" dirty="0">
                <a:effectLst/>
                <a:latin typeface="+mj-lt"/>
                <a:ea typeface="Calibri" panose="020F0502020204030204" pitchFamily="34" charset="0"/>
              </a:rPr>
              <a:t>I didn’t do any advertising during the summer but plan to ramp up again as we get into the Fall because that is prime buying season. </a:t>
            </a:r>
          </a:p>
          <a:p>
            <a:endParaRPr lang="en-US" dirty="0"/>
          </a:p>
        </p:txBody>
      </p:sp>
    </p:spTree>
    <p:extLst>
      <p:ext uri="{BB962C8B-B14F-4D97-AF65-F5344CB8AC3E}">
        <p14:creationId xmlns:p14="http://schemas.microsoft.com/office/powerpoint/2010/main" val="39688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6456-40A7-10CC-D790-BC23F62429A3}"/>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467A93C5-2C2B-DDE8-D250-E8C9658B7286}"/>
              </a:ext>
            </a:extLst>
          </p:cNvPr>
          <p:cNvSpPr>
            <a:spLocks noGrp="1"/>
          </p:cNvSpPr>
          <p:nvPr>
            <p:ph idx="1"/>
          </p:nvPr>
        </p:nvSpPr>
        <p:spPr/>
        <p:txBody>
          <a:bodyPr>
            <a:noAutofit/>
          </a:bodyPr>
          <a:lstStyle/>
          <a:p>
            <a:r>
              <a:rPr lang="en-US" sz="2800" dirty="0"/>
              <a:t>To participate in Amazon Advertising, you must have an Amazon author profile.</a:t>
            </a:r>
          </a:p>
          <a:p>
            <a:endParaRPr lang="en-US" sz="2800" dirty="0"/>
          </a:p>
          <a:p>
            <a:r>
              <a:rPr lang="en-US" sz="2800" dirty="0"/>
              <a:t>If you don’t, go to </a:t>
            </a:r>
            <a:r>
              <a:rPr lang="en-US" sz="2800" dirty="0">
                <a:hlinkClick r:id="rId2"/>
              </a:rPr>
              <a:t>https://authorcentral.amazon.com</a:t>
            </a:r>
            <a:r>
              <a:rPr lang="en-US" sz="2800" dirty="0"/>
              <a:t> and follow the directions to set up your Amazon Author Profile.</a:t>
            </a:r>
          </a:p>
          <a:p>
            <a:endParaRPr lang="en-US" sz="2800" dirty="0"/>
          </a:p>
          <a:p>
            <a:r>
              <a:rPr lang="en-US" sz="2800" dirty="0"/>
              <a:t>Once you have an Amazon Author Profile, follow the directions in this PowerPoint. </a:t>
            </a:r>
          </a:p>
        </p:txBody>
      </p:sp>
    </p:spTree>
    <p:extLst>
      <p:ext uri="{BB962C8B-B14F-4D97-AF65-F5344CB8AC3E}">
        <p14:creationId xmlns:p14="http://schemas.microsoft.com/office/powerpoint/2010/main" val="55986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FD0C-CE79-0D1D-58E4-693E2556B18D}"/>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44F1F9A3-8BC0-8EBA-1F38-4FB33235515D}"/>
              </a:ext>
            </a:extLst>
          </p:cNvPr>
          <p:cNvSpPr>
            <a:spLocks noGrp="1"/>
          </p:cNvSpPr>
          <p:nvPr>
            <p:ph idx="1"/>
          </p:nvPr>
        </p:nvSpPr>
        <p:spPr/>
        <p:txBody>
          <a:bodyPr/>
          <a:lstStyle/>
          <a:p>
            <a:pPr>
              <a:buClrTx/>
              <a:buFont typeface="Arial" panose="020B0604020202020204" pitchFamily="34" charset="0"/>
              <a:buChar char="•"/>
            </a:pPr>
            <a:r>
              <a:rPr lang="en-US" sz="2800" dirty="0">
                <a:latin typeface="+mj-lt"/>
                <a:ea typeface="Calibri" panose="020F0502020204030204" pitchFamily="34" charset="0"/>
              </a:rPr>
              <a:t>As you experiment with this, use the Facebook BQB Group Page to let us all know how you’ve done and what you’re learning. By communicating in this way, an email doesn’t sit in my inbox waiting for me to have the time to communicate to all of us. </a:t>
            </a:r>
          </a:p>
          <a:p>
            <a:pPr>
              <a:buClrTx/>
              <a:buFont typeface="Arial" panose="020B0604020202020204" pitchFamily="34" charset="0"/>
              <a:buChar char="•"/>
            </a:pPr>
            <a:r>
              <a:rPr lang="en-US" sz="2800" dirty="0">
                <a:effectLst/>
                <a:latin typeface="+mj-lt"/>
                <a:ea typeface="Calibri" panose="020F0502020204030204" pitchFamily="34" charset="0"/>
              </a:rPr>
              <a:t>I look forward to learning more about this from all of you and to seeing some sales movement on both </a:t>
            </a:r>
            <a:r>
              <a:rPr lang="en-US" sz="2800" dirty="0" err="1">
                <a:effectLst/>
                <a:latin typeface="+mj-lt"/>
                <a:ea typeface="Calibri" panose="020F0502020204030204" pitchFamily="34" charset="0"/>
              </a:rPr>
              <a:t>frontlist</a:t>
            </a:r>
            <a:r>
              <a:rPr lang="en-US" sz="2800" dirty="0">
                <a:effectLst/>
                <a:latin typeface="+mj-lt"/>
                <a:ea typeface="Calibri" panose="020F0502020204030204" pitchFamily="34" charset="0"/>
              </a:rPr>
              <a:t> and backlist ti</a:t>
            </a:r>
            <a:r>
              <a:rPr lang="en-US" sz="2800" dirty="0">
                <a:latin typeface="+mj-lt"/>
                <a:ea typeface="Calibri" panose="020F0502020204030204" pitchFamily="34" charset="0"/>
              </a:rPr>
              <a:t>tles.</a:t>
            </a:r>
          </a:p>
          <a:p>
            <a:pPr>
              <a:buClrTx/>
              <a:buFont typeface="Arial" panose="020B0604020202020204" pitchFamily="34" charset="0"/>
              <a:buChar char="•"/>
            </a:pPr>
            <a:r>
              <a:rPr lang="en-US" sz="2800" dirty="0">
                <a:effectLst/>
                <a:latin typeface="+mj-lt"/>
                <a:ea typeface="Calibri" panose="020F0502020204030204" pitchFamily="34" charset="0"/>
              </a:rPr>
              <a:t>ENJOY!</a:t>
            </a:r>
          </a:p>
          <a:p>
            <a:endParaRPr lang="en-US" dirty="0"/>
          </a:p>
        </p:txBody>
      </p:sp>
    </p:spTree>
    <p:extLst>
      <p:ext uri="{BB962C8B-B14F-4D97-AF65-F5344CB8AC3E}">
        <p14:creationId xmlns:p14="http://schemas.microsoft.com/office/powerpoint/2010/main" val="275096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FE9C-CC7C-86AB-C9E4-FE9EB34C5B16}"/>
              </a:ext>
            </a:extLst>
          </p:cNvPr>
          <p:cNvSpPr>
            <a:spLocks noGrp="1"/>
          </p:cNvSpPr>
          <p:nvPr>
            <p:ph type="title"/>
          </p:nvPr>
        </p:nvSpPr>
        <p:spPr/>
        <p:txBody>
          <a:bodyPr/>
          <a:lstStyle/>
          <a:p>
            <a:r>
              <a:rPr lang="en-US" dirty="0"/>
              <a:t>Goodreads Giveaways</a:t>
            </a:r>
          </a:p>
        </p:txBody>
      </p:sp>
      <p:sp>
        <p:nvSpPr>
          <p:cNvPr id="3" name="Content Placeholder 2">
            <a:extLst>
              <a:ext uri="{FF2B5EF4-FFF2-40B4-BE49-F238E27FC236}">
                <a16:creationId xmlns:a16="http://schemas.microsoft.com/office/drawing/2014/main" id="{191B2227-831B-743F-7F64-BAAA0943E56D}"/>
              </a:ext>
            </a:extLst>
          </p:cNvPr>
          <p:cNvSpPr>
            <a:spLocks noGrp="1"/>
          </p:cNvSpPr>
          <p:nvPr>
            <p:ph idx="1"/>
          </p:nvPr>
        </p:nvSpPr>
        <p:spPr/>
        <p:txBody>
          <a:bodyPr>
            <a:normAutofit fontScale="92500" lnSpcReduction="10000"/>
          </a:bodyPr>
          <a:lstStyle/>
          <a:p>
            <a:pPr marL="0" marR="0">
              <a:spcBef>
                <a:spcPts val="0"/>
              </a:spcBef>
              <a:spcAft>
                <a:spcPts val="0"/>
              </a:spcAft>
            </a:pPr>
            <a:r>
              <a:rPr lang="en-US" sz="2400" dirty="0">
                <a:effectLst/>
                <a:latin typeface="+mj-lt"/>
                <a:ea typeface="Calibri" panose="020F0502020204030204" pitchFamily="34" charset="0"/>
              </a:rPr>
              <a:t>What you need to know:</a:t>
            </a:r>
          </a:p>
          <a:p>
            <a:pPr marL="0" marR="0">
              <a:spcBef>
                <a:spcPts val="0"/>
              </a:spcBef>
              <a:spcAft>
                <a:spcPts val="0"/>
              </a:spcAft>
            </a:pPr>
            <a:r>
              <a:rPr lang="en-US" sz="2400" dirty="0">
                <a:effectLst/>
                <a:latin typeface="+mj-lt"/>
                <a:ea typeface="Calibri" panose="020F0502020204030204" pitchFamily="34" charset="0"/>
              </a:rPr>
              <a:t> </a:t>
            </a: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Goodreads is a book discovery site.</a:t>
            </a:r>
            <a:endParaRPr lang="en-US" sz="24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It now has over 135 million registered members and is the largest site for readers and book recommendations in the world.</a:t>
            </a:r>
            <a:endParaRPr lang="en-US" sz="24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With such a strong audience, it’s a great place to promote new releases and help bring life back into backlist titles.</a:t>
            </a:r>
            <a:endParaRPr lang="en-US" sz="24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Goodreads’ audience is 70% female with the majority of readers between the ages of 18-54. </a:t>
            </a:r>
            <a:endParaRPr lang="en-US" sz="24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Goodreads offers an “ask the author” feature which you as an author can turn on or off at your discretion and you can use it to engage with potential readers.</a:t>
            </a:r>
            <a:endParaRPr lang="en-US" sz="2400" dirty="0">
              <a:effectLst/>
              <a:latin typeface="+mj-lt"/>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604911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3100-262B-8F30-0CFC-81A5ECBE8E16}"/>
              </a:ext>
            </a:extLst>
          </p:cNvPr>
          <p:cNvSpPr>
            <a:spLocks noGrp="1"/>
          </p:cNvSpPr>
          <p:nvPr>
            <p:ph type="title"/>
          </p:nvPr>
        </p:nvSpPr>
        <p:spPr/>
        <p:txBody>
          <a:bodyPr/>
          <a:lstStyle/>
          <a:p>
            <a:r>
              <a:rPr lang="en-US" dirty="0"/>
              <a:t>Goodreads Giveaways</a:t>
            </a:r>
          </a:p>
        </p:txBody>
      </p:sp>
      <p:sp>
        <p:nvSpPr>
          <p:cNvPr id="3" name="Content Placeholder 2">
            <a:extLst>
              <a:ext uri="{FF2B5EF4-FFF2-40B4-BE49-F238E27FC236}">
                <a16:creationId xmlns:a16="http://schemas.microsoft.com/office/drawing/2014/main" id="{FE73A74C-9354-21B1-5522-0DC411F5CF0B}"/>
              </a:ext>
            </a:extLst>
          </p:cNvPr>
          <p:cNvSpPr>
            <a:spLocks noGrp="1"/>
          </p:cNvSpPr>
          <p:nvPr>
            <p:ph idx="1"/>
          </p:nvPr>
        </p:nvSpPr>
        <p:spPr/>
        <p:txBody>
          <a:bodyPr>
            <a:normAutofit lnSpcReduction="10000"/>
          </a:bodyPr>
          <a:lstStyle/>
          <a:p>
            <a:pPr marL="0" marR="0">
              <a:spcBef>
                <a:spcPts val="0"/>
              </a:spcBef>
              <a:spcAft>
                <a:spcPts val="0"/>
              </a:spcAft>
            </a:pPr>
            <a:r>
              <a:rPr lang="en-US" sz="2400" dirty="0">
                <a:effectLst/>
                <a:latin typeface="+mj-lt"/>
                <a:ea typeface="Calibri" panose="020F0502020204030204" pitchFamily="34" charset="0"/>
              </a:rPr>
              <a:t>There are two different giveaway programs with Goodreads. A giveaway can be done for a print book or an </a:t>
            </a:r>
            <a:r>
              <a:rPr lang="en-US" sz="2400" dirty="0" err="1">
                <a:effectLst/>
                <a:latin typeface="+mj-lt"/>
                <a:ea typeface="Calibri" panose="020F0502020204030204" pitchFamily="34" charset="0"/>
              </a:rPr>
              <a:t>ebook</a:t>
            </a:r>
            <a:r>
              <a:rPr lang="en-US" sz="2400" dirty="0">
                <a:latin typeface="+mj-lt"/>
                <a:ea typeface="Calibri" panose="020F0502020204030204" pitchFamily="34" charset="0"/>
              </a:rPr>
              <a:t>:</a:t>
            </a:r>
          </a:p>
          <a:p>
            <a:pPr marL="0" marR="0">
              <a:spcBef>
                <a:spcPts val="0"/>
              </a:spcBef>
              <a:spcAft>
                <a:spcPts val="0"/>
              </a:spcAft>
            </a:pPr>
            <a:endParaRPr lang="en-US" sz="24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effectLst/>
                <a:latin typeface="+mj-lt"/>
                <a:ea typeface="Times New Roman" panose="02020603050405020304" pitchFamily="18" charset="0"/>
              </a:rPr>
              <a:t>$119 – Standard giveaway</a:t>
            </a:r>
            <a:endParaRPr lang="en-US" sz="2400" b="1"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Book is featured in the Goodreads giveaway section</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Giveaway is featured in friends’ news feeds when someone enters</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Email is sent to notify the author’s followers and readers who have marked the book as Want to Read</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Goodreads reminds winners to reviews the book</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Entrants are required to add the book to their Want to read list </a:t>
            </a: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789881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B29B-BBEE-BBDA-CBF3-15B31613515A}"/>
              </a:ext>
            </a:extLst>
          </p:cNvPr>
          <p:cNvSpPr>
            <a:spLocks noGrp="1"/>
          </p:cNvSpPr>
          <p:nvPr>
            <p:ph type="title"/>
          </p:nvPr>
        </p:nvSpPr>
        <p:spPr/>
        <p:txBody>
          <a:bodyPr/>
          <a:lstStyle/>
          <a:p>
            <a:r>
              <a:rPr lang="en-US" dirty="0"/>
              <a:t>Goodreads Giveaways</a:t>
            </a:r>
          </a:p>
        </p:txBody>
      </p:sp>
      <p:sp>
        <p:nvSpPr>
          <p:cNvPr id="3" name="Content Placeholder 2">
            <a:extLst>
              <a:ext uri="{FF2B5EF4-FFF2-40B4-BE49-F238E27FC236}">
                <a16:creationId xmlns:a16="http://schemas.microsoft.com/office/drawing/2014/main" id="{DEA20623-B0A8-179B-9AC6-994B045B7036}"/>
              </a:ext>
            </a:extLst>
          </p:cNvPr>
          <p:cNvSpPr>
            <a:spLocks noGrp="1"/>
          </p:cNvSpPr>
          <p:nvPr>
            <p:ph idx="1"/>
          </p:nvPr>
        </p:nvSpPr>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2400" b="1" dirty="0">
                <a:effectLst/>
                <a:latin typeface="+mj-lt"/>
                <a:ea typeface="Times New Roman" panose="02020603050405020304" pitchFamily="18" charset="0"/>
              </a:rPr>
              <a:t>$599 – Premium giveaway</a:t>
            </a:r>
          </a:p>
          <a:p>
            <a:pPr marR="0" lvl="0">
              <a:spcBef>
                <a:spcPts val="0"/>
              </a:spcBef>
              <a:spcAft>
                <a:spcPts val="0"/>
              </a:spcAft>
              <a:buClrTx/>
              <a:buFont typeface="Arial" panose="020B0604020202020204" pitchFamily="34" charset="0"/>
              <a:buChar char="•"/>
            </a:pPr>
            <a:endParaRPr lang="en-US" sz="2400"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Book is featured in the Goodreads giveaway section</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Giveaway is featured in friends’ news feeds when someone enters</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Email is sent to notify the author’s followers and readers who have marked the book as Want to Read</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Goodreads reminds winners to reviews the book</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Entrants are required to add the book to their Want to read list</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Book is given a premium listing on the Giveaway section of Goodreads</a:t>
            </a:r>
            <a:endParaRPr lang="en-US" dirty="0">
              <a:effectLst/>
              <a:latin typeface="+mj-lt"/>
              <a:ea typeface="Calibri" panose="020F0502020204030204" pitchFamily="34" charset="0"/>
            </a:endParaRPr>
          </a:p>
          <a:p>
            <a:pPr marL="800100" marR="0" lvl="1" indent="-342900">
              <a:spcBef>
                <a:spcPts val="0"/>
              </a:spcBef>
              <a:spcAft>
                <a:spcPts val="0"/>
              </a:spcAft>
              <a:buClrTx/>
              <a:buFont typeface="Arial" panose="020B0604020202020204" pitchFamily="34" charset="0"/>
              <a:buChar char="•"/>
            </a:pPr>
            <a:r>
              <a:rPr lang="en-US" dirty="0">
                <a:effectLst/>
                <a:latin typeface="+mj-lt"/>
                <a:ea typeface="Times New Roman" panose="02020603050405020304" pitchFamily="18" charset="0"/>
              </a:rPr>
              <a:t>A personalized email is sent to everyone who doesn’t win the Giveaway</a:t>
            </a:r>
            <a:endParaRPr lang="en-US"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2543247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85B9-8F78-9519-61AC-271645DF1731}"/>
              </a:ext>
            </a:extLst>
          </p:cNvPr>
          <p:cNvSpPr>
            <a:spLocks noGrp="1"/>
          </p:cNvSpPr>
          <p:nvPr>
            <p:ph type="title"/>
          </p:nvPr>
        </p:nvSpPr>
        <p:spPr/>
        <p:txBody>
          <a:bodyPr/>
          <a:lstStyle/>
          <a:p>
            <a:r>
              <a:rPr lang="en-US" dirty="0"/>
              <a:t>Goodreads Giveaways</a:t>
            </a:r>
          </a:p>
        </p:txBody>
      </p:sp>
      <p:sp>
        <p:nvSpPr>
          <p:cNvPr id="3" name="Content Placeholder 2">
            <a:extLst>
              <a:ext uri="{FF2B5EF4-FFF2-40B4-BE49-F238E27FC236}">
                <a16:creationId xmlns:a16="http://schemas.microsoft.com/office/drawing/2014/main" id="{84FAFBDC-3940-94B5-AE4A-6145F4F5A9DF}"/>
              </a:ext>
            </a:extLst>
          </p:cNvPr>
          <p:cNvSpPr>
            <a:spLocks noGrp="1"/>
          </p:cNvSpPr>
          <p:nvPr>
            <p:ph idx="1"/>
          </p:nvPr>
        </p:nvSpPr>
        <p:spPr/>
        <p:txBody>
          <a:bodyPr>
            <a:normAutofit fontScale="77500" lnSpcReduction="20000"/>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b="1" dirty="0">
                <a:effectLst/>
                <a:latin typeface="Calibri" panose="020F0502020204030204" pitchFamily="34" charset="0"/>
                <a:ea typeface="Calibri" panose="020F0502020204030204" pitchFamily="34" charset="0"/>
              </a:rPr>
              <a:t>Details of a giveaway:</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ClrTx/>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It must run for at least a week and may run for as long as a month (you choose)</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ClrTx/>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There cannot be two giveaways (print and eBook) of the same title scheduled or running at the same time. </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ClrTx/>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Authors pay BQB/WriteLife for the Giveaway and BQB sets it up with IPG and Goodreads.</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ClrTx/>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While authors pay for the giveaway, BQB picks up the cost of the print and/or </a:t>
            </a:r>
            <a:r>
              <a:rPr lang="en-US" sz="2800" dirty="0" err="1">
                <a:effectLst/>
                <a:latin typeface="Calibri" panose="020F0502020204030204" pitchFamily="34" charset="0"/>
                <a:ea typeface="Times New Roman" panose="02020603050405020304" pitchFamily="18" charset="0"/>
              </a:rPr>
              <a:t>ebooks</a:t>
            </a:r>
            <a:r>
              <a:rPr lang="en-US" sz="2800" dirty="0">
                <a:effectLst/>
                <a:latin typeface="Calibri" panose="020F0502020204030204" pitchFamily="34" charset="0"/>
                <a:ea typeface="Times New Roman" panose="02020603050405020304" pitchFamily="18" charset="0"/>
              </a:rPr>
              <a:t> that are given to winner.</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ClrTx/>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BQB/WriteLife will provide up to five print or eBook copies for a backlist title (published over a year or more ago) and up to 10 print or eBook copies for a </a:t>
            </a:r>
            <a:r>
              <a:rPr lang="en-US" sz="2800" dirty="0" err="1">
                <a:effectLst/>
                <a:latin typeface="Calibri" panose="020F0502020204030204" pitchFamily="34" charset="0"/>
                <a:ea typeface="Times New Roman" panose="02020603050405020304" pitchFamily="18" charset="0"/>
              </a:rPr>
              <a:t>frontlist</a:t>
            </a:r>
            <a:r>
              <a:rPr lang="en-US" sz="2800" dirty="0">
                <a:effectLst/>
                <a:latin typeface="Calibri" panose="020F0502020204030204" pitchFamily="34" charset="0"/>
                <a:ea typeface="Times New Roman" panose="02020603050405020304" pitchFamily="18" charset="0"/>
              </a:rPr>
              <a:t> title (upcoming release or published in the last year)</a:t>
            </a: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86595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C6DD-48D1-D260-204E-3803A8679477}"/>
              </a:ext>
            </a:extLst>
          </p:cNvPr>
          <p:cNvSpPr>
            <a:spLocks noGrp="1"/>
          </p:cNvSpPr>
          <p:nvPr>
            <p:ph type="title"/>
          </p:nvPr>
        </p:nvSpPr>
        <p:spPr/>
        <p:txBody>
          <a:bodyPr/>
          <a:lstStyle/>
          <a:p>
            <a:r>
              <a:rPr lang="en-US" dirty="0"/>
              <a:t>Goodreads Giveaways	</a:t>
            </a:r>
          </a:p>
        </p:txBody>
      </p:sp>
      <p:sp>
        <p:nvSpPr>
          <p:cNvPr id="3" name="Content Placeholder 2">
            <a:extLst>
              <a:ext uri="{FF2B5EF4-FFF2-40B4-BE49-F238E27FC236}">
                <a16:creationId xmlns:a16="http://schemas.microsoft.com/office/drawing/2014/main" id="{C052B4AA-49DB-395B-0141-C47A4CA29F18}"/>
              </a:ext>
            </a:extLst>
          </p:cNvPr>
          <p:cNvSpPr>
            <a:spLocks noGrp="1"/>
          </p:cNvSpPr>
          <p:nvPr>
            <p:ph idx="1"/>
          </p:nvPr>
        </p:nvSpPr>
        <p:spPr/>
        <p:txBody>
          <a:bodyPr>
            <a:norm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rPr>
              <a:t>How to book a Goodreads Giveaway through BQB/WriteLife:</a:t>
            </a:r>
          </a:p>
          <a:p>
            <a:pPr marL="0" marR="0">
              <a:spcBef>
                <a:spcPts val="0"/>
              </a:spcBef>
              <a:spcAft>
                <a:spcPts val="0"/>
              </a:spcAft>
            </a:pPr>
            <a:endParaRPr lang="en-US" sz="2000" b="1"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Email me that you want to do a Goodreads Giveaway</a:t>
            </a:r>
            <a:endParaRPr lang="en-US" sz="20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I will send you an invoice and once it is paid the giveaway will be set up. </a:t>
            </a:r>
            <a:endParaRPr lang="en-US" sz="20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It is then recommended that you, an the author, actively promote the giveaway via social media, newsletters, blogs, etc. </a:t>
            </a:r>
            <a:endParaRPr lang="en-US" sz="2000"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400" dirty="0">
                <a:effectLst/>
                <a:latin typeface="+mj-lt"/>
                <a:ea typeface="Times New Roman" panose="02020603050405020304" pitchFamily="18" charset="0"/>
              </a:rPr>
              <a:t>Once the giveaway begins, BQB will promote it via our social media platforms.</a:t>
            </a:r>
            <a:endParaRPr lang="en-US" sz="20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673449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E05F-F678-CFDE-B584-9B04B4BB424E}"/>
              </a:ext>
            </a:extLst>
          </p:cNvPr>
          <p:cNvSpPr>
            <a:spLocks noGrp="1"/>
          </p:cNvSpPr>
          <p:nvPr>
            <p:ph type="title"/>
          </p:nvPr>
        </p:nvSpPr>
        <p:spPr/>
        <p:txBody>
          <a:bodyPr/>
          <a:lstStyle/>
          <a:p>
            <a:r>
              <a:rPr lang="en-US" dirty="0"/>
              <a:t>Goodreads Giveaways	</a:t>
            </a:r>
          </a:p>
        </p:txBody>
      </p:sp>
      <p:sp>
        <p:nvSpPr>
          <p:cNvPr id="3" name="Content Placeholder 2">
            <a:extLst>
              <a:ext uri="{FF2B5EF4-FFF2-40B4-BE49-F238E27FC236}">
                <a16:creationId xmlns:a16="http://schemas.microsoft.com/office/drawing/2014/main" id="{83928A05-BF3B-39D3-4CC5-50217B5A24A2}"/>
              </a:ext>
            </a:extLst>
          </p:cNvPr>
          <p:cNvSpPr>
            <a:spLocks noGrp="1"/>
          </p:cNvSpPr>
          <p:nvPr>
            <p:ph idx="1"/>
          </p:nvPr>
        </p:nvSpPr>
        <p:spPr/>
        <p:txBody>
          <a:bodyPr>
            <a:normAutofit fontScale="77500" lnSpcReduction="20000"/>
          </a:bodyPr>
          <a:lstStyle/>
          <a:p>
            <a:pPr marL="0" marR="0" indent="0">
              <a:spcBef>
                <a:spcPts val="0"/>
              </a:spcBef>
              <a:spcAft>
                <a:spcPts val="0"/>
              </a:spcAft>
              <a:buNone/>
            </a:pPr>
            <a:r>
              <a:rPr lang="en-US" sz="2800" b="1" dirty="0">
                <a:effectLst/>
                <a:latin typeface="+mj-lt"/>
                <a:ea typeface="Calibri" panose="020F0502020204030204" pitchFamily="34" charset="0"/>
              </a:rPr>
              <a:t>The information BQB/WriteLife will need to set up the giveaway:</a:t>
            </a:r>
          </a:p>
          <a:p>
            <a:pPr marL="0" marR="0">
              <a:spcBef>
                <a:spcPts val="0"/>
              </a:spcBef>
              <a:spcAft>
                <a:spcPts val="0"/>
              </a:spcAft>
            </a:pPr>
            <a:endParaRPr lang="en-US" sz="2400" b="1" dirty="0">
              <a:effectLst/>
              <a:latin typeface="+mj-lt"/>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Which program you wish to participate in – standard or premium?</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Do you want to give away print books or </a:t>
            </a:r>
            <a:r>
              <a:rPr lang="en-US" sz="2800" dirty="0" err="1">
                <a:effectLst/>
                <a:latin typeface="Calibri" panose="020F0502020204030204" pitchFamily="34" charset="0"/>
                <a:ea typeface="Times New Roman" panose="02020603050405020304" pitchFamily="18" charset="0"/>
              </a:rPr>
              <a:t>ebooks</a:t>
            </a:r>
            <a:r>
              <a:rPr lang="en-US" sz="2800" dirty="0">
                <a:effectLst/>
                <a:latin typeface="Calibri" panose="020F0502020204030204" pitchFamily="34"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Title of the book you want us to enter.</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When do you want the giveaway to begin – it must be at least three weeks from the time you send in your request to me.</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How long do you want the giveaway to run? It must be 30 days or less.</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How many copies of your book do you want to give away? </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Do you want the giveaway available to both US and Canadian readers or just US?</a:t>
            </a:r>
            <a:endParaRPr lang="en-US" sz="2400" dirty="0">
              <a:effectLst/>
              <a:latin typeface="Times New Roman" panose="02020603050405020304" pitchFamily="18" charset="0"/>
              <a:ea typeface="Calibri" panose="020F0502020204030204" pitchFamily="34" charset="0"/>
            </a:endParaRPr>
          </a:p>
          <a:p>
            <a:pPr marR="0" lvl="0">
              <a:spcBef>
                <a:spcPts val="0"/>
              </a:spcBef>
              <a:spcAft>
                <a:spcPts val="0"/>
              </a:spcAft>
              <a:buClrTx/>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If you want to ship the print books to the winners, which gives you the opportunity to add a personal note, let me know and I’ll get the copies of the books to you.</a:t>
            </a:r>
            <a:endParaRPr lang="en-US" dirty="0"/>
          </a:p>
          <a:p>
            <a:endParaRPr lang="en-US" dirty="0"/>
          </a:p>
        </p:txBody>
      </p:sp>
    </p:spTree>
    <p:extLst>
      <p:ext uri="{BB962C8B-B14F-4D97-AF65-F5344CB8AC3E}">
        <p14:creationId xmlns:p14="http://schemas.microsoft.com/office/powerpoint/2010/main" val="3663350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4EE7-8C1C-FFE7-9A35-5E9002F32676}"/>
              </a:ext>
            </a:extLst>
          </p:cNvPr>
          <p:cNvSpPr>
            <a:spLocks noGrp="1"/>
          </p:cNvSpPr>
          <p:nvPr>
            <p:ph type="title"/>
          </p:nvPr>
        </p:nvSpPr>
        <p:spPr/>
        <p:txBody>
          <a:bodyPr/>
          <a:lstStyle/>
          <a:p>
            <a:r>
              <a:rPr lang="en-US" dirty="0"/>
              <a:t>Goodreads Giveaways	</a:t>
            </a:r>
          </a:p>
        </p:txBody>
      </p:sp>
      <p:sp>
        <p:nvSpPr>
          <p:cNvPr id="3" name="Content Placeholder 2">
            <a:extLst>
              <a:ext uri="{FF2B5EF4-FFF2-40B4-BE49-F238E27FC236}">
                <a16:creationId xmlns:a16="http://schemas.microsoft.com/office/drawing/2014/main" id="{13557530-33DD-9193-7EF2-CB8F8B8194AB}"/>
              </a:ext>
            </a:extLst>
          </p:cNvPr>
          <p:cNvSpPr>
            <a:spLocks noGrp="1"/>
          </p:cNvSpPr>
          <p:nvPr>
            <p:ph idx="1"/>
          </p:nvPr>
        </p:nvSpPr>
        <p:spPr/>
        <p:txBody>
          <a:bodyPr/>
          <a:lstStyle/>
          <a:p>
            <a:r>
              <a:rPr lang="en-US" b="1" dirty="0"/>
              <a:t>Two of our authors ran Goodreads Giveaways in June and part of July and had good results:</a:t>
            </a:r>
          </a:p>
          <a:p>
            <a:r>
              <a:rPr lang="en-US" b="1" dirty="0"/>
              <a:t>Daisy a Day: Hope for a Grieving Heart </a:t>
            </a:r>
            <a:r>
              <a:rPr lang="en-US" dirty="0"/>
              <a:t>by Harriet Hodgson had 641 entrants in the giveaway and 597 readers on Goodreads shelved it as “Want to Read”</a:t>
            </a:r>
          </a:p>
          <a:p>
            <a:r>
              <a:rPr lang="en-US" b="1" dirty="0"/>
              <a:t>Blood Before Dawn </a:t>
            </a:r>
            <a:r>
              <a:rPr lang="en-US" dirty="0"/>
              <a:t>by Daniel V. Meir, Jr. had 3,133 entrants and 2,906 readers on Goodreads shelved it as “Want to Read.”</a:t>
            </a:r>
          </a:p>
          <a:p>
            <a:r>
              <a:rPr lang="en-US" dirty="0"/>
              <a:t>That is great exposure for the cost of $119. Way to go Harriet and Dan! </a:t>
            </a:r>
          </a:p>
          <a:p>
            <a:endParaRPr lang="en-US" dirty="0"/>
          </a:p>
          <a:p>
            <a:endParaRPr lang="en-US" dirty="0"/>
          </a:p>
        </p:txBody>
      </p:sp>
    </p:spTree>
    <p:extLst>
      <p:ext uri="{BB962C8B-B14F-4D97-AF65-F5344CB8AC3E}">
        <p14:creationId xmlns:p14="http://schemas.microsoft.com/office/powerpoint/2010/main" val="1520530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F14-B083-F6DF-EB0D-84CF372DC79A}"/>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35245F05-A1C4-B26C-D264-C242DCA7E844}"/>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4800" dirty="0">
                <a:effectLst/>
                <a:latin typeface="+mj-lt"/>
                <a:ea typeface="Times New Roman" panose="02020603050405020304" pitchFamily="18" charset="0"/>
              </a:rPr>
              <a:t>Go to </a:t>
            </a:r>
            <a:r>
              <a:rPr lang="en-US" sz="4800" u="sng" dirty="0">
                <a:solidFill>
                  <a:srgbClr val="5F5F5F"/>
                </a:solidFill>
                <a:effectLst/>
                <a:latin typeface="+mj-lt"/>
                <a:ea typeface="Times New Roman" panose="02020603050405020304" pitchFamily="18" charset="0"/>
                <a:hlinkClick r:id="rId2"/>
              </a:rPr>
              <a:t>https://authorcentral.amazon.com</a:t>
            </a:r>
            <a:r>
              <a:rPr lang="en-US" sz="4800" dirty="0">
                <a:effectLst/>
                <a:latin typeface="+mj-lt"/>
                <a:ea typeface="Times New Roman" panose="02020603050405020304" pitchFamily="18" charset="0"/>
              </a:rPr>
              <a:t> and sign in to your author portal account</a:t>
            </a:r>
            <a:endParaRPr lang="en-US" sz="48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171127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0CE9-0BEB-487F-B5BD-82B5956823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4EBDC3-B001-7CB8-70F3-26FF8E4DA20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E4B3B86-7AF7-3D1A-6478-A724083CDFD1}"/>
              </a:ext>
            </a:extLst>
          </p:cNvPr>
          <p:cNvPicPr>
            <a:picLocks noChangeAspect="1"/>
          </p:cNvPicPr>
          <p:nvPr/>
        </p:nvPicPr>
        <p:blipFill>
          <a:blip r:embed="rId2"/>
          <a:stretch>
            <a:fillRect/>
          </a:stretch>
        </p:blipFill>
        <p:spPr>
          <a:xfrm>
            <a:off x="-914399" y="533400"/>
            <a:ext cx="10905066" cy="5943600"/>
          </a:xfrm>
          <a:prstGeom prst="rect">
            <a:avLst/>
          </a:prstGeom>
        </p:spPr>
      </p:pic>
    </p:spTree>
    <p:extLst>
      <p:ext uri="{BB962C8B-B14F-4D97-AF65-F5344CB8AC3E}">
        <p14:creationId xmlns:p14="http://schemas.microsoft.com/office/powerpoint/2010/main" val="96987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C255-0C68-E9C7-B707-4758E9E3D66F}"/>
              </a:ext>
            </a:extLst>
          </p:cNvPr>
          <p:cNvSpPr>
            <a:spLocks noGrp="1"/>
          </p:cNvSpPr>
          <p:nvPr>
            <p:ph type="title"/>
          </p:nvPr>
        </p:nvSpPr>
        <p:spPr/>
        <p:txBody>
          <a:bodyPr/>
          <a:lstStyle/>
          <a:p>
            <a:r>
              <a:rPr lang="en-US" dirty="0"/>
              <a:t>Amazon Advertising</a:t>
            </a:r>
          </a:p>
        </p:txBody>
      </p:sp>
      <p:sp>
        <p:nvSpPr>
          <p:cNvPr id="3" name="Content Placeholder 2">
            <a:extLst>
              <a:ext uri="{FF2B5EF4-FFF2-40B4-BE49-F238E27FC236}">
                <a16:creationId xmlns:a16="http://schemas.microsoft.com/office/drawing/2014/main" id="{6A16CCC4-EB9F-CDB4-7BC8-5A5C4AFCB131}"/>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6000" dirty="0">
                <a:effectLst/>
                <a:latin typeface="+mj-lt"/>
                <a:ea typeface="Times New Roman" panose="02020603050405020304" pitchFamily="18" charset="0"/>
              </a:rPr>
              <a:t>Go to the top of your Hello page and click on “Marketing”</a:t>
            </a:r>
            <a:endParaRPr lang="en-US" sz="60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388338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04BA-ADF4-2EC5-6A46-9477CCB046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CDFD2A-7973-0E27-9272-BC8748201E5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22BC62E-C4F8-A9B1-2739-B4DA05BF4185}"/>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91176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07E3-2636-2AA2-933D-6C982BA929B7}"/>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83D9AD35-A8BD-B069-29D8-98290A6FD1BD}"/>
              </a:ext>
            </a:extLst>
          </p:cNvPr>
          <p:cNvSpPr>
            <a:spLocks noGrp="1"/>
          </p:cNvSpPr>
          <p:nvPr>
            <p:ph idx="1"/>
          </p:nvPr>
        </p:nvSpPr>
        <p:spPr/>
        <p:txBody>
          <a:bodyPr>
            <a:normAutofit lnSpcReduction="10000"/>
          </a:bodyPr>
          <a:lstStyle/>
          <a:p>
            <a:pPr>
              <a:buClrTx/>
              <a:buFont typeface="Arial" panose="020B0604020202020204" pitchFamily="34" charset="0"/>
              <a:buChar char="•"/>
            </a:pPr>
            <a:r>
              <a:rPr lang="en-US" sz="4800" dirty="0"/>
              <a:t>Choose the Amazon Advertising Option</a:t>
            </a:r>
          </a:p>
          <a:p>
            <a:pPr>
              <a:buClrTx/>
              <a:buFont typeface="Arial" panose="020B0604020202020204" pitchFamily="34" charset="0"/>
              <a:buChar char="•"/>
            </a:pPr>
            <a:r>
              <a:rPr lang="en-US" sz="4800" dirty="0"/>
              <a:t>Choose the United States marketplace</a:t>
            </a:r>
          </a:p>
          <a:p>
            <a:pPr>
              <a:buClrTx/>
              <a:buFont typeface="Arial" panose="020B0604020202020204" pitchFamily="34" charset="0"/>
              <a:buChar char="•"/>
            </a:pPr>
            <a:r>
              <a:rPr lang="en-US" sz="4800" dirty="0"/>
              <a:t>Click on the </a:t>
            </a:r>
            <a:r>
              <a:rPr lang="en-US" sz="4800" dirty="0">
                <a:effectLst/>
                <a:latin typeface="+mj-lt"/>
                <a:ea typeface="Times New Roman" panose="02020603050405020304" pitchFamily="18" charset="0"/>
              </a:rPr>
              <a:t>“Go to ads console”</a:t>
            </a:r>
            <a:endParaRPr lang="en-US" sz="4800" dirty="0">
              <a:effectLst/>
              <a:latin typeface="+mj-lt"/>
              <a:ea typeface="Calibri" panose="020F0502020204030204" pitchFamily="34" charset="0"/>
            </a:endParaRPr>
          </a:p>
          <a:p>
            <a:pPr>
              <a:buClrTx/>
              <a:buFont typeface="Arial" panose="020B0604020202020204" pitchFamily="34" charset="0"/>
              <a:buChar char="•"/>
            </a:pPr>
            <a:endParaRPr lang="en-US" sz="4800" dirty="0"/>
          </a:p>
        </p:txBody>
      </p:sp>
    </p:spTree>
    <p:extLst>
      <p:ext uri="{BB962C8B-B14F-4D97-AF65-F5344CB8AC3E}">
        <p14:creationId xmlns:p14="http://schemas.microsoft.com/office/powerpoint/2010/main" val="221628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826E-DCA5-DF87-6837-9570D099C948}"/>
              </a:ext>
            </a:extLst>
          </p:cNvPr>
          <p:cNvSpPr>
            <a:spLocks noGrp="1"/>
          </p:cNvSpPr>
          <p:nvPr>
            <p:ph type="title"/>
          </p:nvPr>
        </p:nvSpPr>
        <p:spPr/>
        <p:txBody>
          <a:bodyPr/>
          <a:lstStyle/>
          <a:p>
            <a:r>
              <a:rPr lang="en-US" dirty="0"/>
              <a:t>Amazon Advertising	</a:t>
            </a:r>
          </a:p>
        </p:txBody>
      </p:sp>
      <p:sp>
        <p:nvSpPr>
          <p:cNvPr id="3" name="Content Placeholder 2">
            <a:extLst>
              <a:ext uri="{FF2B5EF4-FFF2-40B4-BE49-F238E27FC236}">
                <a16:creationId xmlns:a16="http://schemas.microsoft.com/office/drawing/2014/main" id="{92F7E201-76A7-46D8-DAC1-73E55E5455A4}"/>
              </a:ext>
            </a:extLst>
          </p:cNvPr>
          <p:cNvSpPr>
            <a:spLocks noGrp="1"/>
          </p:cNvSpPr>
          <p:nvPr>
            <p:ph idx="1"/>
          </p:nvPr>
        </p:nvSpPr>
        <p:spPr/>
        <p:txBody>
          <a:bodyPr>
            <a:normAutofit/>
          </a:bodyPr>
          <a:lstStyle/>
          <a:p>
            <a:r>
              <a:rPr lang="en-US" sz="7200" dirty="0"/>
              <a:t>Select the Create Campaign option</a:t>
            </a:r>
          </a:p>
        </p:txBody>
      </p:sp>
    </p:spTree>
    <p:extLst>
      <p:ext uri="{BB962C8B-B14F-4D97-AF65-F5344CB8AC3E}">
        <p14:creationId xmlns:p14="http://schemas.microsoft.com/office/powerpoint/2010/main" val="909286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22677</TotalTime>
  <Words>1876</Words>
  <Application>Microsoft Office PowerPoint</Application>
  <PresentationFormat>On-screen Show (4:3)</PresentationFormat>
  <Paragraphs>144</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vt:lpstr>
      <vt:lpstr>Constantia</vt:lpstr>
      <vt:lpstr>Symbol</vt:lpstr>
      <vt:lpstr>Times New Roman</vt:lpstr>
      <vt:lpstr>Wingdings 2</vt:lpstr>
      <vt:lpstr>Flow</vt:lpstr>
      <vt:lpstr>Harness the Power of Amazon Advertising and Goodreads Giveaways</vt:lpstr>
      <vt:lpstr>Amazon Advertising </vt:lpstr>
      <vt:lpstr>Amazon Advertising </vt:lpstr>
      <vt:lpstr>Amazon Advertising</vt:lpstr>
      <vt:lpstr>PowerPoint Presentation</vt:lpstr>
      <vt:lpstr>Amazon Advertising</vt:lpstr>
      <vt:lpstr>PowerPoint Presentation</vt:lpstr>
      <vt:lpstr>Amazon Advertising  </vt:lpstr>
      <vt:lpstr>Amazon Advertising </vt:lpstr>
      <vt:lpstr>PowerPoint Presentation</vt:lpstr>
      <vt:lpstr>Amazon Advertising</vt:lpstr>
      <vt:lpstr>PowerPoint Presentation</vt:lpstr>
      <vt:lpstr>Amazon Advertising</vt:lpstr>
      <vt:lpstr>Amazon Advertising</vt:lpstr>
      <vt:lpstr>PowerPoint Presentation</vt:lpstr>
      <vt:lpstr>Amazon Advertising </vt:lpstr>
      <vt:lpstr>Amazon Advertising</vt:lpstr>
      <vt:lpstr>PowerPoint Presentation</vt:lpstr>
      <vt:lpstr>Amazon Advertising</vt:lpstr>
      <vt:lpstr>PowerPoint Presentation</vt:lpstr>
      <vt:lpstr>Amazon Advertising </vt:lpstr>
      <vt:lpstr>Amazon Advertising </vt:lpstr>
      <vt:lpstr>PowerPoint Presentation</vt:lpstr>
      <vt:lpstr>Amazon Advertising </vt:lpstr>
      <vt:lpstr>PowerPoint Presentation</vt:lpstr>
      <vt:lpstr>Amazon Advertising </vt:lpstr>
      <vt:lpstr>PowerPoint Presentation</vt:lpstr>
      <vt:lpstr>Amazon Advertising </vt:lpstr>
      <vt:lpstr>Amazon Advertising </vt:lpstr>
      <vt:lpstr>Amazon Advertising </vt:lpstr>
      <vt:lpstr>Goodreads Giveaways</vt:lpstr>
      <vt:lpstr>Goodreads Giveaways</vt:lpstr>
      <vt:lpstr>Goodreads Giveaways</vt:lpstr>
      <vt:lpstr>Goodreads Giveaways</vt:lpstr>
      <vt:lpstr>Goodreads Giveaways </vt:lpstr>
      <vt:lpstr>Goodreads Giveaways </vt:lpstr>
      <vt:lpstr>Goodreads Giveaways </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712</cp:revision>
  <cp:lastPrinted>2017-12-05T22:23:51Z</cp:lastPrinted>
  <dcterms:created xsi:type="dcterms:W3CDTF">2013-04-11T21:57:35Z</dcterms:created>
  <dcterms:modified xsi:type="dcterms:W3CDTF">2022-07-30T17:26:35Z</dcterms:modified>
</cp:coreProperties>
</file>