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6"/>
  </p:notesMasterIdLst>
  <p:sldIdLst>
    <p:sldId id="256" r:id="rId2"/>
    <p:sldId id="327" r:id="rId3"/>
    <p:sldId id="490" r:id="rId4"/>
    <p:sldId id="476" r:id="rId5"/>
    <p:sldId id="495" r:id="rId6"/>
    <p:sldId id="494" r:id="rId7"/>
    <p:sldId id="496" r:id="rId8"/>
    <p:sldId id="507" r:id="rId9"/>
    <p:sldId id="508" r:id="rId10"/>
    <p:sldId id="510" r:id="rId11"/>
    <p:sldId id="509" r:id="rId12"/>
    <p:sldId id="506" r:id="rId13"/>
    <p:sldId id="493" r:id="rId14"/>
    <p:sldId id="498" r:id="rId15"/>
    <p:sldId id="474" r:id="rId16"/>
    <p:sldId id="500" r:id="rId17"/>
    <p:sldId id="497" r:id="rId18"/>
    <p:sldId id="489" r:id="rId19"/>
    <p:sldId id="512" r:id="rId20"/>
    <p:sldId id="513" r:id="rId21"/>
    <p:sldId id="499" r:id="rId22"/>
    <p:sldId id="487" r:id="rId23"/>
    <p:sldId id="514" r:id="rId24"/>
    <p:sldId id="502" r:id="rId25"/>
    <p:sldId id="505" r:id="rId26"/>
    <p:sldId id="511" r:id="rId27"/>
    <p:sldId id="504" r:id="rId28"/>
    <p:sldId id="479" r:id="rId29"/>
    <p:sldId id="477" r:id="rId30"/>
    <p:sldId id="475" r:id="rId31"/>
    <p:sldId id="478" r:id="rId32"/>
    <p:sldId id="501" r:id="rId33"/>
    <p:sldId id="437" r:id="rId34"/>
    <p:sldId id="266" r:id="rId3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71" autoAdjust="0"/>
  </p:normalViewPr>
  <p:slideViewPr>
    <p:cSldViewPr>
      <p:cViewPr varScale="1">
        <p:scale>
          <a:sx n="109" d="100"/>
          <a:sy n="109" d="100"/>
        </p:scale>
        <p:origin x="171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7/14/2023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7/14/2023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7/14/2023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ritelife.com/" TargetMode="External"/><Relationship Id="rId2" Type="http://schemas.openxmlformats.org/officeDocument/2006/relationships/hyperlink" Target="http://www.bqbpublishing.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cid:58788f00-f33e-4768-88e2-3df45f02cef8@namprd10.prod.outlook.co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ddc05d2c-68b6-44a8-8c70-e95f5ddb50e1@namprd10.prod.outlook.co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l.instagram.com/?u=https%3A%2F%2Ftinyurl.com%2FKristinHannahTheWomen&amp;e=AT0dIIpRXiLgXUPbE43tCvUFajewhXw9W1ToXZtXyKc-NC1SOeDmO7LvSA0EuHf9cz7OsrQYPH-ESt2yMFl6_SYnR5hOlVvT6Tk1_w" TargetMode="External"/><Relationship Id="rId3" Type="http://schemas.openxmlformats.org/officeDocument/2006/relationships/hyperlink" Target="https://www.instagram.com/explore/tags/thegreatalone/" TargetMode="External"/><Relationship Id="rId7" Type="http://schemas.openxmlformats.org/officeDocument/2006/relationships/hyperlink" Target="https://www.instagram.com/explore/tags/thefourwinds/" TargetMode="External"/><Relationship Id="rId2" Type="http://schemas.openxmlformats.org/officeDocument/2006/relationships/hyperlink" Target="https://www.instagram.com/explore/tags/kristinhannah/" TargetMode="External"/><Relationship Id="rId1" Type="http://schemas.openxmlformats.org/officeDocument/2006/relationships/slideLayout" Target="../slideLayouts/slideLayout2.xml"/><Relationship Id="rId6" Type="http://schemas.openxmlformats.org/officeDocument/2006/relationships/hyperlink" Target="https://www.instagram.com/explore/tags/netflix/" TargetMode="External"/><Relationship Id="rId11" Type="http://schemas.openxmlformats.org/officeDocument/2006/relationships/hyperlink" Target="https://www.instagram.com/charliedonlea/" TargetMode="External"/><Relationship Id="rId5" Type="http://schemas.openxmlformats.org/officeDocument/2006/relationships/hyperlink" Target="https://www.instagram.com/explore/tags/fireflylane/" TargetMode="External"/><Relationship Id="rId10" Type="http://schemas.openxmlformats.org/officeDocument/2006/relationships/hyperlink" Target="https://www.instagram.com/explore/tags/1/" TargetMode="External"/><Relationship Id="rId4" Type="http://schemas.openxmlformats.org/officeDocument/2006/relationships/hyperlink" Target="https://www.instagram.com/explore/tags/thenightingale/" TargetMode="External"/><Relationship Id="rId9" Type="http://schemas.openxmlformats.org/officeDocument/2006/relationships/hyperlink" Target="https://l.instagram.com/?u=https%3A%2F%2Flinktr.ee%2FCDonlea&amp;e=AT122mjokDtd3_27WG05BamcPC2HxtphxvgVqpxvlsSR-hPhcycEFsLE6BlZmZm-TM8vWvflZbVSX8F0k8P90nyz2pfIXIUjKPL50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July, 15th</a:t>
            </a:r>
          </a:p>
          <a:p>
            <a:pPr algn="ctr"/>
            <a:r>
              <a:rPr lang="en-US" dirty="0">
                <a:solidFill>
                  <a:schemeClr val="accent5">
                    <a:lumMod val="20000"/>
                    <a:lumOff val="80000"/>
                  </a:schemeClr>
                </a:solidFill>
              </a:rPr>
              <a:t>Noon -  EDT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solidFill>
                <a:latin typeface="Cambria" pitchFamily="18" charset="0"/>
              </a:rPr>
              <a:t>Effectively Using Social Media</a:t>
            </a:r>
            <a:br>
              <a:rPr lang="en-US" sz="3600" dirty="0">
                <a:solidFill>
                  <a:schemeClr val="bg1"/>
                </a:solidFill>
                <a:latin typeface="Cambria" pitchFamily="18" charset="0"/>
              </a:rPr>
            </a:br>
            <a:r>
              <a:rPr lang="en-US" sz="3600" dirty="0">
                <a:solidFill>
                  <a:schemeClr val="bg1"/>
                </a:solidFill>
                <a:latin typeface="Cambria" pitchFamily="18" charset="0"/>
              </a:rPr>
              <a:t>To Sell Your Books</a:t>
            </a: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chemeClr val="accent1">
                    <a:lumMod val="50000"/>
                  </a:schemeClr>
                </a:solidFill>
                <a:latin typeface="Cambria" pitchFamily="18" charset="0"/>
              </a:rPr>
              <a:t>Welcome</a:t>
            </a:r>
            <a:r>
              <a:rPr lang="en-US" sz="4800" dirty="0">
                <a:solidFill>
                  <a:srgbClr val="9F3748"/>
                </a:solidFill>
                <a:latin typeface="Cambria" pitchFamily="18" charset="0"/>
              </a:rPr>
              <a:t>!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B1D3-E7EC-EDD5-BCB8-91280E55526C}"/>
              </a:ext>
            </a:extLst>
          </p:cNvPr>
          <p:cNvSpPr>
            <a:spLocks noGrp="1"/>
          </p:cNvSpPr>
          <p:nvPr>
            <p:ph type="title"/>
          </p:nvPr>
        </p:nvSpPr>
        <p:spPr/>
        <p:txBody>
          <a:bodyPr/>
          <a:lstStyle/>
          <a:p>
            <a:r>
              <a:rPr lang="en-US" dirty="0"/>
              <a:t>Use </a:t>
            </a:r>
            <a:r>
              <a:rPr lang="en-US" dirty="0" err="1"/>
              <a:t>LinkTree</a:t>
            </a:r>
            <a:r>
              <a:rPr lang="en-US" dirty="0"/>
              <a:t> to provide all links	</a:t>
            </a:r>
          </a:p>
        </p:txBody>
      </p:sp>
      <p:pic>
        <p:nvPicPr>
          <p:cNvPr id="7" name="Content Placeholder 6">
            <a:extLst>
              <a:ext uri="{FF2B5EF4-FFF2-40B4-BE49-F238E27FC236}">
                <a16:creationId xmlns:a16="http://schemas.microsoft.com/office/drawing/2014/main" id="{C4B01181-BD9A-9B77-6EFF-C7F93FABB9E5}"/>
              </a:ext>
            </a:extLst>
          </p:cNvPr>
          <p:cNvPicPr>
            <a:picLocks noGrp="1" noChangeAspect="1"/>
          </p:cNvPicPr>
          <p:nvPr>
            <p:ph idx="1"/>
          </p:nvPr>
        </p:nvPicPr>
        <p:blipFill>
          <a:blip r:embed="rId2"/>
          <a:stretch>
            <a:fillRect/>
          </a:stretch>
        </p:blipFill>
        <p:spPr>
          <a:xfrm>
            <a:off x="670278" y="1935163"/>
            <a:ext cx="7803443" cy="4389437"/>
          </a:xfrm>
        </p:spPr>
      </p:pic>
    </p:spTree>
    <p:extLst>
      <p:ext uri="{BB962C8B-B14F-4D97-AF65-F5344CB8AC3E}">
        <p14:creationId xmlns:p14="http://schemas.microsoft.com/office/powerpoint/2010/main" val="178107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B1D3-E7EC-EDD5-BCB8-91280E55526C}"/>
              </a:ext>
            </a:extLst>
          </p:cNvPr>
          <p:cNvSpPr>
            <a:spLocks noGrp="1"/>
          </p:cNvSpPr>
          <p:nvPr>
            <p:ph type="title"/>
          </p:nvPr>
        </p:nvSpPr>
        <p:spPr/>
        <p:txBody>
          <a:bodyPr/>
          <a:lstStyle/>
          <a:p>
            <a:r>
              <a:rPr lang="en-US" dirty="0"/>
              <a:t>Use </a:t>
            </a:r>
            <a:r>
              <a:rPr lang="en-US" dirty="0" err="1"/>
              <a:t>LinkTree</a:t>
            </a:r>
            <a:r>
              <a:rPr lang="en-US" dirty="0"/>
              <a:t> to provide all links	</a:t>
            </a:r>
          </a:p>
        </p:txBody>
      </p:sp>
      <p:pic>
        <p:nvPicPr>
          <p:cNvPr id="5" name="Content Placeholder 4">
            <a:extLst>
              <a:ext uri="{FF2B5EF4-FFF2-40B4-BE49-F238E27FC236}">
                <a16:creationId xmlns:a16="http://schemas.microsoft.com/office/drawing/2014/main" id="{4B6C4618-B42A-83A6-40C8-33AD50A28224}"/>
              </a:ext>
            </a:extLst>
          </p:cNvPr>
          <p:cNvPicPr>
            <a:picLocks noGrp="1" noChangeAspect="1"/>
          </p:cNvPicPr>
          <p:nvPr>
            <p:ph idx="1"/>
          </p:nvPr>
        </p:nvPicPr>
        <p:blipFill>
          <a:blip r:embed="rId2"/>
          <a:stretch>
            <a:fillRect/>
          </a:stretch>
        </p:blipFill>
        <p:spPr>
          <a:xfrm>
            <a:off x="670278" y="1935163"/>
            <a:ext cx="7803443" cy="4999037"/>
          </a:xfrm>
        </p:spPr>
      </p:pic>
    </p:spTree>
    <p:extLst>
      <p:ext uri="{BB962C8B-B14F-4D97-AF65-F5344CB8AC3E}">
        <p14:creationId xmlns:p14="http://schemas.microsoft.com/office/powerpoint/2010/main" val="168195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BCE5-AE22-1AA1-4FD3-8F075D101276}"/>
              </a:ext>
            </a:extLst>
          </p:cNvPr>
          <p:cNvSpPr>
            <a:spLocks noGrp="1"/>
          </p:cNvSpPr>
          <p:nvPr>
            <p:ph type="title"/>
          </p:nvPr>
        </p:nvSpPr>
        <p:spPr/>
        <p:txBody>
          <a:bodyPr>
            <a:normAutofit fontScale="90000"/>
          </a:bodyPr>
          <a:lstStyle/>
          <a:p>
            <a:pPr algn="ctr"/>
            <a:r>
              <a:rPr lang="en-US" dirty="0"/>
              <a:t>One of the best Amazon Author Profiles I’ve Read</a:t>
            </a:r>
          </a:p>
        </p:txBody>
      </p:sp>
      <p:sp>
        <p:nvSpPr>
          <p:cNvPr id="3" name="Content Placeholder 2">
            <a:extLst>
              <a:ext uri="{FF2B5EF4-FFF2-40B4-BE49-F238E27FC236}">
                <a16:creationId xmlns:a16="http://schemas.microsoft.com/office/drawing/2014/main" id="{751BCF40-BD5E-C777-5CE6-799EF6CCDFC1}"/>
              </a:ext>
            </a:extLst>
          </p:cNvPr>
          <p:cNvSpPr>
            <a:spLocks noGrp="1"/>
          </p:cNvSpPr>
          <p:nvPr>
            <p:ph idx="1"/>
          </p:nvPr>
        </p:nvSpPr>
        <p:spPr/>
        <p:txBody>
          <a:bodyPr>
            <a:normAutofit fontScale="47500" lnSpcReduction="20000"/>
          </a:bodyPr>
          <a:lstStyle/>
          <a:p>
            <a:pPr algn="l"/>
            <a:r>
              <a:rPr lang="en-US" b="1" i="0" dirty="0">
                <a:solidFill>
                  <a:srgbClr val="2D2D2D"/>
                </a:solidFill>
                <a:effectLst/>
                <a:latin typeface="Amazon Ember"/>
              </a:rPr>
              <a:t>About the Author</a:t>
            </a:r>
          </a:p>
          <a:p>
            <a:pPr algn="l"/>
            <a:r>
              <a:rPr lang="en-US" b="0" i="0" dirty="0">
                <a:solidFill>
                  <a:srgbClr val="373E3E"/>
                </a:solidFill>
                <a:effectLst/>
                <a:latin typeface="Amazon Ember"/>
              </a:rPr>
              <a:t>Meet Leslie Wolfe, bestselling author and mastermind behind gripping thrillers that have won the hearts of over a million readers worldwide. She brings a fresh and invigorating touch to the thriller genre, crafting compelling narratives around unforgettable, powerhouse women. Her books are not only an adrenaline-packed ride, but they're also sprinkled with psychological insights, offering readers an immersive, authentic experience that goes beyond conventional suspense.</a:t>
            </a:r>
          </a:p>
          <a:p>
            <a:pPr algn="l"/>
            <a:endParaRPr lang="en-US" b="0" i="0" dirty="0">
              <a:solidFill>
                <a:srgbClr val="373E3E"/>
              </a:solidFill>
              <a:effectLst/>
              <a:latin typeface="Amazon Ember"/>
            </a:endParaRPr>
          </a:p>
          <a:p>
            <a:pPr algn="l"/>
            <a:r>
              <a:rPr lang="en-US" b="0" i="0" dirty="0">
                <a:solidFill>
                  <a:srgbClr val="373E3E"/>
                </a:solidFill>
                <a:effectLst/>
                <a:latin typeface="Amazon Ember"/>
              </a:rPr>
              <a:t>You might know her from the Detective Kay Sharp series or have been hooked by Tess </a:t>
            </a:r>
            <a:r>
              <a:rPr lang="en-US" b="0" i="0" dirty="0" err="1">
                <a:solidFill>
                  <a:srgbClr val="373E3E"/>
                </a:solidFill>
                <a:effectLst/>
                <a:latin typeface="Amazon Ember"/>
              </a:rPr>
              <a:t>Winnett's</a:t>
            </a:r>
            <a:r>
              <a:rPr lang="en-US" b="0" i="0" dirty="0">
                <a:solidFill>
                  <a:srgbClr val="373E3E"/>
                </a:solidFill>
                <a:effectLst/>
                <a:latin typeface="Amazon Ember"/>
              </a:rPr>
              <a:t> relentless pursuit of justice. Maybe you've followed the dynamic duo Baxter &amp; Holt through the gritty streets of Las Vegas or plunged into political intrigue with Alex Hoffmann.</a:t>
            </a:r>
          </a:p>
          <a:p>
            <a:pPr algn="l"/>
            <a:endParaRPr lang="en-US" b="0" i="0" dirty="0">
              <a:solidFill>
                <a:srgbClr val="373E3E"/>
              </a:solidFill>
              <a:effectLst/>
              <a:latin typeface="Amazon Ember"/>
            </a:endParaRPr>
          </a:p>
          <a:p>
            <a:pPr algn="l"/>
            <a:r>
              <a:rPr lang="en-US" b="0" i="0" dirty="0">
                <a:solidFill>
                  <a:srgbClr val="373E3E"/>
                </a:solidFill>
                <a:effectLst/>
                <a:latin typeface="Amazon Ember"/>
              </a:rPr>
              <a:t>Recently, Leslie published The Girl You Killed, a psychological thriller that's pure, unputdownable suspense. This standalone novel will have fans of The Undoing, The Silent Patient, and Little Fires Everywhere on the edge of their seats.</a:t>
            </a:r>
          </a:p>
          <a:p>
            <a:pPr algn="l"/>
            <a:r>
              <a:rPr lang="en-US" b="0" i="0" dirty="0">
                <a:solidFill>
                  <a:srgbClr val="373E3E"/>
                </a:solidFill>
                <a:effectLst/>
                <a:latin typeface="Amazon Ember"/>
              </a:rPr>
              <a:t>Whether you're into the mind games of Criminal Minds, love crime thrillers like James Patterson's, or enjoy the heart-pounding tension in Kendra Elliot and Robert </a:t>
            </a:r>
            <a:r>
              <a:rPr lang="en-US" b="0" i="0" dirty="0" err="1">
                <a:solidFill>
                  <a:srgbClr val="373E3E"/>
                </a:solidFill>
                <a:effectLst/>
                <a:latin typeface="Amazon Ember"/>
              </a:rPr>
              <a:t>Dugoni's</a:t>
            </a:r>
            <a:r>
              <a:rPr lang="en-US" b="0" i="0" dirty="0">
                <a:solidFill>
                  <a:srgbClr val="373E3E"/>
                </a:solidFill>
                <a:effectLst/>
                <a:latin typeface="Amazon Ember"/>
              </a:rPr>
              <a:t> mysteries, Leslie's got a thriller series for you. Fans of action-packed writers like Tom Clancy or Lee Child will find plenty to love in her Alex Hoffmann series.</a:t>
            </a:r>
          </a:p>
          <a:p>
            <a:pPr algn="l"/>
            <a:r>
              <a:rPr lang="en-US" b="0" i="0" dirty="0">
                <a:solidFill>
                  <a:srgbClr val="373E3E"/>
                </a:solidFill>
                <a:effectLst/>
                <a:latin typeface="Amazon Ember"/>
              </a:rPr>
              <a:t>Wolfe’s latest psychological thriller, The Surgeon, will have you racing through the pages gasping for breath until the final jaw-dropping twist, delighting fans of Gone Girl and The Girl on the Train.</a:t>
            </a:r>
          </a:p>
          <a:p>
            <a:pPr algn="l"/>
            <a:endParaRPr lang="en-US" b="0" i="0" dirty="0">
              <a:solidFill>
                <a:srgbClr val="373E3E"/>
              </a:solidFill>
              <a:effectLst/>
              <a:latin typeface="Amazon Ember"/>
            </a:endParaRPr>
          </a:p>
          <a:p>
            <a:pPr algn="l"/>
            <a:r>
              <a:rPr lang="en-US" b="0" i="0" dirty="0">
                <a:solidFill>
                  <a:srgbClr val="373E3E"/>
                </a:solidFill>
                <a:effectLst/>
                <a:latin typeface="Amazon Ember"/>
              </a:rPr>
              <a:t>Discover all of Leslie's works on Amazon.com/</a:t>
            </a:r>
            <a:r>
              <a:rPr lang="en-US" b="0" i="0" dirty="0" err="1">
                <a:solidFill>
                  <a:srgbClr val="373E3E"/>
                </a:solidFill>
                <a:effectLst/>
                <a:latin typeface="Amazon Ember"/>
              </a:rPr>
              <a:t>LeslieWolfe</a:t>
            </a:r>
            <a:r>
              <a:rPr lang="en-US" b="0" i="0" dirty="0">
                <a:solidFill>
                  <a:srgbClr val="373E3E"/>
                </a:solidFill>
                <a:effectLst/>
                <a:latin typeface="Amazon Ember"/>
              </a:rPr>
              <a:t>. Want a sneak peek at what's next? Become an insider for early access to previews of her new novels, each a thrilling ride you won't want to miss.</a:t>
            </a:r>
          </a:p>
          <a:p>
            <a:pPr algn="l"/>
            <a:r>
              <a:rPr lang="en-US" b="0" i="0" dirty="0">
                <a:solidFill>
                  <a:srgbClr val="373E3E"/>
                </a:solidFill>
                <a:effectLst/>
                <a:latin typeface="Amazon Ember"/>
              </a:rPr>
              <a:t>• Follow Leslie on Amazon: click or tap the FOLLOW button under Leslie's avatar</a:t>
            </a:r>
          </a:p>
          <a:p>
            <a:pPr algn="l"/>
            <a:r>
              <a:rPr lang="en-US" b="0" i="0" dirty="0">
                <a:solidFill>
                  <a:srgbClr val="373E3E"/>
                </a:solidFill>
                <a:effectLst/>
                <a:latin typeface="Amazon Ember"/>
              </a:rPr>
              <a:t>• Follow Leslie on BookBub: http://bit.ly/wolfebb </a:t>
            </a:r>
          </a:p>
          <a:p>
            <a:pPr algn="l"/>
            <a:r>
              <a:rPr lang="en-US" b="0" i="0" dirty="0">
                <a:solidFill>
                  <a:srgbClr val="373E3E"/>
                </a:solidFill>
                <a:effectLst/>
                <a:latin typeface="Amazon Ember"/>
              </a:rPr>
              <a:t>• Website: www.LeslieWolfe.com </a:t>
            </a:r>
          </a:p>
          <a:p>
            <a:pPr algn="l"/>
            <a:r>
              <a:rPr lang="en-US" b="0" i="0" dirty="0">
                <a:solidFill>
                  <a:srgbClr val="373E3E"/>
                </a:solidFill>
                <a:effectLst/>
                <a:latin typeface="Amazon Ember"/>
              </a:rPr>
              <a:t>• Facebook: https://www.facebook.com/wolfenovels </a:t>
            </a:r>
          </a:p>
          <a:p>
            <a:pPr algn="l"/>
            <a:r>
              <a:rPr lang="en-US" b="0" i="0" dirty="0">
                <a:solidFill>
                  <a:srgbClr val="373E3E"/>
                </a:solidFill>
                <a:effectLst/>
                <a:latin typeface="Amazon Ember"/>
              </a:rPr>
              <a:t>• Visit Leslie’s Amazon store: https://Amazon.com/LeslieWolfe </a:t>
            </a:r>
          </a:p>
          <a:p>
            <a:endParaRPr lang="en-US" dirty="0"/>
          </a:p>
        </p:txBody>
      </p:sp>
    </p:spTree>
    <p:extLst>
      <p:ext uri="{BB962C8B-B14F-4D97-AF65-F5344CB8AC3E}">
        <p14:creationId xmlns:p14="http://schemas.microsoft.com/office/powerpoint/2010/main" val="156193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E7-C3D5-481B-A45E-31874169035B}"/>
              </a:ext>
            </a:extLst>
          </p:cNvPr>
          <p:cNvSpPr>
            <a:spLocks noGrp="1"/>
          </p:cNvSpPr>
          <p:nvPr>
            <p:ph type="title"/>
          </p:nvPr>
        </p:nvSpPr>
        <p:spPr/>
        <p:txBody>
          <a:bodyPr/>
          <a:lstStyle/>
          <a:p>
            <a:r>
              <a:rPr lang="en-US" b="1" dirty="0">
                <a:solidFill>
                  <a:schemeClr val="tx1"/>
                </a:solidFill>
              </a:rPr>
              <a:t>Where to put your attention </a:t>
            </a:r>
          </a:p>
        </p:txBody>
      </p:sp>
      <p:sp>
        <p:nvSpPr>
          <p:cNvPr id="3" name="Content Placeholder 2">
            <a:extLst>
              <a:ext uri="{FF2B5EF4-FFF2-40B4-BE49-F238E27FC236}">
                <a16:creationId xmlns:a16="http://schemas.microsoft.com/office/drawing/2014/main" id="{3EF5868B-A0A9-4DB6-9403-3D1FBA865A1E}"/>
              </a:ext>
            </a:extLst>
          </p:cNvPr>
          <p:cNvSpPr>
            <a:spLocks noGrp="1"/>
          </p:cNvSpPr>
          <p:nvPr>
            <p:ph idx="1"/>
          </p:nvPr>
        </p:nvSpPr>
        <p:spPr/>
        <p:txBody>
          <a:bodyPr>
            <a:normAutofit/>
          </a:bodyPr>
          <a:lstStyle/>
          <a:p>
            <a:pPr>
              <a:buClrTx/>
            </a:pPr>
            <a:r>
              <a:rPr lang="en-US" sz="2000" dirty="0"/>
              <a:t>Have a strategy for your social media. You want to build a relationship with people; getting them interested in knowing more about you and want</a:t>
            </a:r>
          </a:p>
          <a:p>
            <a:pPr>
              <a:buClrTx/>
            </a:pPr>
            <a:r>
              <a:rPr lang="en-US" sz="2000" dirty="0"/>
              <a:t>Pitfalls can include too many posts, too much complaining, and too hard of a sales pitch. You want to be active on social media in a way that draws people in. </a:t>
            </a:r>
          </a:p>
          <a:p>
            <a:pPr>
              <a:buClrTx/>
            </a:pPr>
            <a:r>
              <a:rPr lang="en-US" sz="2000" dirty="0"/>
              <a:t>If someone comments on a post, make sure you respond to them. That’s how you build relationships. </a:t>
            </a:r>
          </a:p>
          <a:p>
            <a:pPr marL="0" indent="0">
              <a:buClrTx/>
              <a:buNone/>
            </a:pPr>
            <a:endParaRPr lang="en-US" sz="2000" dirty="0"/>
          </a:p>
        </p:txBody>
      </p:sp>
    </p:spTree>
    <p:extLst>
      <p:ext uri="{BB962C8B-B14F-4D97-AF65-F5344CB8AC3E}">
        <p14:creationId xmlns:p14="http://schemas.microsoft.com/office/powerpoint/2010/main" val="56882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solidFill>
                  <a:schemeClr val="tx1"/>
                </a:solidFill>
              </a:rPr>
              <a:t>Where to put your attention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lvl="0">
              <a:buClr>
                <a:schemeClr val="accent2">
                  <a:lumMod val="50000"/>
                </a:schemeClr>
              </a:buClr>
              <a:buFont typeface="Arial" panose="020B0604020202020204" pitchFamily="34" charset="0"/>
              <a:buChar char="•"/>
            </a:pPr>
            <a:r>
              <a:rPr lang="en-US" sz="8000" dirty="0"/>
              <a:t>Find your niche – what specialized area within the publishing industry do you want to focus on? Take your passions and strengths into consideration when identifying your niche.</a:t>
            </a:r>
          </a:p>
          <a:p>
            <a:pPr lvl="0">
              <a:buClr>
                <a:schemeClr val="accent2">
                  <a:lumMod val="50000"/>
                </a:schemeClr>
              </a:buClr>
              <a:buFont typeface="Arial" panose="020B0604020202020204" pitchFamily="34" charset="0"/>
              <a:buChar char="•"/>
            </a:pPr>
            <a:r>
              <a:rPr lang="en-US" sz="8000" dirty="0"/>
              <a:t>Choose social media platforms that best align with your niche, in regard to both readers and influencers.</a:t>
            </a:r>
          </a:p>
          <a:p>
            <a:pPr lvl="0">
              <a:buClr>
                <a:schemeClr val="accent2">
                  <a:lumMod val="50000"/>
                </a:schemeClr>
              </a:buClr>
              <a:buFont typeface="Arial" panose="020B0604020202020204" pitchFamily="34" charset="0"/>
              <a:buChar char="•"/>
            </a:pPr>
            <a:r>
              <a:rPr lang="en-US" sz="8000" dirty="0"/>
              <a:t>Engage with other authors, writers’ groups, readers, bloggers, book enthusiasts, book hangouts, book clubs, bookstores, and influencer, etc. on social media. By engaging, we mean being interested in what they are interested in. Don’t make these interactions about you and your book. Be interesting and engaging. If witty is a part of your personality, use that too. People may seek out your profile and page if they like your interactions on another site they follow. </a:t>
            </a:r>
          </a:p>
          <a:p>
            <a:pPr lvl="0">
              <a:buClr>
                <a:schemeClr val="accent2">
                  <a:lumMod val="50000"/>
                </a:schemeClr>
              </a:buClr>
              <a:buFont typeface="Arial" panose="020B0604020202020204" pitchFamily="34" charset="0"/>
              <a:buChar char="•"/>
            </a:pPr>
            <a:r>
              <a:rPr lang="en-US" sz="8000" dirty="0"/>
              <a:t>As BQB/WriteLife authors, take time to follow each other, “like” and share each other’s content, and review each other’s books. There is power in numbers and we have a great group to start with.</a:t>
            </a:r>
          </a:p>
          <a:p>
            <a:pPr lvl="0">
              <a:buClr>
                <a:schemeClr val="accent2">
                  <a:lumMod val="50000"/>
                </a:schemeClr>
              </a:buClr>
              <a:buFont typeface="Arial" panose="020B0604020202020204" pitchFamily="34" charset="0"/>
              <a:buChar char="•"/>
            </a:pPr>
            <a:r>
              <a:rPr lang="en-US" sz="8000" dirty="0"/>
              <a:t>Many times if you follow someone, they will follow you back. So, seek out people you are interested in following, and most times, they will reciprocate. </a:t>
            </a:r>
          </a:p>
          <a:p>
            <a:pPr marL="0" lvl="0" indent="0">
              <a:buClr>
                <a:schemeClr val="accent2">
                  <a:lumMod val="50000"/>
                </a:schemeClr>
              </a:buClr>
              <a:buNone/>
            </a:pPr>
            <a:endParaRPr lang="en-US" sz="3300" dirty="0"/>
          </a:p>
          <a:p>
            <a:pPr marL="393192" lvl="1" indent="0">
              <a:buClr>
                <a:schemeClr val="accent2">
                  <a:lumMod val="50000"/>
                </a:schemeClr>
              </a:buClr>
              <a:buNone/>
            </a:pPr>
            <a:endParaRPr lang="en-US" sz="33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2903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solidFill>
                  <a:schemeClr val="tx1"/>
                </a:solidFill>
              </a:rPr>
              <a:t>Where to put your attention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lvl="0">
              <a:buClr>
                <a:schemeClr val="accent2">
                  <a:lumMod val="50000"/>
                </a:schemeClr>
              </a:buClr>
              <a:buFont typeface="Arial" panose="020B0604020202020204" pitchFamily="34" charset="0"/>
              <a:buChar char="•"/>
            </a:pPr>
            <a:r>
              <a:rPr lang="en-US" sz="8000" dirty="0"/>
              <a:t>Unsure of all the books and authors we have at BQB/WriteLife? Go to our websites – </a:t>
            </a:r>
            <a:r>
              <a:rPr lang="en-US" sz="8000" dirty="0">
                <a:hlinkClick r:id="rId2"/>
              </a:rPr>
              <a:t>www.bqbpublishing.com</a:t>
            </a:r>
            <a:r>
              <a:rPr lang="en-US" sz="8000" dirty="0"/>
              <a:t> and </a:t>
            </a:r>
            <a:r>
              <a:rPr lang="en-US" sz="8000" dirty="0">
                <a:hlinkClick r:id="rId3"/>
              </a:rPr>
              <a:t>www.writelife.com</a:t>
            </a:r>
            <a:r>
              <a:rPr lang="en-US" sz="8000" dirty="0"/>
              <a:t> to become familiar with them. Authors’ social media links are on their bio pages.</a:t>
            </a:r>
          </a:p>
          <a:p>
            <a:pPr lvl="0">
              <a:buClr>
                <a:schemeClr val="accent2">
                  <a:lumMod val="50000"/>
                </a:schemeClr>
              </a:buClr>
              <a:buFont typeface="Arial" panose="020B0604020202020204" pitchFamily="34" charset="0"/>
              <a:buChar char="•"/>
            </a:pPr>
            <a:r>
              <a:rPr lang="en-US" sz="8000" dirty="0"/>
              <a:t>It’s all about connecting and building trust with the right audience.</a:t>
            </a:r>
          </a:p>
          <a:p>
            <a:pPr lvl="0">
              <a:buClr>
                <a:schemeClr val="accent2">
                  <a:lumMod val="50000"/>
                </a:schemeClr>
              </a:buClr>
              <a:buFont typeface="Arial" panose="020B0604020202020204" pitchFamily="34" charset="0"/>
              <a:buChar char="•"/>
            </a:pPr>
            <a:r>
              <a:rPr lang="en-US" sz="8000" dirty="0"/>
              <a:t>You don’t have to have a huge following, you just have to reach the right people.</a:t>
            </a:r>
          </a:p>
          <a:p>
            <a:pPr>
              <a:buClr>
                <a:schemeClr val="accent2">
                  <a:lumMod val="50000"/>
                </a:schemeClr>
              </a:buClr>
              <a:buFont typeface="Arial" panose="020B0604020202020204" pitchFamily="34" charset="0"/>
              <a:buChar char="•"/>
            </a:pPr>
            <a:r>
              <a:rPr lang="en-US" sz="8000" dirty="0"/>
              <a:t>Develop your content strategy. Determine the voice your content will take – informative, personal, entertaining, etc.</a:t>
            </a:r>
          </a:p>
          <a:p>
            <a:pPr lvl="0">
              <a:buClr>
                <a:schemeClr val="accent2">
                  <a:lumMod val="50000"/>
                </a:schemeClr>
              </a:buClr>
              <a:buFont typeface="Arial" panose="020B0604020202020204" pitchFamily="34" charset="0"/>
              <a:buChar char="•"/>
            </a:pPr>
            <a:r>
              <a:rPr lang="en-US" sz="8000" dirty="0"/>
              <a:t>You might use one platform to share visual content such as videos and images, another for your written content such as articles or blog posts, and another to share a combination of the two. </a:t>
            </a:r>
          </a:p>
          <a:p>
            <a:pPr lvl="0">
              <a:buClr>
                <a:schemeClr val="accent2">
                  <a:lumMod val="50000"/>
                </a:schemeClr>
              </a:buClr>
              <a:buFont typeface="Arial" panose="020B0604020202020204" pitchFamily="34" charset="0"/>
              <a:buChar char="•"/>
            </a:pPr>
            <a:r>
              <a:rPr lang="en-US" sz="8000" dirty="0"/>
              <a:t>Make sure people are actually seeing and engaging with you. Interact with them directly (respond to and acknowledge comments).</a:t>
            </a:r>
          </a:p>
          <a:p>
            <a:pPr lvl="0">
              <a:buClr>
                <a:schemeClr val="accent2">
                  <a:lumMod val="50000"/>
                </a:schemeClr>
              </a:buClr>
              <a:buFont typeface="Arial" panose="020B0604020202020204" pitchFamily="34" charset="0"/>
              <a:buChar char="•"/>
            </a:pPr>
            <a:r>
              <a:rPr lang="en-US" sz="8000" dirty="0"/>
              <a:t>As often as possible, include a picture with your posts as posts with pictures get people’s attention. </a:t>
            </a:r>
          </a:p>
          <a:p>
            <a:pPr marL="0" lvl="0" indent="0">
              <a:buClr>
                <a:schemeClr val="accent2">
                  <a:lumMod val="50000"/>
                </a:schemeClr>
              </a:buClr>
              <a:buNone/>
            </a:pPr>
            <a:endParaRPr lang="en-US" sz="80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83679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400" b="1" dirty="0">
                <a:solidFill>
                  <a:schemeClr val="tx1"/>
                </a:solidFill>
              </a:rPr>
              <a:t>Where to put your attention</a:t>
            </a:r>
            <a:r>
              <a:rPr lang="en-US" b="1" dirty="0">
                <a:solidFill>
                  <a:schemeClr val="tx1"/>
                </a:solidFill>
              </a:rPr>
              <a:t>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lvl="0">
              <a:buClr>
                <a:schemeClr val="accent2">
                  <a:lumMod val="50000"/>
                </a:schemeClr>
              </a:buClr>
              <a:buFont typeface="Arial" panose="020B0604020202020204" pitchFamily="34" charset="0"/>
              <a:buChar char="•"/>
            </a:pPr>
            <a:endParaRPr lang="en-US" sz="8000" dirty="0"/>
          </a:p>
          <a:p>
            <a:pPr>
              <a:buClr>
                <a:schemeClr val="accent2">
                  <a:lumMod val="50000"/>
                </a:schemeClr>
              </a:buClr>
              <a:buFont typeface="Arial" panose="020B0604020202020204" pitchFamily="34" charset="0"/>
              <a:buChar char="•"/>
            </a:pPr>
            <a:r>
              <a:rPr lang="en-US" sz="8000" dirty="0"/>
              <a:t>Don’t be afraid to talk about your project (book, books, series, characters, etc.) with passion. Be yourself and care about your message.</a:t>
            </a:r>
          </a:p>
          <a:p>
            <a:pPr>
              <a:buClr>
                <a:schemeClr val="accent2">
                  <a:lumMod val="50000"/>
                </a:schemeClr>
              </a:buClr>
              <a:buFont typeface="Arial" panose="020B0604020202020204" pitchFamily="34" charset="0"/>
              <a:buChar char="•"/>
            </a:pPr>
            <a:r>
              <a:rPr lang="en-US" sz="8000" dirty="0"/>
              <a:t>Readers are interested in writers and how our minds work. If you’re working on a new character or book, share some tidbits with readers. </a:t>
            </a:r>
          </a:p>
          <a:p>
            <a:pPr marL="0" indent="0">
              <a:buClr>
                <a:schemeClr val="accent2">
                  <a:lumMod val="50000"/>
                </a:schemeClr>
              </a:buClr>
              <a:buNone/>
            </a:pPr>
            <a:endParaRPr lang="en-US" sz="8000" dirty="0"/>
          </a:p>
          <a:p>
            <a:pPr lvl="0">
              <a:buClr>
                <a:schemeClr val="accent2">
                  <a:lumMod val="50000"/>
                </a:schemeClr>
              </a:buClr>
              <a:buFont typeface="Arial" panose="020B0604020202020204" pitchFamily="34" charset="0"/>
              <a:buChar char="•"/>
            </a:pPr>
            <a:r>
              <a:rPr lang="en-US" sz="8000" dirty="0"/>
              <a:t>Use online resources to help determine the best times of day to publish your content, depending on the platform you use.</a:t>
            </a:r>
          </a:p>
          <a:p>
            <a:pPr marL="0" lvl="0" indent="0">
              <a:buClr>
                <a:schemeClr val="accent2">
                  <a:lumMod val="50000"/>
                </a:schemeClr>
              </a:buClr>
              <a:buNone/>
            </a:pPr>
            <a:endParaRPr lang="en-US" sz="8000" dirty="0"/>
          </a:p>
          <a:p>
            <a:pPr lvl="0">
              <a:buClr>
                <a:schemeClr val="accent2">
                  <a:lumMod val="50000"/>
                </a:schemeClr>
              </a:buClr>
              <a:buFont typeface="Arial" panose="020B0604020202020204" pitchFamily="34" charset="0"/>
              <a:buChar char="•"/>
            </a:pPr>
            <a:r>
              <a:rPr lang="en-US" sz="8000" dirty="0"/>
              <a:t>Build and maintain a website. This serves as a central location where your audience can find everything they need to know about you as well as a resource for other content, and to buy your book(s).</a:t>
            </a:r>
          </a:p>
          <a:p>
            <a:pPr marL="0" lvl="0" indent="0">
              <a:buClr>
                <a:schemeClr val="accent2">
                  <a:lumMod val="50000"/>
                </a:schemeClr>
              </a:buClr>
              <a:buNone/>
            </a:pPr>
            <a:endParaRPr lang="en-US" sz="8000" dirty="0"/>
          </a:p>
          <a:p>
            <a:pPr lvl="0">
              <a:buClr>
                <a:schemeClr val="accent2">
                  <a:lumMod val="50000"/>
                </a:schemeClr>
              </a:buClr>
              <a:buFont typeface="Arial" panose="020B0604020202020204" pitchFamily="34" charset="0"/>
              <a:buChar char="•"/>
            </a:pPr>
            <a:r>
              <a:rPr lang="en-US" sz="8000" dirty="0"/>
              <a:t>Note that bookstores, sales reps, book wholesalers, etc. will often do a search for an author they are not familiar with. If you don’t have a website and social media, you almost immediately lose their attention. </a:t>
            </a:r>
          </a:p>
          <a:p>
            <a:pPr lvl="0">
              <a:buClr>
                <a:schemeClr val="accent2">
                  <a:lumMod val="50000"/>
                </a:schemeClr>
              </a:buClr>
              <a:buFont typeface="Arial" panose="020B0604020202020204" pitchFamily="34" charset="0"/>
              <a:buChar char="•"/>
            </a:pPr>
            <a:endParaRPr lang="en-US" sz="8000" dirty="0"/>
          </a:p>
          <a:p>
            <a:pPr lvl="0">
              <a:buClr>
                <a:schemeClr val="accent2">
                  <a:lumMod val="50000"/>
                </a:schemeClr>
              </a:buClr>
              <a:buFont typeface="Arial" panose="020B0604020202020204" pitchFamily="34" charset="0"/>
              <a:buChar char="•"/>
            </a:pPr>
            <a:endParaRPr lang="en-US" sz="3300" dirty="0"/>
          </a:p>
          <a:p>
            <a:pPr marL="393192" lvl="1" indent="0">
              <a:buClr>
                <a:schemeClr val="accent2">
                  <a:lumMod val="50000"/>
                </a:schemeClr>
              </a:buClr>
              <a:buNone/>
            </a:pPr>
            <a:endParaRPr lang="en-US" sz="33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76698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996C-C4FD-02E7-47BA-35616FA57C3A}"/>
              </a:ext>
            </a:extLst>
          </p:cNvPr>
          <p:cNvSpPr>
            <a:spLocks noGrp="1"/>
          </p:cNvSpPr>
          <p:nvPr>
            <p:ph type="title"/>
          </p:nvPr>
        </p:nvSpPr>
        <p:spPr>
          <a:xfrm>
            <a:off x="457200" y="704088"/>
            <a:ext cx="8229600" cy="57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31FBABD-060C-2788-7A9B-36C0DB9377E5}"/>
              </a:ext>
            </a:extLst>
          </p:cNvPr>
          <p:cNvSpPr>
            <a:spLocks noGrp="1"/>
          </p:cNvSpPr>
          <p:nvPr>
            <p:ph idx="1"/>
          </p:nvPr>
        </p:nvSpPr>
        <p:spPr/>
        <p:txBody>
          <a:bodyPr>
            <a:normAutofit/>
          </a:bodyPr>
          <a:lstStyle/>
          <a:p>
            <a:pPr algn="ctr"/>
            <a:r>
              <a:rPr lang="en-US" sz="8000" dirty="0">
                <a:latin typeface="+mj-lt"/>
              </a:rPr>
              <a:t>STRONG SOCIAL MEDIA POSTS</a:t>
            </a:r>
          </a:p>
        </p:txBody>
      </p:sp>
    </p:spTree>
    <p:extLst>
      <p:ext uri="{BB962C8B-B14F-4D97-AF65-F5344CB8AC3E}">
        <p14:creationId xmlns:p14="http://schemas.microsoft.com/office/powerpoint/2010/main" val="285438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solidFill>
                  <a:schemeClr val="tx1"/>
                </a:solidFill>
              </a:rPr>
              <a:t>Strong social media posts 	</a:t>
            </a:r>
          </a:p>
        </p:txBody>
      </p:sp>
      <p:sp>
        <p:nvSpPr>
          <p:cNvPr id="3" name="Content Placeholder 2"/>
          <p:cNvSpPr>
            <a:spLocks noGrp="1"/>
          </p:cNvSpPr>
          <p:nvPr>
            <p:ph idx="1"/>
          </p:nvPr>
        </p:nvSpPr>
        <p:spPr>
          <a:xfrm>
            <a:off x="457200" y="1676400"/>
            <a:ext cx="8229600" cy="5029200"/>
          </a:xfrm>
        </p:spPr>
        <p:txBody>
          <a:bodyPr>
            <a:normAutofit fontScale="47500" lnSpcReduction="20000"/>
          </a:bodyPr>
          <a:lstStyle/>
          <a:p>
            <a:pPr lvl="1">
              <a:buClr>
                <a:schemeClr val="accent2">
                  <a:lumMod val="50000"/>
                </a:schemeClr>
              </a:buClr>
              <a:buFont typeface="Arial" panose="020B0604020202020204" pitchFamily="34" charset="0"/>
              <a:buChar char="•"/>
            </a:pPr>
            <a:r>
              <a:rPr lang="en-US" sz="3300" dirty="0">
                <a:latin typeface="+mj-lt"/>
              </a:rPr>
              <a:t>Be active on social media, just not overwhelming. On Facebook, a post a day (or even every other day) is plenty. You can get away with more frequent posts on Instagram, TikTok, Twitter, and other viral-friendly platforms.</a:t>
            </a:r>
          </a:p>
          <a:p>
            <a:pPr lvl="1">
              <a:buClr>
                <a:schemeClr val="accent2">
                  <a:lumMod val="50000"/>
                </a:schemeClr>
              </a:buClr>
              <a:buFont typeface="Arial" panose="020B0604020202020204" pitchFamily="34" charset="0"/>
              <a:buChar char="•"/>
            </a:pPr>
            <a:r>
              <a:rPr lang="en-US" sz="3300" dirty="0">
                <a:latin typeface="+mj-lt"/>
              </a:rPr>
              <a:t>Use hashtags that connect with readers and influencers. #booktok is big on TikTok, and #bookstagram is big on Instagram. Any relevant topic, however, can be easily turned into a hashtag.</a:t>
            </a:r>
          </a:p>
          <a:p>
            <a:pPr lvl="2">
              <a:buClr>
                <a:schemeClr val="accent2">
                  <a:lumMod val="50000"/>
                </a:schemeClr>
              </a:buClr>
              <a:buFont typeface="Courier New" panose="02070309020205020404" pitchFamily="49" charset="0"/>
              <a:buChar char="o"/>
            </a:pPr>
            <a:r>
              <a:rPr lang="en-US" sz="3300" dirty="0">
                <a:latin typeface="+mj-lt"/>
              </a:rPr>
              <a:t>A hashtag is a word or phrase preceded by # and is used on social media sites and applications to identify digital concerning a specific topic. Anyone can click on that hashtag and they will be taken to a site where all posts about that particular subject are kept.</a:t>
            </a:r>
          </a:p>
          <a:p>
            <a:pPr lvl="2">
              <a:buClr>
                <a:schemeClr val="accent2">
                  <a:lumMod val="50000"/>
                </a:schemeClr>
              </a:buClr>
              <a:buFont typeface="Courier New" panose="02070309020205020404" pitchFamily="49" charset="0"/>
              <a:buChar char="o"/>
            </a:pPr>
            <a:r>
              <a:rPr lang="en-US" sz="3300" dirty="0">
                <a:latin typeface="+mj-lt"/>
              </a:rPr>
              <a:t>It is recommended that you use 8-15 hashtags on a post with Instagram and TikTok. Facebook recommends 3-5. </a:t>
            </a:r>
          </a:p>
          <a:p>
            <a:pPr lvl="2">
              <a:buClr>
                <a:schemeClr val="accent2">
                  <a:lumMod val="50000"/>
                </a:schemeClr>
              </a:buClr>
              <a:buFont typeface="Courier New" panose="02070309020205020404" pitchFamily="49" charset="0"/>
              <a:buChar char="o"/>
            </a:pPr>
            <a:r>
              <a:rPr lang="en-US" sz="3300" dirty="0">
                <a:latin typeface="+mj-lt"/>
              </a:rPr>
              <a:t>Use targeted hashtags that relate to you </a:t>
            </a:r>
            <a:r>
              <a:rPr lang="en-US" sz="3300">
                <a:latin typeface="+mj-lt"/>
              </a:rPr>
              <a:t>and your book. </a:t>
            </a:r>
            <a:endParaRPr lang="en-US" sz="3300" dirty="0">
              <a:latin typeface="+mj-lt"/>
            </a:endParaRPr>
          </a:p>
          <a:p>
            <a:pPr lvl="2">
              <a:buClr>
                <a:schemeClr val="accent2">
                  <a:lumMod val="50000"/>
                </a:schemeClr>
              </a:buClr>
              <a:buFont typeface="Courier New" panose="02070309020205020404" pitchFamily="49" charset="0"/>
              <a:buChar char="o"/>
            </a:pPr>
            <a:r>
              <a:rPr lang="en-US" sz="3300" dirty="0">
                <a:latin typeface="+mj-lt"/>
              </a:rPr>
              <a:t>Hashtags are an effective tool for content discovery, community engagement, brand building, and market research. </a:t>
            </a:r>
          </a:p>
          <a:p>
            <a:pPr lvl="1">
              <a:buClr>
                <a:schemeClr val="accent2">
                  <a:lumMod val="50000"/>
                </a:schemeClr>
              </a:buClr>
              <a:buFont typeface="Arial" panose="020B0604020202020204" pitchFamily="34" charset="0"/>
              <a:buChar char="•"/>
            </a:pPr>
            <a:r>
              <a:rPr lang="en-US" sz="3300" dirty="0">
                <a:latin typeface="+mj-lt"/>
              </a:rPr>
              <a:t>Fun or interesting videos of you or anything else are good for capturing attention. Short videos are more likely to go viral. Most social-media platforms support videos.</a:t>
            </a:r>
          </a:p>
          <a:p>
            <a:pPr lvl="1">
              <a:buClr>
                <a:schemeClr val="accent2">
                  <a:lumMod val="50000"/>
                </a:schemeClr>
              </a:buClr>
              <a:buFont typeface="Arial" panose="020B0604020202020204" pitchFamily="34" charset="0"/>
              <a:buChar char="•"/>
            </a:pPr>
            <a:r>
              <a:rPr lang="en-US" sz="3300" dirty="0">
                <a:latin typeface="+mj-lt"/>
              </a:rPr>
              <a:t>Mix up the type of content you share. Include photos, quotes, and videos.</a:t>
            </a:r>
          </a:p>
          <a:p>
            <a:pPr lvl="1">
              <a:buClr>
                <a:schemeClr val="accent2">
                  <a:lumMod val="50000"/>
                </a:schemeClr>
              </a:buClr>
              <a:buFont typeface="Arial" panose="020B0604020202020204" pitchFamily="34" charset="0"/>
              <a:buChar char="•"/>
            </a:pPr>
            <a:endParaRPr lang="en-US"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766177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A72C-4DD3-0CE3-700A-8FFAE0C5BED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549A527-BDD7-89BC-410C-FD11ADC66D14}"/>
              </a:ext>
            </a:extLst>
          </p:cNvPr>
          <p:cNvSpPr>
            <a:spLocks noGrp="1"/>
          </p:cNvSpPr>
          <p:nvPr>
            <p:ph idx="1"/>
          </p:nvPr>
        </p:nvSpPr>
        <p:spPr>
          <a:xfrm>
            <a:off x="2209800" y="2087880"/>
            <a:ext cx="8229600" cy="4389120"/>
          </a:xfrm>
        </p:spPr>
        <p:txBody>
          <a:bodyPr/>
          <a:lstStyle/>
          <a:p>
            <a:endParaRPr lang="en-US" dirty="0"/>
          </a:p>
        </p:txBody>
      </p:sp>
      <p:sp>
        <p:nvSpPr>
          <p:cNvPr id="4" name="Rectangle 2">
            <a:extLst>
              <a:ext uri="{FF2B5EF4-FFF2-40B4-BE49-F238E27FC236}">
                <a16:creationId xmlns:a16="http://schemas.microsoft.com/office/drawing/2014/main" id="{6E28BA84-E0DA-E97F-5309-C1DFF77D385B}"/>
              </a:ext>
            </a:extLst>
          </p:cNvPr>
          <p:cNvSpPr>
            <a:spLocks noChangeArrowheads="1"/>
          </p:cNvSpPr>
          <p:nvPr/>
        </p:nvSpPr>
        <p:spPr bwMode="auto">
          <a:xfrm>
            <a:off x="17526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579A27C7-AD91-1AE2-2F34-989B9B8BF5E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52600" y="609600"/>
            <a:ext cx="413385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95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solidFill>
                  <a:schemeClr val="tx1"/>
                </a:solidFill>
              </a:rPr>
              <a:t>Social Media and its impact	</a:t>
            </a:r>
          </a:p>
        </p:txBody>
      </p:sp>
      <p:sp>
        <p:nvSpPr>
          <p:cNvPr id="3" name="Content Placeholder 2"/>
          <p:cNvSpPr>
            <a:spLocks noGrp="1"/>
          </p:cNvSpPr>
          <p:nvPr>
            <p:ph idx="1"/>
          </p:nvPr>
        </p:nvSpPr>
        <p:spPr>
          <a:xfrm>
            <a:off x="457200" y="1676400"/>
            <a:ext cx="8229600" cy="5029200"/>
          </a:xfrm>
        </p:spPr>
        <p:txBody>
          <a:bodyPr>
            <a:normAutofit lnSpcReduction="10000"/>
          </a:bodyPr>
          <a:lstStyle/>
          <a:p>
            <a:pPr marL="393192" lvl="1" indent="0">
              <a:buClr>
                <a:schemeClr val="accent2">
                  <a:lumMod val="50000"/>
                </a:schemeClr>
              </a:buClr>
              <a:buNone/>
            </a:pPr>
            <a:r>
              <a:rPr lang="en-US" dirty="0"/>
              <a:t>Many readers are active on social media and use various platforms to learn about books and authors. This gives authors a good opportunity to grab readers’ attention and build a following.</a:t>
            </a:r>
          </a:p>
          <a:p>
            <a:pPr lvl="1">
              <a:buClr>
                <a:schemeClr val="accent2">
                  <a:lumMod val="50000"/>
                </a:schemeClr>
              </a:buClr>
            </a:pPr>
            <a:r>
              <a:rPr lang="en-US" dirty="0"/>
              <a:t>If readers on social media find you interesting, entertaining, or endearing, they’re more likely to follow you and check out your books and other work.</a:t>
            </a:r>
          </a:p>
          <a:p>
            <a:pPr lvl="1">
              <a:buClr>
                <a:schemeClr val="accent2">
                  <a:lumMod val="50000"/>
                </a:schemeClr>
              </a:buClr>
            </a:pPr>
            <a:r>
              <a:rPr lang="en-US" dirty="0"/>
              <a:t>The more personable or relatable you are, the more reader interest you’ll build in your brand.</a:t>
            </a:r>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1617-7107-172A-75FE-B389777A537E}"/>
              </a:ext>
            </a:extLst>
          </p:cNvPr>
          <p:cNvSpPr>
            <a:spLocks noGrp="1"/>
          </p:cNvSpPr>
          <p:nvPr>
            <p:ph type="title"/>
          </p:nvPr>
        </p:nvSpPr>
        <p:spPr>
          <a:xfrm>
            <a:off x="2743200" y="838200"/>
            <a:ext cx="8305800" cy="1066800"/>
          </a:xfrm>
        </p:spPr>
        <p:txBody>
          <a:bodyPr/>
          <a:lstStyle/>
          <a:p>
            <a:endParaRPr lang="en-US" dirty="0"/>
          </a:p>
        </p:txBody>
      </p:sp>
      <p:sp>
        <p:nvSpPr>
          <p:cNvPr id="3" name="Content Placeholder 2">
            <a:extLst>
              <a:ext uri="{FF2B5EF4-FFF2-40B4-BE49-F238E27FC236}">
                <a16:creationId xmlns:a16="http://schemas.microsoft.com/office/drawing/2014/main" id="{EC3DBBCB-88C9-9128-E4ED-803592907786}"/>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25AB6CA0-91F6-E8A5-BA55-F491576CD610}"/>
              </a:ext>
            </a:extLst>
          </p:cNvPr>
          <p:cNvSpPr>
            <a:spLocks noChangeArrowheads="1"/>
          </p:cNvSpPr>
          <p:nvPr/>
        </p:nvSpPr>
        <p:spPr bwMode="auto">
          <a:xfrm>
            <a:off x="2285999" y="144426"/>
            <a:ext cx="9228667" cy="46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5EFFEF5B-B754-E334-E2BF-EA5E5009BC8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0" y="512064"/>
            <a:ext cx="4506377"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6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solidFill>
                  <a:schemeClr val="tx1"/>
                </a:solidFill>
              </a:rPr>
              <a:t>Strong social media posts 	</a:t>
            </a:r>
          </a:p>
        </p:txBody>
      </p:sp>
      <p:sp>
        <p:nvSpPr>
          <p:cNvPr id="3" name="Content Placeholder 2"/>
          <p:cNvSpPr>
            <a:spLocks noGrp="1"/>
          </p:cNvSpPr>
          <p:nvPr>
            <p:ph idx="1"/>
          </p:nvPr>
        </p:nvSpPr>
        <p:spPr>
          <a:xfrm>
            <a:off x="457200" y="1676400"/>
            <a:ext cx="8229600" cy="5029200"/>
          </a:xfrm>
        </p:spPr>
        <p:txBody>
          <a:bodyPr>
            <a:normAutofit fontScale="85000" lnSpcReduction="10000"/>
          </a:bodyPr>
          <a:lstStyle/>
          <a:p>
            <a:pPr lvl="1">
              <a:buClr>
                <a:schemeClr val="accent2">
                  <a:lumMod val="50000"/>
                </a:schemeClr>
              </a:buClr>
              <a:buFont typeface="Arial" panose="020B0604020202020204" pitchFamily="34" charset="0"/>
              <a:buChar char="•"/>
            </a:pPr>
            <a:r>
              <a:rPr lang="en-US" dirty="0"/>
              <a:t>Fun or interesting pictures (even pet photos!). Images and videos are always good for engagement and are more likely to be shared.</a:t>
            </a:r>
          </a:p>
          <a:p>
            <a:pPr lvl="1">
              <a:buClr>
                <a:schemeClr val="accent2">
                  <a:lumMod val="50000"/>
                </a:schemeClr>
              </a:buClr>
              <a:buFont typeface="Arial" panose="020B0604020202020204" pitchFamily="34" charset="0"/>
              <a:buChar char="•"/>
            </a:pPr>
            <a:r>
              <a:rPr lang="en-US" dirty="0"/>
              <a:t>Ask questions of your followers. It helps with engagement. </a:t>
            </a:r>
          </a:p>
          <a:p>
            <a:pPr lvl="1">
              <a:buClr>
                <a:schemeClr val="accent2">
                  <a:lumMod val="50000"/>
                </a:schemeClr>
              </a:buClr>
              <a:buFont typeface="Arial" panose="020B0604020202020204" pitchFamily="34" charset="0"/>
              <a:buChar char="•"/>
            </a:pPr>
            <a:r>
              <a:rPr lang="en-US" dirty="0"/>
              <a:t>Post a teaser for your book and ask your followers to comment. </a:t>
            </a:r>
          </a:p>
          <a:p>
            <a:pPr lvl="1">
              <a:buClr>
                <a:schemeClr val="accent2">
                  <a:lumMod val="50000"/>
                </a:schemeClr>
              </a:buClr>
              <a:buFont typeface="Arial" panose="020B0604020202020204" pitchFamily="34" charset="0"/>
              <a:buChar char="•"/>
            </a:pPr>
            <a:r>
              <a:rPr lang="en-US" dirty="0"/>
              <a:t>Post trivia questions – perhaps about your book(s) or one of your favorite authors. </a:t>
            </a:r>
          </a:p>
          <a:p>
            <a:pPr lvl="1">
              <a:buClr>
                <a:schemeClr val="accent2">
                  <a:lumMod val="50000"/>
                </a:schemeClr>
              </a:buClr>
              <a:buFont typeface="Arial" panose="020B0604020202020204" pitchFamily="34" charset="0"/>
              <a:buChar char="•"/>
            </a:pPr>
            <a:r>
              <a:rPr lang="en-US" dirty="0"/>
              <a:t>Are you doing a podcast interview or guest blog spot? Tell your followers about it.</a:t>
            </a:r>
          </a:p>
          <a:p>
            <a:pPr lvl="1">
              <a:buClr>
                <a:schemeClr val="accent2">
                  <a:lumMod val="50000"/>
                </a:schemeClr>
              </a:buClr>
              <a:buFont typeface="Arial" panose="020B0604020202020204" pitchFamily="34" charset="0"/>
              <a:buChar char="•"/>
            </a:pPr>
            <a:r>
              <a:rPr lang="en-US" dirty="0"/>
              <a:t>Followers of writers/authors love “behind the scenes” photos and insight. </a:t>
            </a:r>
          </a:p>
          <a:p>
            <a:pPr lvl="1">
              <a:buClr>
                <a:schemeClr val="accent2">
                  <a:lumMod val="50000"/>
                </a:schemeClr>
              </a:buClr>
              <a:buFont typeface="Arial" panose="020B0604020202020204" pitchFamily="34" charset="0"/>
              <a:buChar char="•"/>
            </a:pPr>
            <a:r>
              <a:rPr lang="en-US" dirty="0"/>
              <a:t>Be creative! Unique contents stands out.</a:t>
            </a:r>
          </a:p>
          <a:p>
            <a:pPr lvl="1">
              <a:buClr>
                <a:schemeClr val="accent2">
                  <a:lumMod val="50000"/>
                </a:schemeClr>
              </a:buClr>
              <a:buFont typeface="Arial" panose="020B0604020202020204"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251014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	</a:t>
            </a:r>
          </a:p>
        </p:txBody>
      </p:sp>
      <p:sp>
        <p:nvSpPr>
          <p:cNvPr id="3" name="Content Placeholder 2"/>
          <p:cNvSpPr>
            <a:spLocks noGrp="1"/>
          </p:cNvSpPr>
          <p:nvPr>
            <p:ph idx="1"/>
          </p:nvPr>
        </p:nvSpPr>
        <p:spPr>
          <a:xfrm>
            <a:off x="457200" y="838200"/>
            <a:ext cx="8229600" cy="5867400"/>
          </a:xfrm>
        </p:spPr>
        <p:txBody>
          <a:bodyPr>
            <a:normAutofit/>
          </a:bodyPr>
          <a:lstStyle/>
          <a:p>
            <a:pPr marL="393192" lvl="1" indent="0">
              <a:buClr>
                <a:schemeClr val="accent2">
                  <a:lumMod val="50000"/>
                </a:schemeClr>
              </a:buClr>
              <a:buNone/>
            </a:pPr>
            <a:r>
              <a:rPr lang="en-US" sz="3600" dirty="0"/>
              <a:t>You can turn your great reviews into videos that you post on social media. </a:t>
            </a:r>
          </a:p>
          <a:p>
            <a:pPr marL="667512" lvl="2" indent="0">
              <a:buClr>
                <a:schemeClr val="accent2">
                  <a:lumMod val="50000"/>
                </a:schemeClr>
              </a:buClr>
              <a:buNone/>
            </a:pPr>
            <a:endParaRPr lang="en-US" sz="36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pic>
        <p:nvPicPr>
          <p:cNvPr id="5" name="Picture 4">
            <a:extLst>
              <a:ext uri="{FF2B5EF4-FFF2-40B4-BE49-F238E27FC236}">
                <a16:creationId xmlns:a16="http://schemas.microsoft.com/office/drawing/2014/main" id="{819399B5-95BE-8B10-5F21-A022310B9215}"/>
              </a:ext>
            </a:extLst>
          </p:cNvPr>
          <p:cNvPicPr>
            <a:picLocks noChangeAspect="1"/>
          </p:cNvPicPr>
          <p:nvPr/>
        </p:nvPicPr>
        <p:blipFill>
          <a:blip r:embed="rId2"/>
          <a:stretch>
            <a:fillRect/>
          </a:stretch>
        </p:blipFill>
        <p:spPr>
          <a:xfrm>
            <a:off x="29308" y="2209800"/>
            <a:ext cx="8994528" cy="4251959"/>
          </a:xfrm>
          <a:prstGeom prst="rect">
            <a:avLst/>
          </a:prstGeom>
        </p:spPr>
      </p:pic>
    </p:spTree>
    <p:extLst>
      <p:ext uri="{BB962C8B-B14F-4D97-AF65-F5344CB8AC3E}">
        <p14:creationId xmlns:p14="http://schemas.microsoft.com/office/powerpoint/2010/main" val="3015274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solidFill>
                  <a:schemeClr val="tx1"/>
                </a:solidFill>
              </a:rPr>
              <a:t>Strong social media posts 	</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buClr>
                <a:schemeClr val="accent2">
                  <a:lumMod val="50000"/>
                </a:schemeClr>
              </a:buClr>
              <a:buNone/>
            </a:pPr>
            <a:r>
              <a:rPr lang="en-US" sz="1800" dirty="0"/>
              <a:t>There are several methods for presenting your books on social media:</a:t>
            </a:r>
          </a:p>
          <a:p>
            <a:pPr lvl="1">
              <a:buClr>
                <a:schemeClr val="accent2">
                  <a:lumMod val="50000"/>
                </a:schemeClr>
              </a:buClr>
              <a:buFont typeface="Arial" panose="020B0604020202020204" pitchFamily="34" charset="0"/>
              <a:buChar char="•"/>
            </a:pPr>
            <a:r>
              <a:rPr lang="en-US" sz="1800" dirty="0"/>
              <a:t>A short synopsis</a:t>
            </a:r>
          </a:p>
          <a:p>
            <a:pPr lvl="1">
              <a:buClr>
                <a:schemeClr val="accent2">
                  <a:lumMod val="50000"/>
                </a:schemeClr>
              </a:buClr>
              <a:buFont typeface="Arial" panose="020B0604020202020204" pitchFamily="34" charset="0"/>
              <a:buChar char="•"/>
            </a:pPr>
            <a:r>
              <a:rPr lang="en-US" sz="1800" dirty="0"/>
              <a:t>Reviews</a:t>
            </a:r>
          </a:p>
          <a:p>
            <a:pPr lvl="1">
              <a:buClr>
                <a:schemeClr val="accent2">
                  <a:lumMod val="50000"/>
                </a:schemeClr>
              </a:buClr>
              <a:buFont typeface="Arial" panose="020B0604020202020204" pitchFamily="34" charset="0"/>
              <a:buChar char="•"/>
            </a:pPr>
            <a:r>
              <a:rPr lang="en-US" sz="1800" dirty="0"/>
              <a:t>Blurbs</a:t>
            </a:r>
          </a:p>
          <a:p>
            <a:pPr lvl="1">
              <a:buClr>
                <a:schemeClr val="accent2">
                  <a:lumMod val="50000"/>
                </a:schemeClr>
              </a:buClr>
              <a:buFont typeface="Arial" panose="020B0604020202020204" pitchFamily="34" charset="0"/>
              <a:buChar char="•"/>
            </a:pPr>
            <a:r>
              <a:rPr lang="en-US" sz="1800" dirty="0"/>
              <a:t>Sales/promotions</a:t>
            </a:r>
          </a:p>
          <a:p>
            <a:pPr lvl="1">
              <a:buClr>
                <a:schemeClr val="accent2">
                  <a:lumMod val="50000"/>
                </a:schemeClr>
              </a:buClr>
              <a:buFont typeface="Arial" panose="020B0604020202020204" pitchFamily="34" charset="0"/>
              <a:buChar char="•"/>
            </a:pPr>
            <a:r>
              <a:rPr lang="en-US" sz="1800" dirty="0"/>
              <a:t>Giveaways</a:t>
            </a:r>
          </a:p>
          <a:p>
            <a:pPr lvl="1">
              <a:buClr>
                <a:schemeClr val="accent2">
                  <a:lumMod val="50000"/>
                </a:schemeClr>
              </a:buClr>
              <a:buFont typeface="Arial" panose="020B0604020202020204" pitchFamily="34" charset="0"/>
              <a:buChar char="•"/>
            </a:pPr>
            <a:r>
              <a:rPr lang="en-US" sz="1800" dirty="0"/>
              <a:t>Author events</a:t>
            </a:r>
          </a:p>
          <a:p>
            <a:pPr lvl="1">
              <a:buClr>
                <a:schemeClr val="accent2">
                  <a:lumMod val="50000"/>
                </a:schemeClr>
              </a:buClr>
              <a:buFont typeface="Arial" panose="020B0604020202020204" pitchFamily="34" charset="0"/>
              <a:buChar char="•"/>
            </a:pPr>
            <a:r>
              <a:rPr lang="en-US" sz="1800" dirty="0"/>
              <a:t>Aware Announcements</a:t>
            </a:r>
          </a:p>
          <a:p>
            <a:pPr marL="393192" lvl="1" indent="0">
              <a:buClr>
                <a:schemeClr val="accent2">
                  <a:lumMod val="50000"/>
                </a:schemeClr>
              </a:buClr>
              <a:buNone/>
            </a:pPr>
            <a:endParaRPr lang="en-US" sz="1800" dirty="0"/>
          </a:p>
          <a:p>
            <a:pPr marL="393192" lvl="1" indent="0">
              <a:buClr>
                <a:schemeClr val="accent2">
                  <a:lumMod val="50000"/>
                </a:schemeClr>
              </a:buClr>
              <a:buNone/>
            </a:pPr>
            <a:r>
              <a:rPr lang="en-US" sz="1800" dirty="0"/>
              <a:t>On these types of posts, always include a link back to your website, or a book order page, or a page on </a:t>
            </a:r>
            <a:r>
              <a:rPr lang="en-US" sz="1800" dirty="0" err="1"/>
              <a:t>LinkTree</a:t>
            </a:r>
            <a:r>
              <a:rPr lang="en-US" sz="1800" dirty="0"/>
              <a:t>, etc. </a:t>
            </a:r>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110861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45AC-4807-278A-EFB6-3715C1E728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C939AA-F985-9EE3-2228-DA34F43E14F3}"/>
              </a:ext>
            </a:extLst>
          </p:cNvPr>
          <p:cNvSpPr>
            <a:spLocks noGrp="1"/>
          </p:cNvSpPr>
          <p:nvPr>
            <p:ph idx="1"/>
          </p:nvPr>
        </p:nvSpPr>
        <p:spPr>
          <a:xfrm>
            <a:off x="457200" y="1905000"/>
            <a:ext cx="8229600" cy="3962400"/>
          </a:xfrm>
        </p:spPr>
        <p:txBody>
          <a:bodyPr>
            <a:normAutofit/>
          </a:bodyPr>
          <a:lstStyle/>
          <a:p>
            <a:pPr algn="ctr"/>
            <a:r>
              <a:rPr lang="en-US" sz="6600" dirty="0"/>
              <a:t>USING SOCIAL MEDIA TO BOOST SALES</a:t>
            </a:r>
          </a:p>
        </p:txBody>
      </p:sp>
    </p:spTree>
    <p:extLst>
      <p:ext uri="{BB962C8B-B14F-4D97-AF65-F5344CB8AC3E}">
        <p14:creationId xmlns:p14="http://schemas.microsoft.com/office/powerpoint/2010/main" val="901253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solidFill>
                  <a:schemeClr val="tx1"/>
                </a:solidFill>
              </a:rPr>
              <a:t>Using Social Media to Boost Sales	</a:t>
            </a:r>
          </a:p>
        </p:txBody>
      </p:sp>
      <p:sp>
        <p:nvSpPr>
          <p:cNvPr id="3" name="Content Placeholder 2"/>
          <p:cNvSpPr>
            <a:spLocks noGrp="1"/>
          </p:cNvSpPr>
          <p:nvPr>
            <p:ph idx="1"/>
          </p:nvPr>
        </p:nvSpPr>
        <p:spPr>
          <a:xfrm>
            <a:off x="457200" y="1676400"/>
            <a:ext cx="8229600" cy="5029200"/>
          </a:xfrm>
        </p:spPr>
        <p:txBody>
          <a:bodyPr>
            <a:normAutofit fontScale="77500" lnSpcReduction="20000"/>
          </a:bodyPr>
          <a:lstStyle/>
          <a:p>
            <a:pPr marL="393192" lvl="1" indent="0">
              <a:buClr>
                <a:schemeClr val="accent2">
                  <a:lumMod val="50000"/>
                </a:schemeClr>
              </a:buClr>
              <a:buNone/>
            </a:pPr>
            <a:r>
              <a:rPr lang="en-US" dirty="0"/>
              <a:t>Having a large following or entertaining posts won’t necessarily boost your sales. Here are a few things you can do to turn followers into sales. </a:t>
            </a:r>
          </a:p>
          <a:p>
            <a:pPr lvl="1">
              <a:buClr>
                <a:schemeClr val="accent2">
                  <a:lumMod val="50000"/>
                </a:schemeClr>
              </a:buClr>
              <a:buFont typeface="Arial" panose="020B0604020202020204" pitchFamily="34" charset="0"/>
              <a:buChar char="•"/>
            </a:pPr>
            <a:r>
              <a:rPr lang="en-US" dirty="0"/>
              <a:t>Announce your upcoming events and ask followers who live in that area to come out and see you. </a:t>
            </a:r>
          </a:p>
          <a:p>
            <a:pPr lvl="1">
              <a:buClr>
                <a:schemeClr val="accent2">
                  <a:lumMod val="50000"/>
                </a:schemeClr>
              </a:buClr>
              <a:buFont typeface="Arial" panose="020B0604020202020204" pitchFamily="34" charset="0"/>
              <a:buChar char="•"/>
            </a:pPr>
            <a:r>
              <a:rPr lang="en-US" dirty="0"/>
              <a:t>Let followers know the different formats your books come in – print, </a:t>
            </a:r>
            <a:r>
              <a:rPr lang="en-US" dirty="0" err="1"/>
              <a:t>ebook</a:t>
            </a:r>
            <a:r>
              <a:rPr lang="en-US" dirty="0"/>
              <a:t>, audiobooks and where to find them or links where they can buy them.</a:t>
            </a:r>
          </a:p>
          <a:p>
            <a:pPr lvl="1">
              <a:buClr>
                <a:schemeClr val="accent2">
                  <a:lumMod val="50000"/>
                </a:schemeClr>
              </a:buClr>
              <a:buFont typeface="Arial" panose="020B0604020202020204" pitchFamily="34" charset="0"/>
              <a:buChar char="•"/>
            </a:pPr>
            <a:r>
              <a:rPr lang="en-US" dirty="0"/>
              <a:t>Can’t get out to bookshops to do a reading? Do one online and provide links where they can buy the book (print, </a:t>
            </a:r>
            <a:r>
              <a:rPr lang="en-US" dirty="0" err="1"/>
              <a:t>ebook</a:t>
            </a:r>
            <a:r>
              <a:rPr lang="en-US" dirty="0"/>
              <a:t>, audiobook). You can do the reading live or post a video. </a:t>
            </a:r>
          </a:p>
          <a:p>
            <a:pPr lvl="1">
              <a:buClr>
                <a:schemeClr val="accent2">
                  <a:lumMod val="50000"/>
                </a:schemeClr>
              </a:buClr>
              <a:buFont typeface="Arial" panose="020B0604020202020204" pitchFamily="34" charset="0"/>
              <a:buChar char="•"/>
            </a:pPr>
            <a:r>
              <a:rPr lang="en-US" dirty="0"/>
              <a:t>Let followers know about any sales that are happening for your books and the links where they can purchase them.</a:t>
            </a:r>
          </a:p>
          <a:p>
            <a:pPr lvl="1">
              <a:buClr>
                <a:schemeClr val="accent2">
                  <a:lumMod val="50000"/>
                </a:schemeClr>
              </a:buClr>
              <a:buFont typeface="Arial" panose="020B0604020202020204" pitchFamily="34" charset="0"/>
              <a:buChar char="•"/>
            </a:pPr>
            <a:r>
              <a:rPr lang="en-US" dirty="0"/>
              <a:t>Some authors provide autographed copies through their websites. If you do that, let followers know about it. </a:t>
            </a:r>
          </a:p>
          <a:p>
            <a:pPr lvl="1">
              <a:buClr>
                <a:schemeClr val="accent2">
                  <a:lumMod val="50000"/>
                </a:schemeClr>
              </a:buClr>
              <a:buFont typeface="Arial" panose="020B0604020202020204"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178867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solidFill>
                  <a:schemeClr val="tx1"/>
                </a:solidFill>
              </a:rPr>
              <a:t>Using Social Media to Boost Sales	</a:t>
            </a:r>
          </a:p>
        </p:txBody>
      </p:sp>
      <p:sp>
        <p:nvSpPr>
          <p:cNvPr id="3" name="Content Placeholder 2"/>
          <p:cNvSpPr>
            <a:spLocks noGrp="1"/>
          </p:cNvSpPr>
          <p:nvPr>
            <p:ph idx="1"/>
          </p:nvPr>
        </p:nvSpPr>
        <p:spPr>
          <a:xfrm>
            <a:off x="457200" y="1676400"/>
            <a:ext cx="8229600" cy="5029200"/>
          </a:xfrm>
        </p:spPr>
        <p:txBody>
          <a:bodyPr>
            <a:normAutofit fontScale="47500" lnSpcReduction="20000"/>
          </a:bodyPr>
          <a:lstStyle/>
          <a:p>
            <a:pPr marL="393192" lvl="1" indent="0">
              <a:buClr>
                <a:schemeClr val="accent2">
                  <a:lumMod val="50000"/>
                </a:schemeClr>
              </a:buClr>
              <a:buNone/>
            </a:pPr>
            <a:endParaRPr lang="en-US" sz="3300" dirty="0"/>
          </a:p>
          <a:p>
            <a:pPr lvl="2">
              <a:buClr>
                <a:schemeClr val="accent2">
                  <a:lumMod val="50000"/>
                </a:schemeClr>
              </a:buClr>
              <a:buFont typeface="Arial" panose="020B0604020202020204" pitchFamily="34" charset="0"/>
              <a:buChar char="•"/>
            </a:pPr>
            <a:r>
              <a:rPr lang="en-US" sz="3300" dirty="0">
                <a:latin typeface="+mj-lt"/>
              </a:rPr>
              <a:t>You want to create a relationship with your followers. Most of your posts should be engaging and not just selling your books. But it is okay to let your followers know that you have books to sell and you appreciate their support, reviews, and spreading the word about you and your books. One way to do that is to add a “call to action” to some of your posts. i.e. –”I’ve got a new book coming out, here’s the link to pre-order either the print or </a:t>
            </a:r>
            <a:r>
              <a:rPr lang="en-US" sz="3300" dirty="0" err="1">
                <a:latin typeface="+mj-lt"/>
              </a:rPr>
              <a:t>ebook</a:t>
            </a:r>
            <a:r>
              <a:rPr lang="en-US" sz="3300" dirty="0">
                <a:latin typeface="+mj-lt"/>
              </a:rPr>
              <a:t>.”</a:t>
            </a:r>
          </a:p>
          <a:p>
            <a:pPr lvl="2">
              <a:buClr>
                <a:schemeClr val="accent2">
                  <a:lumMod val="50000"/>
                </a:schemeClr>
              </a:buClr>
              <a:buFont typeface="Arial" panose="020B0604020202020204" pitchFamily="34" charset="0"/>
              <a:buChar char="•"/>
            </a:pPr>
            <a:endParaRPr lang="en-US" sz="3300" dirty="0">
              <a:latin typeface="+mj-lt"/>
            </a:endParaRPr>
          </a:p>
          <a:p>
            <a:pPr lvl="2">
              <a:buClr>
                <a:schemeClr val="accent2">
                  <a:lumMod val="50000"/>
                </a:schemeClr>
              </a:buClr>
              <a:buFont typeface="Arial" panose="020B0604020202020204" pitchFamily="34" charset="0"/>
              <a:buChar char="•"/>
            </a:pPr>
            <a:r>
              <a:rPr lang="en-US" sz="3300" dirty="0">
                <a:latin typeface="+mj-lt"/>
              </a:rPr>
              <a:t>Work with BQB/WriteLife to create special sales and promotions that have specific links and promo codes. Get this information out to your social media followers with a specific time range. This can trigger people to “act now.”</a:t>
            </a:r>
          </a:p>
          <a:p>
            <a:pPr marL="667512" lvl="2" indent="0">
              <a:buClr>
                <a:schemeClr val="accent2">
                  <a:lumMod val="50000"/>
                </a:schemeClr>
              </a:buClr>
              <a:buNone/>
            </a:pPr>
            <a:endParaRPr lang="en-US" sz="3300" dirty="0">
              <a:latin typeface="+mj-lt"/>
            </a:endParaRPr>
          </a:p>
          <a:p>
            <a:pPr lvl="2">
              <a:buClr>
                <a:schemeClr val="accent2">
                  <a:lumMod val="50000"/>
                </a:schemeClr>
              </a:buClr>
              <a:buFont typeface="Arial" panose="020B0604020202020204" pitchFamily="34" charset="0"/>
              <a:buChar char="•"/>
            </a:pPr>
            <a:r>
              <a:rPr lang="en-US" sz="3300" dirty="0">
                <a:latin typeface="+mj-lt"/>
              </a:rPr>
              <a:t>“Sharing who you are, what you’re all about, and who you help, builds trust, which is the cornerstone of social selling.”</a:t>
            </a:r>
          </a:p>
          <a:p>
            <a:pPr marL="667512" lvl="2" indent="0">
              <a:buClr>
                <a:schemeClr val="accent2">
                  <a:lumMod val="50000"/>
                </a:schemeClr>
              </a:buClr>
              <a:buNone/>
            </a:pPr>
            <a:endParaRPr lang="en-US" sz="3300" dirty="0">
              <a:latin typeface="+mj-lt"/>
            </a:endParaRPr>
          </a:p>
          <a:p>
            <a:pPr lvl="2">
              <a:buClr>
                <a:schemeClr val="accent2">
                  <a:lumMod val="50000"/>
                </a:schemeClr>
              </a:buClr>
              <a:buFont typeface="Arial" panose="020B0604020202020204" pitchFamily="34" charset="0"/>
              <a:buChar char="•"/>
            </a:pPr>
            <a:r>
              <a:rPr lang="en-US" sz="3300" dirty="0">
                <a:latin typeface="+mj-lt"/>
              </a:rPr>
              <a:t>“Buyer decision are wrought with emotion. Social media lets you foster a positive, emotional response towards your book. </a:t>
            </a:r>
          </a:p>
          <a:p>
            <a:pPr lvl="2">
              <a:buClr>
                <a:schemeClr val="accent2">
                  <a:lumMod val="50000"/>
                </a:schemeClr>
              </a:buClr>
              <a:buFont typeface="Arial" panose="020B0604020202020204" pitchFamily="34" charset="0"/>
              <a:buChar char="•"/>
            </a:pPr>
            <a:endParaRPr lang="en-US" sz="1800" dirty="0"/>
          </a:p>
          <a:p>
            <a:pPr lvl="2">
              <a:buClr>
                <a:schemeClr val="accent2">
                  <a:lumMod val="50000"/>
                </a:schemeClr>
              </a:buClr>
              <a:buFont typeface="Arial" panose="020B0604020202020204" pitchFamily="34" charset="0"/>
              <a:buChar char="•"/>
            </a:pPr>
            <a:endParaRPr lang="en-US" sz="1800" dirty="0"/>
          </a:p>
          <a:p>
            <a:pPr lvl="2">
              <a:buClr>
                <a:schemeClr val="accent2">
                  <a:lumMod val="50000"/>
                </a:schemeClr>
              </a:buClr>
              <a:buFont typeface="Arial" panose="020B0604020202020204" pitchFamily="34" charset="0"/>
              <a:buChar char="•"/>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255757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45AC-4807-278A-EFB6-3715C1E728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C939AA-F985-9EE3-2228-DA34F43E14F3}"/>
              </a:ext>
            </a:extLst>
          </p:cNvPr>
          <p:cNvSpPr>
            <a:spLocks noGrp="1"/>
          </p:cNvSpPr>
          <p:nvPr>
            <p:ph idx="1"/>
          </p:nvPr>
        </p:nvSpPr>
        <p:spPr>
          <a:xfrm>
            <a:off x="457200" y="1905000"/>
            <a:ext cx="8229600" cy="3962400"/>
          </a:xfrm>
        </p:spPr>
        <p:txBody>
          <a:bodyPr>
            <a:normAutofit/>
          </a:bodyPr>
          <a:lstStyle/>
          <a:p>
            <a:pPr algn="ctr"/>
            <a:r>
              <a:rPr lang="en-US" sz="6600" dirty="0"/>
              <a:t>SOCIAL </a:t>
            </a:r>
          </a:p>
          <a:p>
            <a:pPr algn="ctr"/>
            <a:r>
              <a:rPr lang="en-US" sz="6600" dirty="0"/>
              <a:t>MEDIA INFLUENCERS</a:t>
            </a:r>
          </a:p>
        </p:txBody>
      </p:sp>
    </p:spTree>
    <p:extLst>
      <p:ext uri="{BB962C8B-B14F-4D97-AF65-F5344CB8AC3E}">
        <p14:creationId xmlns:p14="http://schemas.microsoft.com/office/powerpoint/2010/main" val="2831560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518F-9ED2-D4D9-48AB-8D1F86FB64D1}"/>
              </a:ext>
            </a:extLst>
          </p:cNvPr>
          <p:cNvSpPr>
            <a:spLocks noGrp="1"/>
          </p:cNvSpPr>
          <p:nvPr>
            <p:ph type="title"/>
          </p:nvPr>
        </p:nvSpPr>
        <p:spPr/>
        <p:txBody>
          <a:bodyPr>
            <a:normAutofit fontScale="90000"/>
          </a:bodyPr>
          <a:lstStyle/>
          <a:p>
            <a:r>
              <a:rPr lang="en-US" b="1" dirty="0">
                <a:solidFill>
                  <a:schemeClr val="tx1"/>
                </a:solidFill>
              </a:rPr>
              <a:t>What is a social media influencer?	</a:t>
            </a:r>
          </a:p>
        </p:txBody>
      </p:sp>
      <p:sp>
        <p:nvSpPr>
          <p:cNvPr id="3" name="Content Placeholder 2">
            <a:extLst>
              <a:ext uri="{FF2B5EF4-FFF2-40B4-BE49-F238E27FC236}">
                <a16:creationId xmlns:a16="http://schemas.microsoft.com/office/drawing/2014/main" id="{6FF7A5C3-1442-1996-3825-BF54C223B1C4}"/>
              </a:ext>
            </a:extLst>
          </p:cNvPr>
          <p:cNvSpPr>
            <a:spLocks noGrp="1"/>
          </p:cNvSpPr>
          <p:nvPr>
            <p:ph idx="1"/>
          </p:nvPr>
        </p:nvSpPr>
        <p:spPr/>
        <p:txBody>
          <a:bodyPr>
            <a:normAutofit/>
          </a:bodyPr>
          <a:lstStyle/>
          <a:p>
            <a:pPr>
              <a:buClr>
                <a:srgbClr val="9F3748"/>
              </a:buClr>
            </a:pPr>
            <a:r>
              <a:rPr lang="en-US" sz="2000" dirty="0"/>
              <a:t>An influencer is an online personality who can use their authority or popularity within their niche market to influence others into making decisions or purchases.</a:t>
            </a:r>
          </a:p>
          <a:p>
            <a:pPr>
              <a:buClr>
                <a:srgbClr val="9F3748"/>
              </a:buClr>
            </a:pPr>
            <a:r>
              <a:rPr lang="en-US" sz="2000" dirty="0"/>
              <a:t>Book influencers are trusted by their followers.</a:t>
            </a:r>
          </a:p>
          <a:p>
            <a:pPr>
              <a:buClr>
                <a:srgbClr val="9F3748"/>
              </a:buClr>
            </a:pPr>
            <a:r>
              <a:rPr lang="en-US" sz="2000" dirty="0"/>
              <a:t>Book influencers can be a sustainable marketing tactic. </a:t>
            </a:r>
          </a:p>
          <a:p>
            <a:pPr>
              <a:buClr>
                <a:srgbClr val="9F3748"/>
              </a:buClr>
            </a:pPr>
            <a:r>
              <a:rPr lang="en-US" sz="2000" dirty="0"/>
              <a:t>Book influencers can help you grow your social media following. When someone with many more followers than you posts about your work and tags you, you gain a massive increase in visibility.</a:t>
            </a:r>
          </a:p>
          <a:p>
            <a:pPr>
              <a:buClr>
                <a:srgbClr val="9F3748"/>
              </a:buClr>
            </a:pPr>
            <a:r>
              <a:rPr lang="en-US" sz="2000" dirty="0"/>
              <a:t>Celebrities of course are influencers.</a:t>
            </a:r>
          </a:p>
          <a:p>
            <a:pPr>
              <a:buClr>
                <a:srgbClr val="9F3748"/>
              </a:buClr>
            </a:pPr>
            <a:r>
              <a:rPr lang="en-US" sz="2000" dirty="0"/>
              <a:t>Bloggers can be influencers.</a:t>
            </a:r>
          </a:p>
          <a:p>
            <a:pPr>
              <a:buClr>
                <a:srgbClr val="9F3748"/>
              </a:buClr>
            </a:pPr>
            <a:r>
              <a:rPr lang="en-US" sz="2000" dirty="0"/>
              <a:t>Authors can be influencers. </a:t>
            </a:r>
          </a:p>
          <a:p>
            <a:pPr>
              <a:buClr>
                <a:srgbClr val="9F3748"/>
              </a:buClr>
            </a:pPr>
            <a:endParaRPr lang="en-US" sz="1800" dirty="0"/>
          </a:p>
        </p:txBody>
      </p:sp>
    </p:spTree>
    <p:extLst>
      <p:ext uri="{BB962C8B-B14F-4D97-AF65-F5344CB8AC3E}">
        <p14:creationId xmlns:p14="http://schemas.microsoft.com/office/powerpoint/2010/main" val="1062792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E7-C3D5-481B-A45E-31874169035B}"/>
              </a:ext>
            </a:extLst>
          </p:cNvPr>
          <p:cNvSpPr>
            <a:spLocks noGrp="1"/>
          </p:cNvSpPr>
          <p:nvPr>
            <p:ph type="title"/>
          </p:nvPr>
        </p:nvSpPr>
        <p:spPr/>
        <p:txBody>
          <a:bodyPr>
            <a:normAutofit fontScale="90000"/>
          </a:bodyPr>
          <a:lstStyle/>
          <a:p>
            <a:r>
              <a:rPr lang="en-US" b="1" dirty="0">
                <a:solidFill>
                  <a:schemeClr val="tx1"/>
                </a:solidFill>
              </a:rPr>
              <a:t>How to Identify a Good Influencer</a:t>
            </a:r>
          </a:p>
        </p:txBody>
      </p:sp>
      <p:sp>
        <p:nvSpPr>
          <p:cNvPr id="3" name="Content Placeholder 2">
            <a:extLst>
              <a:ext uri="{FF2B5EF4-FFF2-40B4-BE49-F238E27FC236}">
                <a16:creationId xmlns:a16="http://schemas.microsoft.com/office/drawing/2014/main" id="{3EF5868B-A0A9-4DB6-9403-3D1FBA865A1E}"/>
              </a:ext>
            </a:extLst>
          </p:cNvPr>
          <p:cNvSpPr>
            <a:spLocks noGrp="1"/>
          </p:cNvSpPr>
          <p:nvPr>
            <p:ph idx="1"/>
          </p:nvPr>
        </p:nvSpPr>
        <p:spPr/>
        <p:txBody>
          <a:bodyPr>
            <a:normAutofit/>
          </a:bodyPr>
          <a:lstStyle/>
          <a:p>
            <a:pPr>
              <a:buClrTx/>
            </a:pPr>
            <a:r>
              <a:rPr lang="en-US" sz="1800" dirty="0"/>
              <a:t>Every brand has different ideal influencers.</a:t>
            </a:r>
          </a:p>
          <a:p>
            <a:pPr>
              <a:buClrTx/>
            </a:pPr>
            <a:r>
              <a:rPr lang="en-US" sz="1800" dirty="0"/>
              <a:t>Your best influencers will depend on your unique ideology and goals.</a:t>
            </a:r>
          </a:p>
          <a:p>
            <a:pPr>
              <a:buClrTx/>
            </a:pPr>
            <a:r>
              <a:rPr lang="en-US" sz="1800" dirty="0"/>
              <a:t>Follower size shouldn’t necessarily be your priority.</a:t>
            </a:r>
          </a:p>
          <a:p>
            <a:pPr>
              <a:buClrTx/>
            </a:pPr>
            <a:r>
              <a:rPr lang="en-US" sz="1800" dirty="0"/>
              <a:t>If targeted accurately, influencers with smaller platforms can produce better results than huge ones. </a:t>
            </a:r>
          </a:p>
          <a:p>
            <a:pPr>
              <a:buClrTx/>
            </a:pPr>
            <a:r>
              <a:rPr lang="en-US" sz="1800" dirty="0"/>
              <a:t>Personality and engagement are important metrics.</a:t>
            </a:r>
          </a:p>
          <a:p>
            <a:pPr>
              <a:buClrTx/>
            </a:pPr>
            <a:r>
              <a:rPr lang="en-US" sz="1800" dirty="0"/>
              <a:t>Will they bring the right people and convert fans into book buyers?</a:t>
            </a:r>
          </a:p>
          <a:p>
            <a:pPr>
              <a:buClrTx/>
            </a:pPr>
            <a:r>
              <a:rPr lang="en-US" sz="1800" dirty="0"/>
              <a:t>Do your ideal readers hang out on their strongest platforms?</a:t>
            </a:r>
          </a:p>
          <a:p>
            <a:pPr>
              <a:buClrTx/>
            </a:pPr>
            <a:r>
              <a:rPr lang="en-US" sz="1800" dirty="0"/>
              <a:t>Does their content align with your own author brand?</a:t>
            </a:r>
          </a:p>
          <a:p>
            <a:pPr>
              <a:buClrTx/>
            </a:pPr>
            <a:r>
              <a:rPr lang="en-US" sz="1800" dirty="0"/>
              <a:t>Do they talk favorably about books similar to yours?</a:t>
            </a:r>
          </a:p>
          <a:p>
            <a:pPr>
              <a:buClrTx/>
            </a:pPr>
            <a:r>
              <a:rPr lang="en-US" sz="1800" dirty="0"/>
              <a:t>Do they seem convincing and authentic when promoting books?</a:t>
            </a:r>
          </a:p>
          <a:p>
            <a:pPr>
              <a:buClrTx/>
            </a:pPr>
            <a:r>
              <a:rPr lang="en-US" sz="1800" dirty="0"/>
              <a:t>Does their content get many interactions compared to their follower count? </a:t>
            </a:r>
          </a:p>
        </p:txBody>
      </p:sp>
    </p:spTree>
    <p:extLst>
      <p:ext uri="{BB962C8B-B14F-4D97-AF65-F5344CB8AC3E}">
        <p14:creationId xmlns:p14="http://schemas.microsoft.com/office/powerpoint/2010/main" val="298103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996C-C4FD-02E7-47BA-35616FA57C3A}"/>
              </a:ext>
            </a:extLst>
          </p:cNvPr>
          <p:cNvSpPr>
            <a:spLocks noGrp="1"/>
          </p:cNvSpPr>
          <p:nvPr>
            <p:ph type="title"/>
          </p:nvPr>
        </p:nvSpPr>
        <p:spPr>
          <a:xfrm>
            <a:off x="457200" y="704088"/>
            <a:ext cx="8229600" cy="57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31FBABD-060C-2788-7A9B-36C0DB9377E5}"/>
              </a:ext>
            </a:extLst>
          </p:cNvPr>
          <p:cNvSpPr>
            <a:spLocks noGrp="1"/>
          </p:cNvSpPr>
          <p:nvPr>
            <p:ph idx="1"/>
          </p:nvPr>
        </p:nvSpPr>
        <p:spPr/>
        <p:txBody>
          <a:bodyPr>
            <a:normAutofit/>
          </a:bodyPr>
          <a:lstStyle/>
          <a:p>
            <a:pPr algn="ctr"/>
            <a:r>
              <a:rPr lang="en-US" sz="8000" dirty="0">
                <a:latin typeface="+mj-lt"/>
              </a:rPr>
              <a:t>WHERE TO PUT YOUR </a:t>
            </a:r>
          </a:p>
          <a:p>
            <a:pPr algn="ctr"/>
            <a:r>
              <a:rPr lang="en-US" sz="8000" dirty="0">
                <a:latin typeface="+mj-lt"/>
              </a:rPr>
              <a:t>ATTENTION</a:t>
            </a:r>
          </a:p>
        </p:txBody>
      </p:sp>
    </p:spTree>
    <p:extLst>
      <p:ext uri="{BB962C8B-B14F-4D97-AF65-F5344CB8AC3E}">
        <p14:creationId xmlns:p14="http://schemas.microsoft.com/office/powerpoint/2010/main" val="4247380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E229-4C7B-47C1-8D94-1E6E61473441}"/>
              </a:ext>
            </a:extLst>
          </p:cNvPr>
          <p:cNvSpPr>
            <a:spLocks noGrp="1"/>
          </p:cNvSpPr>
          <p:nvPr>
            <p:ph type="title"/>
          </p:nvPr>
        </p:nvSpPr>
        <p:spPr/>
        <p:txBody>
          <a:bodyPr/>
          <a:lstStyle/>
          <a:p>
            <a:r>
              <a:rPr lang="en-US" dirty="0">
                <a:solidFill>
                  <a:schemeClr val="tx1"/>
                </a:solidFill>
              </a:rPr>
              <a:t>Top Book Influencers  </a:t>
            </a:r>
          </a:p>
        </p:txBody>
      </p:sp>
      <p:sp>
        <p:nvSpPr>
          <p:cNvPr id="3" name="Content Placeholder 2">
            <a:extLst>
              <a:ext uri="{FF2B5EF4-FFF2-40B4-BE49-F238E27FC236}">
                <a16:creationId xmlns:a16="http://schemas.microsoft.com/office/drawing/2014/main" id="{B561206A-A960-4B29-8404-79B695176566}"/>
              </a:ext>
            </a:extLst>
          </p:cNvPr>
          <p:cNvSpPr>
            <a:spLocks noGrp="1"/>
          </p:cNvSpPr>
          <p:nvPr>
            <p:ph idx="1"/>
          </p:nvPr>
        </p:nvSpPr>
        <p:spPr/>
        <p:txBody>
          <a:bodyPr>
            <a:normAutofit fontScale="92500" lnSpcReduction="10000"/>
          </a:bodyPr>
          <a:lstStyle/>
          <a:p>
            <a:pPr>
              <a:buClrTx/>
              <a:buFont typeface="Arial" panose="020B0604020202020204" pitchFamily="34" charset="0"/>
              <a:buChar char="•"/>
            </a:pPr>
            <a:r>
              <a:rPr lang="en-US" sz="1600" dirty="0"/>
              <a:t>The most kids-friendly: </a:t>
            </a:r>
            <a:r>
              <a:rPr lang="en-US" sz="1600" dirty="0" err="1"/>
              <a:t>Imagiantionsoup</a:t>
            </a:r>
            <a:endParaRPr lang="en-US" sz="1600" dirty="0"/>
          </a:p>
          <a:p>
            <a:pPr>
              <a:buClrTx/>
              <a:buFont typeface="Arial" panose="020B0604020202020204" pitchFamily="34" charset="0"/>
              <a:buChar char="•"/>
            </a:pPr>
            <a:r>
              <a:rPr lang="en-US" sz="1600" dirty="0"/>
              <a:t>The most comical: </a:t>
            </a:r>
            <a:r>
              <a:rPr lang="en-US" sz="1600" dirty="0" err="1"/>
              <a:t>Readwithcindy</a:t>
            </a:r>
            <a:endParaRPr lang="en-US" sz="1600" dirty="0"/>
          </a:p>
          <a:p>
            <a:pPr>
              <a:buClrTx/>
              <a:buFont typeface="Arial" panose="020B0604020202020204" pitchFamily="34" charset="0"/>
              <a:buChar char="•"/>
            </a:pPr>
            <a:r>
              <a:rPr lang="en-US" sz="1600" dirty="0"/>
              <a:t>The most different: </a:t>
            </a:r>
            <a:r>
              <a:rPr lang="en-US" sz="1600" dirty="0" err="1"/>
              <a:t>Lastnightsreading</a:t>
            </a:r>
            <a:endParaRPr lang="en-US" sz="1600" dirty="0"/>
          </a:p>
          <a:p>
            <a:pPr>
              <a:buClrTx/>
              <a:buFont typeface="Arial" panose="020B0604020202020204" pitchFamily="34" charset="0"/>
              <a:buChar char="•"/>
            </a:pPr>
            <a:r>
              <a:rPr lang="en-US" sz="1600" dirty="0"/>
              <a:t>The most clever: James Tullos</a:t>
            </a:r>
          </a:p>
          <a:p>
            <a:pPr>
              <a:buClrTx/>
              <a:buFont typeface="Arial" panose="020B0604020202020204" pitchFamily="34" charset="0"/>
              <a:buChar char="•"/>
            </a:pPr>
            <a:r>
              <a:rPr lang="en-US" sz="1600" dirty="0"/>
              <a:t>The most “high school” books: </a:t>
            </a:r>
            <a:r>
              <a:rPr lang="en-US" sz="1600" dirty="0" err="1"/>
              <a:t>Gvhslibrary</a:t>
            </a:r>
            <a:endParaRPr lang="en-US" sz="1600" dirty="0"/>
          </a:p>
          <a:p>
            <a:pPr>
              <a:buClrTx/>
              <a:buFont typeface="Arial" panose="020B0604020202020204" pitchFamily="34" charset="0"/>
              <a:buChar char="•"/>
            </a:pPr>
            <a:r>
              <a:rPr lang="en-US" sz="1600" dirty="0"/>
              <a:t>The most recommended for young adults: Cait’s Books</a:t>
            </a:r>
          </a:p>
          <a:p>
            <a:pPr>
              <a:buClrTx/>
              <a:buFont typeface="Arial" panose="020B0604020202020204" pitchFamily="34" charset="0"/>
              <a:buChar char="•"/>
            </a:pPr>
            <a:r>
              <a:rPr lang="en-US" sz="1600" dirty="0"/>
              <a:t>The most diverse: The Artisan Greek</a:t>
            </a:r>
          </a:p>
          <a:p>
            <a:pPr>
              <a:buClrTx/>
              <a:buFont typeface="Arial" panose="020B0604020202020204" pitchFamily="34" charset="0"/>
              <a:buChar char="•"/>
            </a:pPr>
            <a:r>
              <a:rPr lang="en-US" sz="1600" dirty="0"/>
              <a:t>The coolest book-worm: The Peruse Project </a:t>
            </a:r>
          </a:p>
          <a:p>
            <a:pPr>
              <a:buClrTx/>
              <a:buFont typeface="Arial" panose="020B0604020202020204" pitchFamily="34" charset="0"/>
              <a:buChar char="•"/>
            </a:pPr>
            <a:r>
              <a:rPr lang="en-US" sz="1600" dirty="0" err="1"/>
              <a:t>TheGuywiththeBook</a:t>
            </a:r>
            <a:endParaRPr lang="en-US" sz="1600" dirty="0"/>
          </a:p>
          <a:p>
            <a:pPr>
              <a:buClrTx/>
              <a:buFont typeface="Arial" panose="020B0604020202020204" pitchFamily="34" charset="0"/>
              <a:buChar char="•"/>
            </a:pPr>
            <a:r>
              <a:rPr lang="en-US" sz="1600" dirty="0"/>
              <a:t>Kristen Williams – </a:t>
            </a:r>
            <a:r>
              <a:rPr lang="en-US" sz="1600" dirty="0" err="1"/>
              <a:t>Myfriendsarefiction</a:t>
            </a:r>
            <a:endParaRPr lang="en-US" sz="1600" dirty="0"/>
          </a:p>
          <a:p>
            <a:pPr>
              <a:buClrTx/>
              <a:buFont typeface="Arial" panose="020B0604020202020204" pitchFamily="34" charset="0"/>
              <a:buChar char="•"/>
            </a:pPr>
            <a:r>
              <a:rPr lang="en-US" sz="1600" dirty="0" err="1"/>
              <a:t>Hayaisreading</a:t>
            </a:r>
            <a:endParaRPr lang="en-US" sz="1600" dirty="0"/>
          </a:p>
          <a:p>
            <a:pPr>
              <a:buClrTx/>
              <a:buFont typeface="Arial" panose="020B0604020202020204" pitchFamily="34" charset="0"/>
              <a:buChar char="•"/>
            </a:pPr>
            <a:r>
              <a:rPr lang="en-US" sz="1600" dirty="0"/>
              <a:t>Abby </a:t>
            </a:r>
            <a:r>
              <a:rPr lang="en-US" sz="1600" dirty="0" err="1"/>
              <a:t>Endler</a:t>
            </a:r>
            <a:r>
              <a:rPr lang="en-US" sz="1600" dirty="0"/>
              <a:t> – </a:t>
            </a:r>
            <a:r>
              <a:rPr lang="en-US" sz="1600" dirty="0" err="1"/>
              <a:t>Crimebythebook</a:t>
            </a:r>
            <a:endParaRPr lang="en-US" sz="1600" dirty="0"/>
          </a:p>
          <a:p>
            <a:pPr>
              <a:buClrTx/>
              <a:buFont typeface="Arial" panose="020B0604020202020204" pitchFamily="34" charset="0"/>
              <a:buChar char="•"/>
            </a:pPr>
            <a:r>
              <a:rPr lang="en-US" sz="1600" dirty="0" err="1"/>
              <a:t>Triin</a:t>
            </a:r>
            <a:r>
              <a:rPr lang="en-US" sz="1600" dirty="0"/>
              <a:t> </a:t>
            </a:r>
            <a:r>
              <a:rPr lang="en-US" sz="1600" dirty="0" err="1"/>
              <a:t>vihur</a:t>
            </a:r>
            <a:r>
              <a:rPr lang="en-US" sz="1600" dirty="0"/>
              <a:t> – </a:t>
            </a:r>
            <a:r>
              <a:rPr lang="en-US" sz="1600" dirty="0" err="1"/>
              <a:t>wordchild</a:t>
            </a:r>
            <a:endParaRPr lang="en-US" sz="1600" dirty="0"/>
          </a:p>
          <a:p>
            <a:pPr>
              <a:buClrTx/>
              <a:buFont typeface="Arial" panose="020B0604020202020204" pitchFamily="34" charset="0"/>
              <a:buChar char="•"/>
            </a:pPr>
            <a:r>
              <a:rPr lang="en-US" sz="1600" dirty="0"/>
              <a:t>Simone – </a:t>
            </a:r>
            <a:r>
              <a:rPr lang="en-US" sz="1600" dirty="0" err="1"/>
              <a:t>Simoneandherbooks</a:t>
            </a:r>
            <a:endParaRPr lang="en-US" sz="1600" dirty="0"/>
          </a:p>
          <a:p>
            <a:pPr>
              <a:buClrTx/>
              <a:buFont typeface="Arial" panose="020B0604020202020204" pitchFamily="34" charset="0"/>
              <a:buChar char="•"/>
            </a:pPr>
            <a:r>
              <a:rPr lang="en-US" sz="1600" dirty="0"/>
              <a:t>Kath-reads</a:t>
            </a:r>
          </a:p>
          <a:p>
            <a:pPr>
              <a:buClrTx/>
              <a:buFont typeface="Arial" panose="020B0604020202020204" pitchFamily="34" charset="0"/>
              <a:buChar char="•"/>
            </a:pPr>
            <a:r>
              <a:rPr lang="en-US" sz="1600" dirty="0"/>
              <a:t>Renee – </a:t>
            </a:r>
            <a:r>
              <a:rPr lang="en-US" sz="1600" dirty="0" err="1"/>
              <a:t>Somekindofalibrary</a:t>
            </a:r>
            <a:endParaRPr lang="en-US" sz="1600" dirty="0"/>
          </a:p>
          <a:p>
            <a:pPr>
              <a:buClrTx/>
              <a:buFont typeface="Arial" panose="020B0604020202020204" pitchFamily="34" charset="0"/>
              <a:buChar char="•"/>
            </a:pPr>
            <a:r>
              <a:rPr lang="en-US" sz="1600" dirty="0"/>
              <a:t>Hanah – </a:t>
            </a:r>
            <a:r>
              <a:rPr lang="en-US" sz="1600" dirty="0" err="1"/>
              <a:t>hanpickedbooks</a:t>
            </a:r>
            <a:endParaRPr lang="en-US" sz="1600" dirty="0"/>
          </a:p>
          <a:p>
            <a:pPr>
              <a:buClrTx/>
              <a:buFont typeface="Arial" panose="020B0604020202020204" pitchFamily="34" charset="0"/>
              <a:buChar char="•"/>
            </a:pPr>
            <a:endParaRPr lang="en-US" sz="1600" dirty="0"/>
          </a:p>
          <a:p>
            <a:pPr>
              <a:buClrTx/>
              <a:buFont typeface="Arial" panose="020B0604020202020204" pitchFamily="34" charset="0"/>
              <a:buChar char="•"/>
            </a:pPr>
            <a:endParaRPr lang="en-US" sz="1600" dirty="0"/>
          </a:p>
          <a:p>
            <a:pPr>
              <a:buClrTx/>
              <a:buFont typeface="Arial" panose="020B0604020202020204" pitchFamily="34" charset="0"/>
              <a:buChar char="•"/>
            </a:pPr>
            <a:endParaRPr lang="en-US" sz="1600" dirty="0"/>
          </a:p>
          <a:p>
            <a:pPr marL="0" indent="0">
              <a:buClrTx/>
              <a:buNone/>
            </a:pPr>
            <a:endParaRPr lang="en-US" sz="1600" dirty="0"/>
          </a:p>
          <a:p>
            <a:endParaRPr lang="en-US" sz="1600" dirty="0"/>
          </a:p>
        </p:txBody>
      </p:sp>
    </p:spTree>
    <p:extLst>
      <p:ext uri="{BB962C8B-B14F-4D97-AF65-F5344CB8AC3E}">
        <p14:creationId xmlns:p14="http://schemas.microsoft.com/office/powerpoint/2010/main" val="3854685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C53D-3DA9-6B50-4700-63A870C403F9}"/>
              </a:ext>
            </a:extLst>
          </p:cNvPr>
          <p:cNvSpPr>
            <a:spLocks noGrp="1"/>
          </p:cNvSpPr>
          <p:nvPr>
            <p:ph type="title"/>
          </p:nvPr>
        </p:nvSpPr>
        <p:spPr/>
        <p:txBody>
          <a:bodyPr/>
          <a:lstStyle/>
          <a:p>
            <a:r>
              <a:rPr lang="en-US" b="1" dirty="0">
                <a:solidFill>
                  <a:schemeClr val="tx1"/>
                </a:solidFill>
              </a:rPr>
              <a:t>Connecting with an influencer</a:t>
            </a:r>
          </a:p>
        </p:txBody>
      </p:sp>
      <p:sp>
        <p:nvSpPr>
          <p:cNvPr id="3" name="Content Placeholder 2">
            <a:extLst>
              <a:ext uri="{FF2B5EF4-FFF2-40B4-BE49-F238E27FC236}">
                <a16:creationId xmlns:a16="http://schemas.microsoft.com/office/drawing/2014/main" id="{B58DC43C-E93B-4C9B-DE98-0628910B326D}"/>
              </a:ext>
            </a:extLst>
          </p:cNvPr>
          <p:cNvSpPr>
            <a:spLocks noGrp="1"/>
          </p:cNvSpPr>
          <p:nvPr>
            <p:ph idx="1"/>
          </p:nvPr>
        </p:nvSpPr>
        <p:spPr/>
        <p:txBody>
          <a:bodyPr>
            <a:normAutofit/>
          </a:bodyPr>
          <a:lstStyle/>
          <a:p>
            <a:pPr>
              <a:buClr>
                <a:srgbClr val="9F3748"/>
              </a:buClr>
              <a:buFont typeface="Arial" panose="020B0604020202020204" pitchFamily="34" charset="0"/>
              <a:buChar char="•"/>
            </a:pPr>
            <a:r>
              <a:rPr lang="en-US" sz="1800" dirty="0"/>
              <a:t>Spend a few weeks consuming their content and interacting with them on social media</a:t>
            </a:r>
          </a:p>
          <a:p>
            <a:pPr>
              <a:buClr>
                <a:srgbClr val="9F3748"/>
              </a:buClr>
              <a:buFont typeface="Arial" panose="020B0604020202020204" pitchFamily="34" charset="0"/>
              <a:buChar char="•"/>
            </a:pPr>
            <a:r>
              <a:rPr lang="en-US" sz="1800" dirty="0"/>
              <a:t>Comment regularly and share their posts to build a rapport with them.</a:t>
            </a:r>
          </a:p>
          <a:p>
            <a:pPr>
              <a:buClr>
                <a:srgbClr val="9F3748"/>
              </a:buClr>
              <a:buFont typeface="Arial" panose="020B0604020202020204" pitchFamily="34" charset="0"/>
              <a:buChar char="•"/>
            </a:pPr>
            <a:r>
              <a:rPr lang="en-US" sz="1800" dirty="0"/>
              <a:t>If they end up following you, you can send them a private message, and eventually ask if they could help spread your word. But a relationship must be built before that.</a:t>
            </a:r>
          </a:p>
          <a:p>
            <a:pPr>
              <a:buClr>
                <a:srgbClr val="9F3748"/>
              </a:buClr>
              <a:buFont typeface="Arial" panose="020B0604020202020204" pitchFamily="34" charset="0"/>
              <a:buChar char="•"/>
            </a:pPr>
            <a:r>
              <a:rPr lang="en-US" sz="1800" dirty="0"/>
              <a:t>Once you’ve built a relationship or have engaged with them for a while, send them your book and ask for a review. </a:t>
            </a:r>
          </a:p>
          <a:p>
            <a:pPr>
              <a:buClr>
                <a:srgbClr val="9F3748"/>
              </a:buClr>
              <a:buFont typeface="Arial" panose="020B0604020202020204" pitchFamily="34" charset="0"/>
              <a:buChar char="•"/>
            </a:pPr>
            <a:endParaRPr lang="en-US" sz="1800" dirty="0"/>
          </a:p>
        </p:txBody>
      </p:sp>
    </p:spTree>
    <p:extLst>
      <p:ext uri="{BB962C8B-B14F-4D97-AF65-F5344CB8AC3E}">
        <p14:creationId xmlns:p14="http://schemas.microsoft.com/office/powerpoint/2010/main" val="2114516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608E-16D1-02B6-E530-1251AB6B21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00DC9C-D3A8-AB67-6C29-591F12DF0247}"/>
              </a:ext>
            </a:extLst>
          </p:cNvPr>
          <p:cNvSpPr>
            <a:spLocks noGrp="1"/>
          </p:cNvSpPr>
          <p:nvPr>
            <p:ph idx="1"/>
          </p:nvPr>
        </p:nvSpPr>
        <p:spPr>
          <a:xfrm>
            <a:off x="457200" y="1752600"/>
            <a:ext cx="8229600" cy="4572000"/>
          </a:xfrm>
        </p:spPr>
        <p:txBody>
          <a:bodyPr>
            <a:normAutofit/>
          </a:bodyPr>
          <a:lstStyle/>
          <a:p>
            <a:pPr algn="ctr"/>
            <a:r>
              <a:rPr lang="en-US" sz="6600" dirty="0"/>
              <a:t>GOING BEYOND</a:t>
            </a:r>
          </a:p>
          <a:p>
            <a:pPr algn="ctr"/>
            <a:r>
              <a:rPr lang="en-US" sz="6600" dirty="0"/>
              <a:t>SOCIAL </a:t>
            </a:r>
          </a:p>
          <a:p>
            <a:pPr algn="ctr"/>
            <a:r>
              <a:rPr lang="en-US" sz="6600" dirty="0"/>
              <a:t>MEDIA</a:t>
            </a:r>
          </a:p>
        </p:txBody>
      </p:sp>
    </p:spTree>
    <p:extLst>
      <p:ext uri="{BB962C8B-B14F-4D97-AF65-F5344CB8AC3E}">
        <p14:creationId xmlns:p14="http://schemas.microsoft.com/office/powerpoint/2010/main" val="1619138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E7-C3D5-481B-A45E-31874169035B}"/>
              </a:ext>
            </a:extLst>
          </p:cNvPr>
          <p:cNvSpPr>
            <a:spLocks noGrp="1"/>
          </p:cNvSpPr>
          <p:nvPr>
            <p:ph type="title"/>
          </p:nvPr>
        </p:nvSpPr>
        <p:spPr/>
        <p:txBody>
          <a:bodyPr/>
          <a:lstStyle/>
          <a:p>
            <a:r>
              <a:rPr lang="en-US" b="1" dirty="0">
                <a:solidFill>
                  <a:schemeClr val="tx1"/>
                </a:solidFill>
              </a:rPr>
              <a:t>Create a Funnel </a:t>
            </a:r>
          </a:p>
        </p:txBody>
      </p:sp>
      <p:sp>
        <p:nvSpPr>
          <p:cNvPr id="3" name="Content Placeholder 2">
            <a:extLst>
              <a:ext uri="{FF2B5EF4-FFF2-40B4-BE49-F238E27FC236}">
                <a16:creationId xmlns:a16="http://schemas.microsoft.com/office/drawing/2014/main" id="{3EF5868B-A0A9-4DB6-9403-3D1FBA865A1E}"/>
              </a:ext>
            </a:extLst>
          </p:cNvPr>
          <p:cNvSpPr>
            <a:spLocks noGrp="1"/>
          </p:cNvSpPr>
          <p:nvPr>
            <p:ph idx="1"/>
          </p:nvPr>
        </p:nvSpPr>
        <p:spPr/>
        <p:txBody>
          <a:bodyPr>
            <a:normAutofit/>
          </a:bodyPr>
          <a:lstStyle/>
          <a:p>
            <a:pPr marL="0" indent="0">
              <a:buClrTx/>
              <a:buNone/>
            </a:pPr>
            <a:r>
              <a:rPr lang="en-US" sz="2000" dirty="0"/>
              <a:t>How can you convert your social media followers into supportive fans?</a:t>
            </a:r>
          </a:p>
          <a:p>
            <a:pPr>
              <a:buClrTx/>
            </a:pPr>
            <a:r>
              <a:rPr lang="en-US" sz="2000" dirty="0"/>
              <a:t>Readers encounter you or your books on social media, through an influencer, or in real life.</a:t>
            </a:r>
          </a:p>
          <a:p>
            <a:pPr>
              <a:buClrTx/>
            </a:pPr>
            <a:r>
              <a:rPr lang="en-US" sz="2000" dirty="0"/>
              <a:t>Convinced by your marketing or reputation, they buy one or more of your books.</a:t>
            </a:r>
          </a:p>
          <a:p>
            <a:pPr>
              <a:buClrTx/>
            </a:pPr>
            <a:r>
              <a:rPr lang="en-US" sz="2000" dirty="0"/>
              <a:t>In the back of your book, they find your website URL.</a:t>
            </a:r>
          </a:p>
          <a:p>
            <a:pPr>
              <a:buClrTx/>
            </a:pPr>
            <a:r>
              <a:rPr lang="en-US" sz="2000" dirty="0"/>
              <a:t>From your website, you offer an opportunity to sign up for your newsletter.</a:t>
            </a:r>
          </a:p>
          <a:p>
            <a:pPr>
              <a:buClrTx/>
            </a:pPr>
            <a:r>
              <a:rPr lang="en-US" sz="2000" dirty="0"/>
              <a:t>Via your newsletter or emails, you offer them free extra content or specials for buying your book, </a:t>
            </a:r>
            <a:r>
              <a:rPr lang="en-US" sz="2000" dirty="0" err="1"/>
              <a:t>ebook</a:t>
            </a:r>
            <a:r>
              <a:rPr lang="en-US" sz="2000" dirty="0"/>
              <a:t>, or audiobook.</a:t>
            </a:r>
          </a:p>
          <a:p>
            <a:pPr>
              <a:buClrTx/>
            </a:pPr>
            <a:r>
              <a:rPr lang="en-US" sz="2000" dirty="0"/>
              <a:t>Over time, they become superfans who buy your wares and recommend you to other readers.</a:t>
            </a:r>
          </a:p>
        </p:txBody>
      </p:sp>
    </p:spTree>
    <p:extLst>
      <p:ext uri="{BB962C8B-B14F-4D97-AF65-F5344CB8AC3E}">
        <p14:creationId xmlns:p14="http://schemas.microsoft.com/office/powerpoint/2010/main" val="2911863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05000"/>
            <a:ext cx="91440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solidFill>
                  <a:schemeClr val="tx1"/>
                </a:solidFill>
              </a:rPr>
              <a:t>Thanks for joining us!</a:t>
            </a:r>
          </a:p>
        </p:txBody>
      </p:sp>
      <p:sp>
        <p:nvSpPr>
          <p:cNvPr id="3" name="Content Placeholder 2"/>
          <p:cNvSpPr>
            <a:spLocks noGrp="1"/>
          </p:cNvSpPr>
          <p:nvPr>
            <p:ph idx="1"/>
          </p:nvPr>
        </p:nvSpPr>
        <p:spPr>
          <a:xfrm>
            <a:off x="914400" y="2011680"/>
            <a:ext cx="7467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E7-C3D5-481B-A45E-31874169035B}"/>
              </a:ext>
            </a:extLst>
          </p:cNvPr>
          <p:cNvSpPr>
            <a:spLocks noGrp="1"/>
          </p:cNvSpPr>
          <p:nvPr>
            <p:ph type="title"/>
          </p:nvPr>
        </p:nvSpPr>
        <p:spPr/>
        <p:txBody>
          <a:bodyPr/>
          <a:lstStyle/>
          <a:p>
            <a:r>
              <a:rPr lang="en-US" b="1" dirty="0">
                <a:solidFill>
                  <a:schemeClr val="tx1"/>
                </a:solidFill>
              </a:rPr>
              <a:t>Where to put your attention </a:t>
            </a:r>
          </a:p>
        </p:txBody>
      </p:sp>
      <p:sp>
        <p:nvSpPr>
          <p:cNvPr id="3" name="Content Placeholder 2">
            <a:extLst>
              <a:ext uri="{FF2B5EF4-FFF2-40B4-BE49-F238E27FC236}">
                <a16:creationId xmlns:a16="http://schemas.microsoft.com/office/drawing/2014/main" id="{3EF5868B-A0A9-4DB6-9403-3D1FBA865A1E}"/>
              </a:ext>
            </a:extLst>
          </p:cNvPr>
          <p:cNvSpPr>
            <a:spLocks noGrp="1"/>
          </p:cNvSpPr>
          <p:nvPr>
            <p:ph idx="1"/>
          </p:nvPr>
        </p:nvSpPr>
        <p:spPr/>
        <p:txBody>
          <a:bodyPr>
            <a:normAutofit fontScale="92500" lnSpcReduction="10000"/>
          </a:bodyPr>
          <a:lstStyle/>
          <a:p>
            <a:pPr marL="0" indent="0">
              <a:buClrTx/>
              <a:buNone/>
            </a:pPr>
            <a:r>
              <a:rPr lang="en-US" sz="2400" dirty="0"/>
              <a:t>Invest your time and energy into the two or three main platforms that will “move the needle” for you:</a:t>
            </a:r>
          </a:p>
          <a:p>
            <a:pPr>
              <a:buClrTx/>
            </a:pPr>
            <a:r>
              <a:rPr lang="en-US" sz="2400" dirty="0"/>
              <a:t>Facebook &amp; Instagram can be good for promoting books.</a:t>
            </a:r>
          </a:p>
          <a:p>
            <a:pPr>
              <a:buClrTx/>
            </a:pPr>
            <a:r>
              <a:rPr lang="en-US" sz="2400" dirty="0"/>
              <a:t>LinkedIn is good for business books. </a:t>
            </a:r>
          </a:p>
          <a:p>
            <a:pPr>
              <a:buClrTx/>
            </a:pPr>
            <a:r>
              <a:rPr lang="en-US" sz="2400" dirty="0"/>
              <a:t>Pinterest has a strong female following.</a:t>
            </a:r>
          </a:p>
          <a:p>
            <a:pPr>
              <a:buClrTx/>
            </a:pPr>
            <a:r>
              <a:rPr lang="en-US" sz="2400" dirty="0"/>
              <a:t>TikTok is where short videos are most likely to go viral. If you’re not into videos, this isn’t the platform for you. </a:t>
            </a:r>
          </a:p>
          <a:p>
            <a:pPr>
              <a:buClrTx/>
            </a:pPr>
            <a:r>
              <a:rPr lang="en-US" sz="2400" dirty="0"/>
              <a:t>YouTube is good for longer, more informative or insightful videos.</a:t>
            </a:r>
          </a:p>
          <a:p>
            <a:pPr>
              <a:buClrTx/>
            </a:pPr>
            <a:r>
              <a:rPr lang="en-US" sz="2400" dirty="0"/>
              <a:t>Some people like Twitter; it’s most useful if you can get influencers with large followings to tweet or retweet about your book.</a:t>
            </a:r>
          </a:p>
        </p:txBody>
      </p:sp>
    </p:spTree>
    <p:extLst>
      <p:ext uri="{BB962C8B-B14F-4D97-AF65-F5344CB8AC3E}">
        <p14:creationId xmlns:p14="http://schemas.microsoft.com/office/powerpoint/2010/main" val="66712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E7-C3D5-481B-A45E-31874169035B}"/>
              </a:ext>
            </a:extLst>
          </p:cNvPr>
          <p:cNvSpPr>
            <a:spLocks noGrp="1"/>
          </p:cNvSpPr>
          <p:nvPr>
            <p:ph type="title"/>
          </p:nvPr>
        </p:nvSpPr>
        <p:spPr/>
        <p:txBody>
          <a:bodyPr/>
          <a:lstStyle/>
          <a:p>
            <a:r>
              <a:rPr lang="en-US" b="1" dirty="0">
                <a:solidFill>
                  <a:schemeClr val="tx1"/>
                </a:solidFill>
              </a:rPr>
              <a:t>Where to put your attention </a:t>
            </a:r>
          </a:p>
        </p:txBody>
      </p:sp>
      <p:sp>
        <p:nvSpPr>
          <p:cNvPr id="3" name="Content Placeholder 2">
            <a:extLst>
              <a:ext uri="{FF2B5EF4-FFF2-40B4-BE49-F238E27FC236}">
                <a16:creationId xmlns:a16="http://schemas.microsoft.com/office/drawing/2014/main" id="{3EF5868B-A0A9-4DB6-9403-3D1FBA865A1E}"/>
              </a:ext>
            </a:extLst>
          </p:cNvPr>
          <p:cNvSpPr>
            <a:spLocks noGrp="1"/>
          </p:cNvSpPr>
          <p:nvPr>
            <p:ph idx="1"/>
          </p:nvPr>
        </p:nvSpPr>
        <p:spPr/>
        <p:txBody>
          <a:bodyPr>
            <a:normAutofit/>
          </a:bodyPr>
          <a:lstStyle/>
          <a:p>
            <a:pPr>
              <a:buClrTx/>
              <a:buFont typeface="Arial" panose="020B0604020202020204" pitchFamily="34" charset="0"/>
              <a:buChar char="•"/>
            </a:pPr>
            <a:r>
              <a:rPr lang="en-US" sz="2200" dirty="0"/>
              <a:t>Create an engaging user bio for each platform you use. Make it fun. Pretend you’re writing about yourself like you would a character in your books.</a:t>
            </a:r>
          </a:p>
          <a:p>
            <a:pPr>
              <a:buClrTx/>
              <a:buFont typeface="Arial" panose="020B0604020202020204" pitchFamily="34" charset="0"/>
              <a:buChar char="•"/>
            </a:pPr>
            <a:r>
              <a:rPr lang="en-US" sz="2200" dirty="0"/>
              <a:t>Include the fact that you’re an author, along with the title of your book(s) or series. If your books have won awards, feel free to describe yourself as an “award-winning author.” </a:t>
            </a:r>
          </a:p>
          <a:p>
            <a:pPr>
              <a:buClrTx/>
              <a:buFont typeface="Arial" panose="020B0604020202020204" pitchFamily="34" charset="0"/>
              <a:buChar char="•"/>
            </a:pPr>
            <a:r>
              <a:rPr lang="en-US" sz="2200" dirty="0"/>
              <a:t>Update your bios every couple of months, at least.</a:t>
            </a:r>
          </a:p>
          <a:p>
            <a:pPr>
              <a:buClrTx/>
              <a:buFont typeface="Arial" panose="020B0604020202020204" pitchFamily="34" charset="0"/>
              <a:buChar char="•"/>
            </a:pPr>
            <a:r>
              <a:rPr lang="en-US" sz="2200" dirty="0"/>
              <a:t>Include a website URL where people can directly or indirectly order your book(s). You want them to be able to place an order through a retail site in just one or two clicks from your user bio. </a:t>
            </a:r>
          </a:p>
          <a:p>
            <a:pPr>
              <a:buClrTx/>
              <a:buFont typeface="Arial" panose="020B0604020202020204" pitchFamily="34" charset="0"/>
              <a:buChar char="•"/>
            </a:pPr>
            <a:r>
              <a:rPr lang="en-US" sz="2200" dirty="0"/>
              <a:t>Don’t forget the power of a good Amazon profile. People often user Amazon for discovery, even if they buy the book elsewhere. </a:t>
            </a:r>
          </a:p>
          <a:p>
            <a:pPr marL="0" indent="0">
              <a:buClrTx/>
              <a:buNone/>
            </a:pPr>
            <a:endParaRPr lang="en-US" sz="2000" dirty="0"/>
          </a:p>
        </p:txBody>
      </p:sp>
    </p:spTree>
    <p:extLst>
      <p:ext uri="{BB962C8B-B14F-4D97-AF65-F5344CB8AC3E}">
        <p14:creationId xmlns:p14="http://schemas.microsoft.com/office/powerpoint/2010/main" val="363673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E7-C3D5-481B-A45E-31874169035B}"/>
              </a:ext>
            </a:extLst>
          </p:cNvPr>
          <p:cNvSpPr>
            <a:spLocks noGrp="1"/>
          </p:cNvSpPr>
          <p:nvPr>
            <p:ph type="title"/>
          </p:nvPr>
        </p:nvSpPr>
        <p:spPr>
          <a:xfrm>
            <a:off x="457200" y="704088"/>
            <a:ext cx="8229600" cy="2039112"/>
          </a:xfrm>
        </p:spPr>
        <p:txBody>
          <a:bodyPr>
            <a:normAutofit fontScale="90000"/>
          </a:bodyPr>
          <a:lstStyle/>
          <a:p>
            <a:pPr algn="ctr"/>
            <a:r>
              <a:rPr lang="en-US" sz="3100" b="1" dirty="0"/>
              <a:t>Add a profile picture and cover photo to your platforms like Facebook – they are very important.</a:t>
            </a:r>
            <a:br>
              <a:rPr lang="en-US" sz="5400" b="1" dirty="0"/>
            </a:br>
            <a:endParaRPr lang="en-US" b="1" dirty="0">
              <a:solidFill>
                <a:schemeClr val="tx1"/>
              </a:solidFill>
            </a:endParaRPr>
          </a:p>
        </p:txBody>
      </p:sp>
      <p:sp>
        <p:nvSpPr>
          <p:cNvPr id="3" name="Content Placeholder 2">
            <a:extLst>
              <a:ext uri="{FF2B5EF4-FFF2-40B4-BE49-F238E27FC236}">
                <a16:creationId xmlns:a16="http://schemas.microsoft.com/office/drawing/2014/main" id="{3EF5868B-A0A9-4DB6-9403-3D1FBA865A1E}"/>
              </a:ext>
            </a:extLst>
          </p:cNvPr>
          <p:cNvSpPr>
            <a:spLocks noGrp="1"/>
          </p:cNvSpPr>
          <p:nvPr>
            <p:ph idx="1"/>
          </p:nvPr>
        </p:nvSpPr>
        <p:spPr/>
        <p:txBody>
          <a:bodyPr>
            <a:normAutofit/>
          </a:bodyPr>
          <a:lstStyle/>
          <a:p>
            <a:pPr marL="0" indent="0">
              <a:buClrTx/>
              <a:buNone/>
            </a:pPr>
            <a:endParaRPr lang="en-US" sz="2000" dirty="0"/>
          </a:p>
        </p:txBody>
      </p:sp>
      <p:pic>
        <p:nvPicPr>
          <p:cNvPr id="5" name="Picture 4">
            <a:extLst>
              <a:ext uri="{FF2B5EF4-FFF2-40B4-BE49-F238E27FC236}">
                <a16:creationId xmlns:a16="http://schemas.microsoft.com/office/drawing/2014/main" id="{4AE7A32F-D6B9-F660-B137-DC6BA63E060A}"/>
              </a:ext>
            </a:extLst>
          </p:cNvPr>
          <p:cNvPicPr>
            <a:picLocks noChangeAspect="1"/>
          </p:cNvPicPr>
          <p:nvPr/>
        </p:nvPicPr>
        <p:blipFill>
          <a:blip r:embed="rId2"/>
          <a:stretch>
            <a:fillRect/>
          </a:stretch>
        </p:blipFill>
        <p:spPr>
          <a:xfrm>
            <a:off x="0" y="2286000"/>
            <a:ext cx="9144000" cy="5638800"/>
          </a:xfrm>
          <a:prstGeom prst="rect">
            <a:avLst/>
          </a:prstGeom>
        </p:spPr>
      </p:pic>
    </p:spTree>
    <p:extLst>
      <p:ext uri="{BB962C8B-B14F-4D97-AF65-F5344CB8AC3E}">
        <p14:creationId xmlns:p14="http://schemas.microsoft.com/office/powerpoint/2010/main" val="324861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5E7-C3D5-481B-A45E-31874169035B}"/>
              </a:ext>
            </a:extLst>
          </p:cNvPr>
          <p:cNvSpPr>
            <a:spLocks noGrp="1"/>
          </p:cNvSpPr>
          <p:nvPr>
            <p:ph type="title"/>
          </p:nvPr>
        </p:nvSpPr>
        <p:spPr>
          <a:xfrm>
            <a:off x="457200" y="704088"/>
            <a:ext cx="8229600" cy="1810512"/>
          </a:xfrm>
        </p:spPr>
        <p:txBody>
          <a:bodyPr>
            <a:normAutofit fontScale="90000"/>
          </a:bodyPr>
          <a:lstStyle/>
          <a:p>
            <a:pPr algn="ctr"/>
            <a:r>
              <a:rPr lang="en-US" sz="4400" b="1" dirty="0"/>
              <a:t>It can be effective to use your book covers in your cover photo. </a:t>
            </a:r>
            <a:br>
              <a:rPr lang="en-US" sz="5400" dirty="0"/>
            </a:br>
            <a:endParaRPr lang="en-US" b="1" dirty="0">
              <a:solidFill>
                <a:schemeClr val="tx1"/>
              </a:solidFill>
            </a:endParaRPr>
          </a:p>
        </p:txBody>
      </p:sp>
      <p:sp>
        <p:nvSpPr>
          <p:cNvPr id="3" name="Content Placeholder 2">
            <a:extLst>
              <a:ext uri="{FF2B5EF4-FFF2-40B4-BE49-F238E27FC236}">
                <a16:creationId xmlns:a16="http://schemas.microsoft.com/office/drawing/2014/main" id="{3EF5868B-A0A9-4DB6-9403-3D1FBA865A1E}"/>
              </a:ext>
            </a:extLst>
          </p:cNvPr>
          <p:cNvSpPr>
            <a:spLocks noGrp="1"/>
          </p:cNvSpPr>
          <p:nvPr>
            <p:ph idx="1"/>
          </p:nvPr>
        </p:nvSpPr>
        <p:spPr/>
        <p:txBody>
          <a:bodyPr>
            <a:normAutofit/>
          </a:bodyPr>
          <a:lstStyle/>
          <a:p>
            <a:pPr marL="0" indent="0">
              <a:buClrTx/>
              <a:buNone/>
            </a:pPr>
            <a:endParaRPr lang="en-US" sz="2000" dirty="0"/>
          </a:p>
        </p:txBody>
      </p:sp>
      <p:pic>
        <p:nvPicPr>
          <p:cNvPr id="6" name="Picture 5">
            <a:extLst>
              <a:ext uri="{FF2B5EF4-FFF2-40B4-BE49-F238E27FC236}">
                <a16:creationId xmlns:a16="http://schemas.microsoft.com/office/drawing/2014/main" id="{8F21CD52-154C-CE76-3BA7-57F541958864}"/>
              </a:ext>
            </a:extLst>
          </p:cNvPr>
          <p:cNvPicPr>
            <a:picLocks noChangeAspect="1"/>
          </p:cNvPicPr>
          <p:nvPr/>
        </p:nvPicPr>
        <p:blipFill>
          <a:blip r:embed="rId2"/>
          <a:stretch>
            <a:fillRect/>
          </a:stretch>
        </p:blipFill>
        <p:spPr>
          <a:xfrm>
            <a:off x="152400" y="1905000"/>
            <a:ext cx="9144000" cy="5676900"/>
          </a:xfrm>
          <a:prstGeom prst="rect">
            <a:avLst/>
          </a:prstGeom>
        </p:spPr>
      </p:pic>
    </p:spTree>
    <p:extLst>
      <p:ext uri="{BB962C8B-B14F-4D97-AF65-F5344CB8AC3E}">
        <p14:creationId xmlns:p14="http://schemas.microsoft.com/office/powerpoint/2010/main" val="179352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BCE5-AE22-1AA1-4FD3-8F075D101276}"/>
              </a:ext>
            </a:extLst>
          </p:cNvPr>
          <p:cNvSpPr>
            <a:spLocks noGrp="1"/>
          </p:cNvSpPr>
          <p:nvPr>
            <p:ph type="title"/>
          </p:nvPr>
        </p:nvSpPr>
        <p:spPr>
          <a:xfrm>
            <a:off x="457200" y="704088"/>
            <a:ext cx="8229600" cy="2039112"/>
          </a:xfrm>
        </p:spPr>
        <p:txBody>
          <a:bodyPr>
            <a:normAutofit fontScale="90000"/>
          </a:bodyPr>
          <a:lstStyle/>
          <a:p>
            <a:pPr algn="ctr"/>
            <a:r>
              <a:rPr lang="en-US" dirty="0"/>
              <a:t>Some bios have to be short – Each social medium platform has different length limits</a:t>
            </a:r>
          </a:p>
        </p:txBody>
      </p:sp>
      <p:sp>
        <p:nvSpPr>
          <p:cNvPr id="3" name="Content Placeholder 2">
            <a:extLst>
              <a:ext uri="{FF2B5EF4-FFF2-40B4-BE49-F238E27FC236}">
                <a16:creationId xmlns:a16="http://schemas.microsoft.com/office/drawing/2014/main" id="{751BCF40-BD5E-C777-5CE6-799EF6CCDFC1}"/>
              </a:ext>
            </a:extLst>
          </p:cNvPr>
          <p:cNvSpPr>
            <a:spLocks noGrp="1"/>
          </p:cNvSpPr>
          <p:nvPr>
            <p:ph idx="1"/>
          </p:nvPr>
        </p:nvSpPr>
        <p:spPr>
          <a:xfrm>
            <a:off x="457200" y="3048000"/>
            <a:ext cx="8229600" cy="3276600"/>
          </a:xfrm>
        </p:spPr>
        <p:txBody>
          <a:bodyPr>
            <a:normAutofit/>
          </a:bodyPr>
          <a:lstStyle/>
          <a:p>
            <a:pPr algn="l" rtl="0"/>
            <a:r>
              <a:rPr lang="en-US" b="1" i="0" dirty="0">
                <a:solidFill>
                  <a:srgbClr val="1C1E21"/>
                </a:solidFill>
                <a:effectLst/>
                <a:latin typeface="inherit"/>
              </a:rPr>
              <a:t>Intro for Dan Meier on Facebook </a:t>
            </a:r>
          </a:p>
          <a:p>
            <a:pPr algn="ctr"/>
            <a:r>
              <a:rPr lang="en-US" b="0" i="0" dirty="0">
                <a:solidFill>
                  <a:srgbClr val="1C1E21"/>
                </a:solidFill>
                <a:effectLst/>
                <a:latin typeface="inherit"/>
              </a:rPr>
              <a:t>Author of 5 AWARD WINNING books. Released by BQB Publishing</a:t>
            </a:r>
            <a:br>
              <a:rPr lang="en-US" b="0" i="0" dirty="0">
                <a:solidFill>
                  <a:srgbClr val="1C1E21"/>
                </a:solidFill>
                <a:effectLst/>
                <a:latin typeface="inherit"/>
              </a:rPr>
            </a:br>
            <a:r>
              <a:rPr lang="en-US" b="0" i="0" dirty="0">
                <a:solidFill>
                  <a:srgbClr val="1C1E21"/>
                </a:solidFill>
                <a:effectLst/>
                <a:latin typeface="inherit"/>
              </a:rPr>
              <a:t>Including GUIDANCE TO DEATH</a:t>
            </a:r>
          </a:p>
          <a:p>
            <a:r>
              <a:rPr lang="en-US" b="1" i="0" dirty="0">
                <a:solidFill>
                  <a:srgbClr val="1C1E21"/>
                </a:solidFill>
                <a:effectLst/>
                <a:latin typeface="inherit"/>
              </a:rPr>
              <a:t>Intro for John Daly on Facebook </a:t>
            </a:r>
          </a:p>
          <a:p>
            <a:r>
              <a:rPr lang="en-US" b="0" i="0" dirty="0">
                <a:solidFill>
                  <a:srgbClr val="050505"/>
                </a:solidFill>
                <a:effectLst/>
                <a:latin typeface="Segoe UI Historic" panose="020B0502040204020203" pitchFamily="34" charset="0"/>
              </a:rPr>
              <a:t>Author of the award-winning Sean Coleman Thrillers | Political/media columnist</a:t>
            </a:r>
            <a:endParaRPr lang="en-US" dirty="0"/>
          </a:p>
        </p:txBody>
      </p:sp>
    </p:spTree>
    <p:extLst>
      <p:ext uri="{BB962C8B-B14F-4D97-AF65-F5344CB8AC3E}">
        <p14:creationId xmlns:p14="http://schemas.microsoft.com/office/powerpoint/2010/main" val="154496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BCE5-AE22-1AA1-4FD3-8F075D101276}"/>
              </a:ext>
            </a:extLst>
          </p:cNvPr>
          <p:cNvSpPr>
            <a:spLocks noGrp="1"/>
          </p:cNvSpPr>
          <p:nvPr>
            <p:ph type="title"/>
          </p:nvPr>
        </p:nvSpPr>
        <p:spPr>
          <a:xfrm>
            <a:off x="457200" y="704088"/>
            <a:ext cx="8229600" cy="591312"/>
          </a:xfrm>
        </p:spPr>
        <p:txBody>
          <a:bodyPr>
            <a:normAutofit fontScale="90000"/>
          </a:bodyPr>
          <a:lstStyle/>
          <a:p>
            <a:pPr algn="ctr"/>
            <a:endParaRPr lang="en-US" dirty="0"/>
          </a:p>
        </p:txBody>
      </p:sp>
      <p:sp>
        <p:nvSpPr>
          <p:cNvPr id="3" name="Content Placeholder 2">
            <a:extLst>
              <a:ext uri="{FF2B5EF4-FFF2-40B4-BE49-F238E27FC236}">
                <a16:creationId xmlns:a16="http://schemas.microsoft.com/office/drawing/2014/main" id="{751BCF40-BD5E-C777-5CE6-799EF6CCDFC1}"/>
              </a:ext>
            </a:extLst>
          </p:cNvPr>
          <p:cNvSpPr>
            <a:spLocks noGrp="1"/>
          </p:cNvSpPr>
          <p:nvPr>
            <p:ph idx="1"/>
          </p:nvPr>
        </p:nvSpPr>
        <p:spPr/>
        <p:txBody>
          <a:bodyPr>
            <a:normAutofit fontScale="92500" lnSpcReduction="20000"/>
          </a:bodyPr>
          <a:lstStyle/>
          <a:p>
            <a:pPr algn="l"/>
            <a:r>
              <a:rPr lang="en-US" b="1" i="0" dirty="0">
                <a:solidFill>
                  <a:srgbClr val="000000"/>
                </a:solidFill>
                <a:effectLst/>
                <a:latin typeface="var(--font-family-system)"/>
              </a:rPr>
              <a:t>Intro for Kristin Hannah on Instagram</a:t>
            </a:r>
            <a:endParaRPr lang="en-US" b="0" i="0" dirty="0">
              <a:solidFill>
                <a:srgbClr val="000000"/>
              </a:solidFill>
              <a:effectLst/>
              <a:latin typeface="-apple-system"/>
            </a:endParaRPr>
          </a:p>
          <a:p>
            <a:pPr algn="l"/>
            <a:r>
              <a:rPr lang="en-US" b="1" i="0" dirty="0">
                <a:solidFill>
                  <a:srgbClr val="000000"/>
                </a:solidFill>
                <a:effectLst/>
                <a:latin typeface="-apple-system"/>
              </a:rPr>
              <a:t>Author of The Four Winds, The Nightingale, The Great Alone, etc. </a:t>
            </a:r>
            <a:r>
              <a:rPr lang="en-US" b="1" i="0" u="none" strike="noStrike" dirty="0">
                <a:solidFill>
                  <a:srgbClr val="000000"/>
                </a:solidFill>
                <a:effectLst/>
                <a:latin typeface="-apple-system"/>
                <a:hlinkClick r:id="rId2"/>
              </a:rPr>
              <a:t>#kristinhannah</a:t>
            </a:r>
            <a:r>
              <a:rPr lang="en-US" b="1" i="0" dirty="0">
                <a:solidFill>
                  <a:srgbClr val="000000"/>
                </a:solidFill>
                <a:effectLst/>
                <a:latin typeface="-apple-system"/>
              </a:rPr>
              <a:t> </a:t>
            </a:r>
            <a:r>
              <a:rPr lang="en-US" b="1" i="0" u="none" strike="noStrike" dirty="0">
                <a:solidFill>
                  <a:srgbClr val="000000"/>
                </a:solidFill>
                <a:effectLst/>
                <a:latin typeface="-apple-system"/>
                <a:hlinkClick r:id="rId3"/>
              </a:rPr>
              <a:t>#thegreatalone</a:t>
            </a:r>
            <a:r>
              <a:rPr lang="en-US" b="1" i="0" dirty="0">
                <a:solidFill>
                  <a:srgbClr val="000000"/>
                </a:solidFill>
                <a:effectLst/>
                <a:latin typeface="-apple-system"/>
              </a:rPr>
              <a:t> </a:t>
            </a:r>
            <a:r>
              <a:rPr lang="en-US" b="1" i="0" u="none" strike="noStrike" dirty="0">
                <a:solidFill>
                  <a:srgbClr val="000000"/>
                </a:solidFill>
                <a:effectLst/>
                <a:latin typeface="-apple-system"/>
                <a:hlinkClick r:id="rId4"/>
              </a:rPr>
              <a:t>#thenightingale</a:t>
            </a:r>
            <a:br>
              <a:rPr lang="en-US" b="1" i="0" dirty="0">
                <a:solidFill>
                  <a:srgbClr val="000000"/>
                </a:solidFill>
                <a:effectLst/>
                <a:latin typeface="-apple-system"/>
              </a:rPr>
            </a:br>
            <a:r>
              <a:rPr lang="en-US" b="1" i="0" u="none" strike="noStrike" dirty="0">
                <a:solidFill>
                  <a:srgbClr val="000000"/>
                </a:solidFill>
                <a:effectLst/>
                <a:latin typeface="-apple-system"/>
                <a:hlinkClick r:id="rId5"/>
              </a:rPr>
              <a:t>#fireflylane</a:t>
            </a:r>
            <a:r>
              <a:rPr lang="en-US" b="1" i="0" dirty="0">
                <a:solidFill>
                  <a:srgbClr val="000000"/>
                </a:solidFill>
                <a:effectLst/>
                <a:latin typeface="-apple-system"/>
              </a:rPr>
              <a:t> </a:t>
            </a:r>
            <a:r>
              <a:rPr lang="en-US" b="1" i="0" u="none" strike="noStrike" dirty="0">
                <a:solidFill>
                  <a:srgbClr val="000000"/>
                </a:solidFill>
                <a:effectLst/>
                <a:latin typeface="-apple-system"/>
                <a:hlinkClick r:id="rId6"/>
              </a:rPr>
              <a:t>#netflix</a:t>
            </a:r>
            <a:r>
              <a:rPr lang="en-US" b="1" i="0" dirty="0">
                <a:solidFill>
                  <a:srgbClr val="000000"/>
                </a:solidFill>
                <a:effectLst/>
                <a:latin typeface="-apple-system"/>
              </a:rPr>
              <a:t> </a:t>
            </a:r>
            <a:r>
              <a:rPr lang="en-US" b="1" i="0" u="none" strike="noStrike" dirty="0">
                <a:solidFill>
                  <a:srgbClr val="000000"/>
                </a:solidFill>
                <a:effectLst/>
                <a:latin typeface="-apple-system"/>
                <a:hlinkClick r:id="rId7"/>
              </a:rPr>
              <a:t>#thefourwinds</a:t>
            </a:r>
            <a:endParaRPr lang="en-US" b="1" i="0" dirty="0">
              <a:solidFill>
                <a:srgbClr val="000000"/>
              </a:solidFill>
              <a:effectLst/>
              <a:latin typeface="-apple-system"/>
            </a:endParaRPr>
          </a:p>
          <a:p>
            <a:pPr algn="l"/>
            <a:r>
              <a:rPr lang="en-US" b="1" i="0" u="none" strike="noStrike" dirty="0">
                <a:solidFill>
                  <a:srgbClr val="000000"/>
                </a:solidFill>
                <a:effectLst/>
                <a:latin typeface="var(--font-family-system)"/>
                <a:hlinkClick r:id="rId8"/>
              </a:rPr>
              <a:t>tinyurl.com/</a:t>
            </a:r>
            <a:r>
              <a:rPr lang="en-US" b="1" i="0" u="none" strike="noStrike" dirty="0" err="1">
                <a:solidFill>
                  <a:srgbClr val="000000"/>
                </a:solidFill>
                <a:effectLst/>
                <a:latin typeface="var(--font-family-system)"/>
                <a:hlinkClick r:id="rId8"/>
              </a:rPr>
              <a:t>KristinHannahTheWomen</a:t>
            </a:r>
            <a:endParaRPr lang="en-US" b="0" i="0" dirty="0">
              <a:solidFill>
                <a:srgbClr val="000000"/>
              </a:solidFill>
              <a:effectLst/>
              <a:latin typeface="-apple-system"/>
            </a:endParaRPr>
          </a:p>
          <a:p>
            <a:pPr fontAlgn="base"/>
            <a:br>
              <a:rPr lang="en-US" b="1" i="0" u="none" strike="noStrike" dirty="0">
                <a:solidFill>
                  <a:srgbClr val="000000"/>
                </a:solidFill>
                <a:effectLst/>
                <a:latin typeface="var(--font-family-system)"/>
                <a:hlinkClick r:id="rId9"/>
              </a:rPr>
            </a:br>
            <a:r>
              <a:rPr lang="en-US" b="1" i="0" u="none" strike="noStrike" dirty="0">
                <a:solidFill>
                  <a:srgbClr val="000000"/>
                </a:solidFill>
                <a:effectLst/>
                <a:latin typeface="var(--font-family-system)"/>
              </a:rPr>
              <a:t>Intro for </a:t>
            </a:r>
            <a:r>
              <a:rPr lang="en-US" b="1" dirty="0">
                <a:effectLst/>
                <a:latin typeface="var(--font-family-system)"/>
              </a:rPr>
              <a:t>Charlie </a:t>
            </a:r>
            <a:r>
              <a:rPr lang="en-US" b="1" dirty="0" err="1">
                <a:effectLst/>
                <a:latin typeface="var(--font-family-system)"/>
              </a:rPr>
              <a:t>Donlea</a:t>
            </a:r>
            <a:r>
              <a:rPr lang="en-US" b="1" dirty="0">
                <a:effectLst/>
                <a:latin typeface="var(--font-family-system)"/>
              </a:rPr>
              <a:t> on Instagram</a:t>
            </a:r>
            <a:endParaRPr lang="en-US" dirty="0">
              <a:effectLst/>
            </a:endParaRPr>
          </a:p>
          <a:p>
            <a:pPr fontAlgn="base"/>
            <a:r>
              <a:rPr lang="en-US" b="1" dirty="0">
                <a:effectLst/>
                <a:latin typeface="var(--font-family-system)"/>
              </a:rPr>
              <a:t>USA Today and </a:t>
            </a:r>
            <a:r>
              <a:rPr lang="en-US" b="1" u="none" strike="noStrike" dirty="0">
                <a:effectLst/>
                <a:latin typeface="var(--font-family-system)"/>
                <a:hlinkClick r:id="rId10"/>
              </a:rPr>
              <a:t>#1</a:t>
            </a:r>
            <a:r>
              <a:rPr lang="en-US" b="1" dirty="0">
                <a:effectLst/>
                <a:latin typeface="var(--font-family-system)"/>
              </a:rPr>
              <a:t> International bestselling author of thrillers. TWENTY YEARS LATER out now in paperback, THOSE EMPTY EYES out now in hardcover</a:t>
            </a:r>
          </a:p>
          <a:p>
            <a:pPr fontAlgn="base"/>
            <a:r>
              <a:rPr lang="en-US" b="1" u="none" strike="noStrike" dirty="0">
                <a:effectLst/>
                <a:latin typeface="var(--font-family-system)"/>
                <a:hlinkClick r:id="rId9"/>
              </a:rPr>
              <a:t>linktr.ee/</a:t>
            </a:r>
            <a:r>
              <a:rPr lang="en-US" b="1" u="none" strike="noStrike" dirty="0" err="1">
                <a:effectLst/>
                <a:latin typeface="var(--font-family-system)"/>
                <a:hlinkClick r:id="rId9"/>
              </a:rPr>
              <a:t>CDonlea</a:t>
            </a:r>
            <a:endParaRPr lang="en-US" dirty="0">
              <a:effectLst/>
            </a:endParaRPr>
          </a:p>
          <a:p>
            <a:br>
              <a:rPr lang="en-US" u="none" strike="noStrike" cap="all" dirty="0">
                <a:effectLst/>
                <a:latin typeface="var(--font-family-system)"/>
                <a:hlinkClick r:id="rId11"/>
              </a:rPr>
            </a:br>
            <a:endParaRPr lang="en-US" b="1" i="0" dirty="0">
              <a:solidFill>
                <a:srgbClr val="1C1E21"/>
              </a:solidFill>
              <a:effectLst/>
              <a:latin typeface="inherit"/>
            </a:endParaRPr>
          </a:p>
        </p:txBody>
      </p:sp>
    </p:spTree>
    <p:extLst>
      <p:ext uri="{BB962C8B-B14F-4D97-AF65-F5344CB8AC3E}">
        <p14:creationId xmlns:p14="http://schemas.microsoft.com/office/powerpoint/2010/main" val="717887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21323</TotalTime>
  <Words>2936</Words>
  <Application>Microsoft Office PowerPoint</Application>
  <PresentationFormat>On-screen Show (4:3)</PresentationFormat>
  <Paragraphs>247</Paragraphs>
  <Slides>34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Amazon Ember</vt:lpstr>
      <vt:lpstr>-apple-system</vt:lpstr>
      <vt:lpstr>Arial</vt:lpstr>
      <vt:lpstr>Calibri</vt:lpstr>
      <vt:lpstr>Cambria</vt:lpstr>
      <vt:lpstr>Constantia</vt:lpstr>
      <vt:lpstr>Courier New</vt:lpstr>
      <vt:lpstr>inherit</vt:lpstr>
      <vt:lpstr>Segoe UI Historic</vt:lpstr>
      <vt:lpstr>var(--font-family-system)</vt:lpstr>
      <vt:lpstr>Wingdings</vt:lpstr>
      <vt:lpstr>Wingdings 2</vt:lpstr>
      <vt:lpstr>Flow</vt:lpstr>
      <vt:lpstr>Effectively Using Social Media To Sell Your Books</vt:lpstr>
      <vt:lpstr>Social Media and its impact </vt:lpstr>
      <vt:lpstr>PowerPoint Presentation</vt:lpstr>
      <vt:lpstr>Where to put your attention </vt:lpstr>
      <vt:lpstr>Where to put your attention </vt:lpstr>
      <vt:lpstr>Add a profile picture and cover photo to your platforms like Facebook – they are very important. </vt:lpstr>
      <vt:lpstr>It can be effective to use your book covers in your cover photo.  </vt:lpstr>
      <vt:lpstr>Some bios have to be short – Each social medium platform has different length limits</vt:lpstr>
      <vt:lpstr>PowerPoint Presentation</vt:lpstr>
      <vt:lpstr>Use LinkTree to provide all links </vt:lpstr>
      <vt:lpstr>Use LinkTree to provide all links </vt:lpstr>
      <vt:lpstr>One of the best Amazon Author Profiles I’ve Read</vt:lpstr>
      <vt:lpstr>Where to put your attention </vt:lpstr>
      <vt:lpstr>Where to put your attention  </vt:lpstr>
      <vt:lpstr>Where to put your attention  </vt:lpstr>
      <vt:lpstr>Where to put your attention </vt:lpstr>
      <vt:lpstr>PowerPoint Presentation</vt:lpstr>
      <vt:lpstr>Strong social media posts  </vt:lpstr>
      <vt:lpstr>PowerPoint Presentation</vt:lpstr>
      <vt:lpstr>PowerPoint Presentation</vt:lpstr>
      <vt:lpstr>Strong social media posts  </vt:lpstr>
      <vt:lpstr> </vt:lpstr>
      <vt:lpstr>Strong social media posts  </vt:lpstr>
      <vt:lpstr>PowerPoint Presentation</vt:lpstr>
      <vt:lpstr>Using Social Media to Boost Sales </vt:lpstr>
      <vt:lpstr>Using Social Media to Boost Sales </vt:lpstr>
      <vt:lpstr>PowerPoint Presentation</vt:lpstr>
      <vt:lpstr>What is a social media influencer? </vt:lpstr>
      <vt:lpstr>How to Identify a Good Influencer</vt:lpstr>
      <vt:lpstr>Top Book Influencers  </vt:lpstr>
      <vt:lpstr>Connecting with an influencer</vt:lpstr>
      <vt:lpstr>PowerPoint Presentation</vt:lpstr>
      <vt:lpstr>Create a Funnel </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731</cp:revision>
  <cp:lastPrinted>2017-12-05T22:23:51Z</cp:lastPrinted>
  <dcterms:created xsi:type="dcterms:W3CDTF">2013-04-11T21:57:35Z</dcterms:created>
  <dcterms:modified xsi:type="dcterms:W3CDTF">2023-07-14T20:07:11Z</dcterms:modified>
</cp:coreProperties>
</file>